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357" r:id="rId3"/>
    <p:sldId id="358" r:id="rId4"/>
    <p:sldId id="359" r:id="rId5"/>
    <p:sldId id="362" r:id="rId6"/>
    <p:sldId id="365" r:id="rId7"/>
    <p:sldId id="363" r:id="rId8"/>
    <p:sldId id="366" r:id="rId9"/>
    <p:sldId id="364" r:id="rId10"/>
    <p:sldId id="368" r:id="rId11"/>
    <p:sldId id="360" r:id="rId12"/>
    <p:sldId id="307" r:id="rId13"/>
    <p:sldId id="261" r:id="rId14"/>
    <p:sldId id="262" r:id="rId15"/>
    <p:sldId id="264" r:id="rId16"/>
    <p:sldId id="265" r:id="rId17"/>
    <p:sldId id="266" r:id="rId18"/>
    <p:sldId id="267" r:id="rId19"/>
    <p:sldId id="268" r:id="rId20"/>
    <p:sldId id="269" r:id="rId21"/>
    <p:sldId id="270" r:id="rId22"/>
    <p:sldId id="271" r:id="rId23"/>
    <p:sldId id="272" r:id="rId24"/>
    <p:sldId id="263" r:id="rId25"/>
    <p:sldId id="273" r:id="rId26"/>
    <p:sldId id="274"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308" r:id="rId40"/>
    <p:sldId id="309" r:id="rId41"/>
    <p:sldId id="310"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5246" autoAdjust="0"/>
    <p:restoredTop sz="94660"/>
  </p:normalViewPr>
  <p:slideViewPr>
    <p:cSldViewPr>
      <p:cViewPr varScale="1">
        <p:scale>
          <a:sx n="69" d="100"/>
          <a:sy n="69" d="100"/>
        </p:scale>
        <p:origin x="-840" y="-9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0DF5B3D-BD74-488D-A528-691781C40FD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CDBD336-609E-417E-9ECA-61B8EA1730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3E937CA-BCA9-47CE-90C1-F53F413602A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62000" y="6391275"/>
            <a:ext cx="2057400" cy="457200"/>
          </a:xfrm>
        </p:spPr>
        <p:txBody>
          <a:bodyPr/>
          <a:lstStyle>
            <a:lvl1pPr>
              <a:defRPr/>
            </a:lvl1pPr>
          </a:lstStyle>
          <a:p>
            <a:endParaRPr lang="en-US"/>
          </a:p>
        </p:txBody>
      </p:sp>
      <p:sp>
        <p:nvSpPr>
          <p:cNvPr id="6" name="Footer Placeholder 5"/>
          <p:cNvSpPr>
            <a:spLocks noGrp="1"/>
          </p:cNvSpPr>
          <p:nvPr>
            <p:ph type="ftr" sz="quarter" idx="11"/>
          </p:nvPr>
        </p:nvSpPr>
        <p:spPr>
          <a:xfrm>
            <a:off x="3352800" y="6403975"/>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858000" y="6400800"/>
            <a:ext cx="1600200" cy="457200"/>
          </a:xfrm>
        </p:spPr>
        <p:txBody>
          <a:bodyPr/>
          <a:lstStyle>
            <a:lvl1pPr>
              <a:defRPr/>
            </a:lvl1pPr>
          </a:lstStyle>
          <a:p>
            <a:fld id="{43893871-FC9A-44ED-98DD-BBBC378594B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4"/>
          <p:cNvSpPr>
            <a:spLocks noGrp="1" noChangeArrowheads="1"/>
          </p:cNvSpPr>
          <p:nvPr>
            <p:ph type="dt" sz="half" idx="10"/>
          </p:nvPr>
        </p:nvSpPr>
        <p:spPr/>
        <p:txBody>
          <a:bodyPr/>
          <a:lstStyle>
            <a:lvl1pPr>
              <a:defRPr/>
            </a:lvl1pPr>
          </a:lstStyle>
          <a:p>
            <a:pPr>
              <a:defRPr/>
            </a:pPr>
            <a:r>
              <a:rPr lang="en-US"/>
              <a:t>www.upei.ca/~vetrad</a:t>
            </a:r>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BB99F1D-C341-48B8-A7AF-DDB78C0EC21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p:txBody>
          <a:bodyPr/>
          <a:lstStyle>
            <a:lvl1pPr>
              <a:defRPr/>
            </a:lvl1pPr>
          </a:lstStyle>
          <a:p>
            <a:pPr>
              <a:defRPr/>
            </a:pPr>
            <a:r>
              <a:rPr lang="en-US"/>
              <a:t>www.upei.ca/~vetrad</a:t>
            </a:r>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EC70615-0F63-4AF5-8C8F-D359146D89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0E6A63F-CCC9-4759-A117-8D505A022944}"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D4E6D9C-6595-4719-A26D-5BACCD889049}"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AA5F9D2-0989-4E10-92F2-E1D088232079}"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9B52B3A-DE65-4A14-86F9-4CA31EAFC90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28AA73C-C523-4741-9A4E-E025B4233EC7}"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C78636E-60F0-4C8B-86AC-23EDEF39C4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5471E17-6F58-4A1B-BE6F-C49E0D53BE6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E1039EA-BA86-4184-AEB0-0A78644AF644}"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8902178-663F-40D0-BC61-97CA9CD571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4.xml"/><Relationship Id="rId5" Type="http://schemas.openxmlformats.org/officeDocument/2006/relationships/image" Target="../media/image28.jpeg"/><Relationship Id="rId4" Type="http://schemas.openxmlformats.org/officeDocument/2006/relationships/image" Target="../media/image27.jpeg"/></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143000"/>
            <a:ext cx="7772400" cy="1829761"/>
          </a:xfrm>
        </p:spPr>
        <p:txBody>
          <a:bodyPr>
            <a:normAutofit fontScale="90000"/>
          </a:bodyPr>
          <a:lstStyle/>
          <a:p>
            <a:r>
              <a:rPr smtClean="0"/>
              <a:t>Diagnostic ultrasonography in animals – Principles &amp; Instrumentation</a:t>
            </a:r>
            <a:endParaRPr lang="en-US" dirty="0"/>
          </a:p>
        </p:txBody>
      </p:sp>
      <p:sp>
        <p:nvSpPr>
          <p:cNvPr id="2051" name="Rectangle 3"/>
          <p:cNvSpPr>
            <a:spLocks noGrp="1" noChangeArrowheads="1"/>
          </p:cNvSpPr>
          <p:nvPr>
            <p:ph type="subTitle" idx="1"/>
          </p:nvPr>
        </p:nvSpPr>
        <p:spPr>
          <a:xfrm>
            <a:off x="1295400" y="3200400"/>
            <a:ext cx="6705600" cy="1600200"/>
          </a:xfrm>
        </p:spPr>
        <p:txBody>
          <a:bodyPr>
            <a:normAutofit fontScale="62500" lnSpcReduction="20000"/>
          </a:bodyPr>
          <a:lstStyle/>
          <a:p>
            <a:pPr algn="r"/>
            <a:r>
              <a:rPr lang="en-US" sz="3600" b="1" dirty="0" smtClean="0"/>
              <a:t>Dr. R. P. </a:t>
            </a:r>
            <a:r>
              <a:rPr lang="en-US" sz="3600" b="1" dirty="0" err="1" smtClean="0"/>
              <a:t>Pandey</a:t>
            </a:r>
            <a:endParaRPr lang="en-US" sz="3600" b="1" dirty="0" smtClean="0"/>
          </a:p>
          <a:p>
            <a:pPr algn="r"/>
            <a:r>
              <a:rPr lang="en-US" sz="3200" dirty="0" smtClean="0"/>
              <a:t>Prof. Dept. of  Veterinary Surgery &amp; Radiology </a:t>
            </a:r>
          </a:p>
          <a:p>
            <a:pPr algn="r"/>
            <a:r>
              <a:rPr lang="en-US" sz="3200" dirty="0" smtClean="0"/>
              <a:t>and</a:t>
            </a:r>
          </a:p>
          <a:p>
            <a:pPr algn="r"/>
            <a:r>
              <a:rPr lang="en-US" sz="3200" dirty="0" smtClean="0"/>
              <a:t>P.I. DIMSCA</a:t>
            </a:r>
          </a:p>
          <a:p>
            <a:pPr algn="r"/>
            <a:r>
              <a:rPr lang="en-US" sz="3200" dirty="0" err="1" smtClean="0"/>
              <a:t>COVSc</a:t>
            </a:r>
            <a:r>
              <a:rPr lang="en-US" sz="3200" dirty="0" smtClean="0"/>
              <a:t> &amp; AH, DUVASU, Mathura</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533400" y="1143000"/>
            <a:ext cx="7842820" cy="42672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altLang="zh-TW" sz="2800" dirty="0" smtClean="0"/>
              <a:t>Radio signals: are electromagnetic waves  </a:t>
            </a:r>
            <a:r>
              <a:rPr lang="en-US" altLang="zh-TW" sz="2800" dirty="0" err="1" smtClean="0"/>
              <a:t>i.e</a:t>
            </a:r>
            <a:r>
              <a:rPr lang="en-US" altLang="zh-TW" sz="2800" dirty="0" smtClean="0"/>
              <a:t>:</a:t>
            </a:r>
          </a:p>
          <a:p>
            <a:pPr>
              <a:buNone/>
            </a:pPr>
            <a:r>
              <a:rPr lang="en-US" altLang="zh-TW" sz="2800" dirty="0" smtClean="0"/>
              <a:t>    If an alternating current (ac) oscillation of 2500kHz, is connected to an appropriate  antenna radio would be launched.</a:t>
            </a:r>
          </a:p>
          <a:p>
            <a:pPr>
              <a:buNone/>
            </a:pPr>
            <a:endParaRPr lang="en-US" altLang="zh-TW" sz="2800" dirty="0" smtClean="0"/>
          </a:p>
          <a:p>
            <a:r>
              <a:rPr lang="en-US" altLang="zh-TW" sz="2800" dirty="0" smtClean="0"/>
              <a:t>Ultrasound signals: are acoustical </a:t>
            </a:r>
            <a:r>
              <a:rPr lang="en-US" altLang="zh-TW" sz="2800" dirty="0" err="1" smtClean="0"/>
              <a:t>i.e</a:t>
            </a:r>
            <a:r>
              <a:rPr lang="en-US" altLang="zh-TW" sz="2800" dirty="0" smtClean="0"/>
              <a:t>:</a:t>
            </a:r>
          </a:p>
          <a:p>
            <a:pPr>
              <a:buNone/>
            </a:pPr>
            <a:r>
              <a:rPr lang="en-US" altLang="zh-TW" sz="2800" dirty="0" smtClean="0"/>
              <a:t>    If that same 2500kHz ac signal is applied to an ultrasound transducer, then an acoustical signal would be launched.</a:t>
            </a:r>
            <a:endParaRPr lang="en-US" dirty="0"/>
          </a:p>
        </p:txBody>
      </p:sp>
      <p:sp>
        <p:nvSpPr>
          <p:cNvPr id="2" name="Title 1"/>
          <p:cNvSpPr>
            <a:spLocks noGrp="1"/>
          </p:cNvSpPr>
          <p:nvPr>
            <p:ph type="title"/>
          </p:nvPr>
        </p:nvSpPr>
        <p:spPr/>
        <p:txBody>
          <a:bodyPr>
            <a:normAutofit fontScale="90000"/>
          </a:bodyPr>
          <a:lstStyle/>
          <a:p>
            <a:r>
              <a:rPr lang="en-US" dirty="0" smtClean="0"/>
              <a:t>Radio signal </a:t>
            </a:r>
            <a:r>
              <a:rPr lang="en-US" dirty="0" err="1" smtClean="0"/>
              <a:t>vs</a:t>
            </a:r>
            <a:r>
              <a:rPr lang="en-US" dirty="0" smtClean="0"/>
              <a:t> Ultrasound signal</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1182688" y="5715000"/>
            <a:ext cx="7772400" cy="417513"/>
          </a:xfrm>
        </p:spPr>
        <p:txBody>
          <a:bodyPr>
            <a:normAutofit fontScale="92500"/>
          </a:bodyPr>
          <a:lstStyle/>
          <a:p>
            <a:pPr>
              <a:lnSpc>
                <a:spcPct val="80000"/>
              </a:lnSpc>
            </a:pPr>
            <a:r>
              <a:rPr lang="en-US" sz="1800"/>
              <a:t>A schematic diagram of a conventional ultrasound imaging system </a:t>
            </a:r>
          </a:p>
        </p:txBody>
      </p:sp>
      <p:sp>
        <p:nvSpPr>
          <p:cNvPr id="17410" name="Rectangle 2"/>
          <p:cNvSpPr>
            <a:spLocks noGrp="1" noChangeArrowheads="1"/>
          </p:cNvSpPr>
          <p:nvPr>
            <p:ph type="title"/>
          </p:nvPr>
        </p:nvSpPr>
        <p:spPr/>
        <p:txBody>
          <a:bodyPr/>
          <a:lstStyle/>
          <a:p>
            <a:r>
              <a:rPr lang="en-US"/>
              <a:t>Imaging System</a:t>
            </a:r>
          </a:p>
        </p:txBody>
      </p:sp>
      <p:grpSp>
        <p:nvGrpSpPr>
          <p:cNvPr id="2" name="Group 38"/>
          <p:cNvGrpSpPr>
            <a:grpSpLocks/>
          </p:cNvGrpSpPr>
          <p:nvPr/>
        </p:nvGrpSpPr>
        <p:grpSpPr bwMode="auto">
          <a:xfrm>
            <a:off x="1066800" y="2209800"/>
            <a:ext cx="7239000" cy="2724150"/>
            <a:chOff x="390" y="4545"/>
            <a:chExt cx="11400" cy="4290"/>
          </a:xfrm>
        </p:grpSpPr>
        <p:sp>
          <p:nvSpPr>
            <p:cNvPr id="17447" name="Rectangle 39"/>
            <p:cNvSpPr>
              <a:spLocks noChangeArrowheads="1"/>
            </p:cNvSpPr>
            <p:nvPr/>
          </p:nvSpPr>
          <p:spPr bwMode="auto">
            <a:xfrm>
              <a:off x="2175" y="6015"/>
              <a:ext cx="570" cy="1335"/>
            </a:xfrm>
            <a:prstGeom prst="rect">
              <a:avLst/>
            </a:prstGeom>
            <a:solidFill>
              <a:srgbClr val="FFFFFF"/>
            </a:solidFill>
            <a:ln w="9525">
              <a:solidFill>
                <a:srgbClr val="000000"/>
              </a:solidFill>
              <a:miter lim="800000"/>
              <a:headEnd/>
              <a:tailEnd/>
            </a:ln>
          </p:spPr>
          <p:txBody>
            <a:bodyPr/>
            <a:lstStyle/>
            <a:p>
              <a:endParaRPr lang="en-US"/>
            </a:p>
          </p:txBody>
        </p:sp>
        <p:sp>
          <p:nvSpPr>
            <p:cNvPr id="17448" name="Rectangle 40"/>
            <p:cNvSpPr>
              <a:spLocks noChangeArrowheads="1"/>
            </p:cNvSpPr>
            <p:nvPr/>
          </p:nvSpPr>
          <p:spPr bwMode="auto">
            <a:xfrm>
              <a:off x="2175" y="6750"/>
              <a:ext cx="570" cy="300"/>
            </a:xfrm>
            <a:prstGeom prst="rect">
              <a:avLst/>
            </a:prstGeom>
            <a:solidFill>
              <a:srgbClr val="333333"/>
            </a:solidFill>
            <a:ln w="9525">
              <a:solidFill>
                <a:srgbClr val="000000"/>
              </a:solidFill>
              <a:miter lim="800000"/>
              <a:headEnd/>
              <a:tailEnd/>
            </a:ln>
          </p:spPr>
          <p:txBody>
            <a:bodyPr/>
            <a:lstStyle/>
            <a:p>
              <a:endParaRPr lang="en-US"/>
            </a:p>
          </p:txBody>
        </p:sp>
        <p:sp>
          <p:nvSpPr>
            <p:cNvPr id="17449" name="Rectangle 41"/>
            <p:cNvSpPr>
              <a:spLocks noChangeArrowheads="1"/>
            </p:cNvSpPr>
            <p:nvPr/>
          </p:nvSpPr>
          <p:spPr bwMode="auto">
            <a:xfrm>
              <a:off x="2175" y="7050"/>
              <a:ext cx="570" cy="300"/>
            </a:xfrm>
            <a:prstGeom prst="rect">
              <a:avLst/>
            </a:prstGeom>
            <a:solidFill>
              <a:srgbClr val="808080"/>
            </a:solidFill>
            <a:ln w="9525">
              <a:solidFill>
                <a:srgbClr val="000000"/>
              </a:solidFill>
              <a:miter lim="800000"/>
              <a:headEnd/>
              <a:tailEnd/>
            </a:ln>
          </p:spPr>
          <p:txBody>
            <a:bodyPr/>
            <a:lstStyle/>
            <a:p>
              <a:endParaRPr lang="en-US"/>
            </a:p>
          </p:txBody>
        </p:sp>
        <p:sp>
          <p:nvSpPr>
            <p:cNvPr id="17450" name="Rectangle 42"/>
            <p:cNvSpPr>
              <a:spLocks noChangeArrowheads="1"/>
            </p:cNvSpPr>
            <p:nvPr/>
          </p:nvSpPr>
          <p:spPr bwMode="auto">
            <a:xfrm>
              <a:off x="2175" y="6450"/>
              <a:ext cx="570" cy="300"/>
            </a:xfrm>
            <a:prstGeom prst="rect">
              <a:avLst/>
            </a:prstGeom>
            <a:solidFill>
              <a:srgbClr val="C0C0C0"/>
            </a:solidFill>
            <a:ln w="9525">
              <a:solidFill>
                <a:srgbClr val="000000"/>
              </a:solidFill>
              <a:miter lim="800000"/>
              <a:headEnd/>
              <a:tailEnd/>
            </a:ln>
          </p:spPr>
          <p:txBody>
            <a:bodyPr/>
            <a:lstStyle/>
            <a:p>
              <a:endParaRPr lang="en-US"/>
            </a:p>
          </p:txBody>
        </p:sp>
        <p:sp>
          <p:nvSpPr>
            <p:cNvPr id="17451" name="Text Box 43"/>
            <p:cNvSpPr txBox="1">
              <a:spLocks noChangeArrowheads="1"/>
            </p:cNvSpPr>
            <p:nvPr/>
          </p:nvSpPr>
          <p:spPr bwMode="auto">
            <a:xfrm>
              <a:off x="405" y="7050"/>
              <a:ext cx="2070" cy="735"/>
            </a:xfrm>
            <a:prstGeom prst="rect">
              <a:avLst/>
            </a:prstGeom>
            <a:noFill/>
            <a:ln w="9525">
              <a:noFill/>
              <a:miter lim="800000"/>
              <a:headEnd/>
              <a:tailEnd/>
            </a:ln>
          </p:spPr>
          <p:txBody>
            <a:bodyPr/>
            <a:lstStyle/>
            <a:p>
              <a:r>
                <a:rPr lang="en-US" sz="900"/>
                <a:t>Piezoelectric crystal</a:t>
              </a:r>
              <a:endParaRPr lang="en-US"/>
            </a:p>
          </p:txBody>
        </p:sp>
        <p:sp>
          <p:nvSpPr>
            <p:cNvPr id="17452" name="Text Box 44"/>
            <p:cNvSpPr txBox="1">
              <a:spLocks noChangeArrowheads="1"/>
            </p:cNvSpPr>
            <p:nvPr/>
          </p:nvSpPr>
          <p:spPr bwMode="auto">
            <a:xfrm>
              <a:off x="405" y="6300"/>
              <a:ext cx="1785" cy="735"/>
            </a:xfrm>
            <a:prstGeom prst="rect">
              <a:avLst/>
            </a:prstGeom>
            <a:noFill/>
            <a:ln w="9525">
              <a:noFill/>
              <a:miter lim="800000"/>
              <a:headEnd/>
              <a:tailEnd/>
            </a:ln>
          </p:spPr>
          <p:txBody>
            <a:bodyPr/>
            <a:lstStyle/>
            <a:p>
              <a:r>
                <a:rPr lang="en-US" sz="900"/>
                <a:t>Acoustic absorbers</a:t>
              </a:r>
              <a:endParaRPr lang="en-US"/>
            </a:p>
          </p:txBody>
        </p:sp>
        <p:sp>
          <p:nvSpPr>
            <p:cNvPr id="17453" name="Text Box 45"/>
            <p:cNvSpPr txBox="1">
              <a:spLocks noChangeArrowheads="1"/>
            </p:cNvSpPr>
            <p:nvPr/>
          </p:nvSpPr>
          <p:spPr bwMode="auto">
            <a:xfrm>
              <a:off x="390" y="6690"/>
              <a:ext cx="1785" cy="735"/>
            </a:xfrm>
            <a:prstGeom prst="rect">
              <a:avLst/>
            </a:prstGeom>
            <a:noFill/>
            <a:ln w="9525">
              <a:noFill/>
              <a:miter lim="800000"/>
              <a:headEnd/>
              <a:tailEnd/>
            </a:ln>
          </p:spPr>
          <p:txBody>
            <a:bodyPr/>
            <a:lstStyle/>
            <a:p>
              <a:r>
                <a:rPr lang="en-US" sz="900"/>
                <a:t>Blockers</a:t>
              </a:r>
              <a:endParaRPr lang="en-US"/>
            </a:p>
          </p:txBody>
        </p:sp>
        <p:sp>
          <p:nvSpPr>
            <p:cNvPr id="17454" name="AutoShape 46"/>
            <p:cNvSpPr>
              <a:spLocks noChangeArrowheads="1"/>
            </p:cNvSpPr>
            <p:nvPr/>
          </p:nvSpPr>
          <p:spPr bwMode="auto">
            <a:xfrm>
              <a:off x="1740" y="7935"/>
              <a:ext cx="1545" cy="675"/>
            </a:xfrm>
            <a:prstGeom prst="sun">
              <a:avLst>
                <a:gd name="adj" fmla="val 25000"/>
              </a:avLst>
            </a:prstGeom>
            <a:solidFill>
              <a:srgbClr val="FFFFFF"/>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FFFFFF"/>
              </a:extrusionClr>
            </a:sp3d>
          </p:spPr>
          <p:txBody>
            <a:bodyPr>
              <a:flatTx/>
            </a:bodyPr>
            <a:lstStyle/>
            <a:p>
              <a:endParaRPr lang="en-US"/>
            </a:p>
          </p:txBody>
        </p:sp>
        <p:sp>
          <p:nvSpPr>
            <p:cNvPr id="17455" name="Text Box 47"/>
            <p:cNvSpPr txBox="1">
              <a:spLocks noChangeArrowheads="1"/>
            </p:cNvSpPr>
            <p:nvPr/>
          </p:nvSpPr>
          <p:spPr bwMode="auto">
            <a:xfrm>
              <a:off x="570" y="8100"/>
              <a:ext cx="1785" cy="735"/>
            </a:xfrm>
            <a:prstGeom prst="rect">
              <a:avLst/>
            </a:prstGeom>
            <a:noFill/>
            <a:ln w="9525">
              <a:noFill/>
              <a:miter lim="800000"/>
              <a:headEnd/>
              <a:tailEnd/>
            </a:ln>
          </p:spPr>
          <p:txBody>
            <a:bodyPr/>
            <a:lstStyle/>
            <a:p>
              <a:r>
                <a:rPr lang="en-US" sz="900"/>
                <a:t>Imaging</a:t>
              </a:r>
            </a:p>
            <a:p>
              <a:r>
                <a:rPr lang="en-US" sz="900"/>
                <a:t>Object</a:t>
              </a:r>
              <a:endParaRPr lang="en-US"/>
            </a:p>
          </p:txBody>
        </p:sp>
        <p:sp>
          <p:nvSpPr>
            <p:cNvPr id="17456" name="Rectangle 48"/>
            <p:cNvSpPr>
              <a:spLocks noChangeArrowheads="1"/>
            </p:cNvSpPr>
            <p:nvPr/>
          </p:nvSpPr>
          <p:spPr bwMode="auto">
            <a:xfrm>
              <a:off x="4455" y="6015"/>
              <a:ext cx="1755" cy="900"/>
            </a:xfrm>
            <a:prstGeom prst="rect">
              <a:avLst/>
            </a:prstGeom>
            <a:solidFill>
              <a:srgbClr val="FFFFFF"/>
            </a:solidFill>
            <a:ln w="9525">
              <a:solidFill>
                <a:srgbClr val="000000"/>
              </a:solidFill>
              <a:miter lim="800000"/>
              <a:headEnd/>
              <a:tailEnd/>
            </a:ln>
          </p:spPr>
          <p:txBody>
            <a:bodyPr/>
            <a:lstStyle/>
            <a:p>
              <a:pPr algn="ctr"/>
              <a:r>
                <a:rPr lang="en-US" sz="1000"/>
                <a:t>Transmitter/</a:t>
              </a:r>
            </a:p>
            <a:p>
              <a:pPr algn="ctr"/>
              <a:r>
                <a:rPr lang="en-US" sz="1000"/>
                <a:t>Receiver </a:t>
              </a:r>
            </a:p>
            <a:p>
              <a:pPr algn="ctr"/>
              <a:r>
                <a:rPr lang="en-US" sz="1000"/>
                <a:t>Circuit</a:t>
              </a:r>
              <a:endParaRPr lang="en-US" sz="1600"/>
            </a:p>
          </p:txBody>
        </p:sp>
        <p:sp>
          <p:nvSpPr>
            <p:cNvPr id="17457" name="Rectangle 49"/>
            <p:cNvSpPr>
              <a:spLocks noChangeArrowheads="1"/>
            </p:cNvSpPr>
            <p:nvPr/>
          </p:nvSpPr>
          <p:spPr bwMode="auto">
            <a:xfrm>
              <a:off x="7275" y="6075"/>
              <a:ext cx="1755" cy="735"/>
            </a:xfrm>
            <a:prstGeom prst="rect">
              <a:avLst/>
            </a:prstGeom>
            <a:solidFill>
              <a:srgbClr val="FFFFFF"/>
            </a:solidFill>
            <a:ln w="9525">
              <a:solidFill>
                <a:srgbClr val="000000"/>
              </a:solidFill>
              <a:miter lim="800000"/>
              <a:headEnd/>
              <a:tailEnd/>
            </a:ln>
          </p:spPr>
          <p:txBody>
            <a:bodyPr/>
            <a:lstStyle/>
            <a:p>
              <a:pPr algn="ctr"/>
              <a:r>
                <a:rPr lang="en-US" sz="1200"/>
                <a:t>Control</a:t>
              </a:r>
            </a:p>
            <a:p>
              <a:pPr algn="ctr"/>
              <a:r>
                <a:rPr lang="en-US" sz="1200"/>
                <a:t>Circuit</a:t>
              </a:r>
              <a:endParaRPr lang="en-US"/>
            </a:p>
          </p:txBody>
        </p:sp>
        <p:sp>
          <p:nvSpPr>
            <p:cNvPr id="17458" name="Rectangle 50"/>
            <p:cNvSpPr>
              <a:spLocks noChangeArrowheads="1"/>
            </p:cNvSpPr>
            <p:nvPr/>
          </p:nvSpPr>
          <p:spPr bwMode="auto">
            <a:xfrm>
              <a:off x="4425" y="4545"/>
              <a:ext cx="1755" cy="900"/>
            </a:xfrm>
            <a:prstGeom prst="rect">
              <a:avLst/>
            </a:prstGeom>
            <a:solidFill>
              <a:srgbClr val="FFFFFF"/>
            </a:solidFill>
            <a:ln w="9525">
              <a:solidFill>
                <a:srgbClr val="000000"/>
              </a:solidFill>
              <a:miter lim="800000"/>
              <a:headEnd/>
              <a:tailEnd/>
            </a:ln>
          </p:spPr>
          <p:txBody>
            <a:bodyPr/>
            <a:lstStyle/>
            <a:p>
              <a:pPr algn="ctr"/>
              <a:r>
                <a:rPr lang="en-US" sz="1000"/>
                <a:t>Pulse</a:t>
              </a:r>
            </a:p>
            <a:p>
              <a:pPr algn="ctr"/>
              <a:r>
                <a:rPr lang="en-US" sz="1000"/>
                <a:t>Generation and Timing</a:t>
              </a:r>
              <a:endParaRPr lang="en-US" sz="1600"/>
            </a:p>
          </p:txBody>
        </p:sp>
        <p:sp>
          <p:nvSpPr>
            <p:cNvPr id="17459" name="Rectangle 51"/>
            <p:cNvSpPr>
              <a:spLocks noChangeArrowheads="1"/>
            </p:cNvSpPr>
            <p:nvPr/>
          </p:nvSpPr>
          <p:spPr bwMode="auto">
            <a:xfrm>
              <a:off x="4545" y="7740"/>
              <a:ext cx="1755" cy="900"/>
            </a:xfrm>
            <a:prstGeom prst="rect">
              <a:avLst/>
            </a:prstGeom>
            <a:solidFill>
              <a:srgbClr val="FFFFFF"/>
            </a:solidFill>
            <a:ln w="9525">
              <a:solidFill>
                <a:srgbClr val="000000"/>
              </a:solidFill>
              <a:miter lim="800000"/>
              <a:headEnd/>
              <a:tailEnd/>
            </a:ln>
          </p:spPr>
          <p:txBody>
            <a:bodyPr/>
            <a:lstStyle/>
            <a:p>
              <a:pPr algn="ctr"/>
              <a:r>
                <a:rPr lang="en-US" sz="900" dirty="0"/>
                <a:t>Data-Acquisition </a:t>
              </a:r>
            </a:p>
            <a:p>
              <a:pPr algn="ctr"/>
              <a:r>
                <a:rPr lang="en-US" sz="900" dirty="0"/>
                <a:t>Analog to Digital Converter</a:t>
              </a:r>
              <a:endParaRPr lang="en-US" sz="1400" dirty="0"/>
            </a:p>
          </p:txBody>
        </p:sp>
        <p:sp>
          <p:nvSpPr>
            <p:cNvPr id="17460" name="Line 52"/>
            <p:cNvSpPr>
              <a:spLocks noChangeShapeType="1"/>
            </p:cNvSpPr>
            <p:nvPr/>
          </p:nvSpPr>
          <p:spPr bwMode="auto">
            <a:xfrm flipV="1">
              <a:off x="2445" y="5355"/>
              <a:ext cx="0" cy="660"/>
            </a:xfrm>
            <a:prstGeom prst="line">
              <a:avLst/>
            </a:prstGeom>
            <a:noFill/>
            <a:ln w="9525">
              <a:solidFill>
                <a:srgbClr val="000000"/>
              </a:solidFill>
              <a:round/>
              <a:headEnd type="triangle" w="med" len="med"/>
              <a:tailEnd/>
            </a:ln>
          </p:spPr>
          <p:txBody>
            <a:bodyPr/>
            <a:lstStyle/>
            <a:p>
              <a:endParaRPr lang="en-US"/>
            </a:p>
          </p:txBody>
        </p:sp>
        <p:sp>
          <p:nvSpPr>
            <p:cNvPr id="17461" name="Line 53"/>
            <p:cNvSpPr>
              <a:spLocks noChangeShapeType="1"/>
            </p:cNvSpPr>
            <p:nvPr/>
          </p:nvSpPr>
          <p:spPr bwMode="auto">
            <a:xfrm>
              <a:off x="2445" y="5355"/>
              <a:ext cx="1485" cy="0"/>
            </a:xfrm>
            <a:prstGeom prst="line">
              <a:avLst/>
            </a:prstGeom>
            <a:noFill/>
            <a:ln w="9525">
              <a:solidFill>
                <a:srgbClr val="000000"/>
              </a:solidFill>
              <a:round/>
              <a:headEnd/>
              <a:tailEnd/>
            </a:ln>
          </p:spPr>
          <p:txBody>
            <a:bodyPr/>
            <a:lstStyle/>
            <a:p>
              <a:endParaRPr lang="en-US"/>
            </a:p>
          </p:txBody>
        </p:sp>
        <p:sp>
          <p:nvSpPr>
            <p:cNvPr id="17462" name="Line 54"/>
            <p:cNvSpPr>
              <a:spLocks noChangeShapeType="1"/>
            </p:cNvSpPr>
            <p:nvPr/>
          </p:nvSpPr>
          <p:spPr bwMode="auto">
            <a:xfrm>
              <a:off x="3915" y="5325"/>
              <a:ext cx="0" cy="1065"/>
            </a:xfrm>
            <a:prstGeom prst="line">
              <a:avLst/>
            </a:prstGeom>
            <a:noFill/>
            <a:ln w="9525">
              <a:solidFill>
                <a:srgbClr val="000000"/>
              </a:solidFill>
              <a:round/>
              <a:headEnd/>
              <a:tailEnd/>
            </a:ln>
          </p:spPr>
          <p:txBody>
            <a:bodyPr/>
            <a:lstStyle/>
            <a:p>
              <a:endParaRPr lang="en-US"/>
            </a:p>
          </p:txBody>
        </p:sp>
        <p:sp>
          <p:nvSpPr>
            <p:cNvPr id="17463" name="Line 55"/>
            <p:cNvSpPr>
              <a:spLocks noChangeShapeType="1"/>
            </p:cNvSpPr>
            <p:nvPr/>
          </p:nvSpPr>
          <p:spPr bwMode="auto">
            <a:xfrm flipV="1">
              <a:off x="3915" y="6375"/>
              <a:ext cx="555" cy="0"/>
            </a:xfrm>
            <a:prstGeom prst="line">
              <a:avLst/>
            </a:prstGeom>
            <a:noFill/>
            <a:ln w="9525">
              <a:solidFill>
                <a:srgbClr val="000000"/>
              </a:solidFill>
              <a:round/>
              <a:headEnd/>
              <a:tailEnd type="triangle" w="med" len="med"/>
            </a:ln>
          </p:spPr>
          <p:txBody>
            <a:bodyPr/>
            <a:lstStyle/>
            <a:p>
              <a:endParaRPr lang="en-US"/>
            </a:p>
          </p:txBody>
        </p:sp>
        <p:sp>
          <p:nvSpPr>
            <p:cNvPr id="17464" name="Line 56"/>
            <p:cNvSpPr>
              <a:spLocks noChangeShapeType="1"/>
            </p:cNvSpPr>
            <p:nvPr/>
          </p:nvSpPr>
          <p:spPr bwMode="auto">
            <a:xfrm>
              <a:off x="5310" y="5445"/>
              <a:ext cx="0" cy="585"/>
            </a:xfrm>
            <a:prstGeom prst="line">
              <a:avLst/>
            </a:prstGeom>
            <a:noFill/>
            <a:ln w="9525">
              <a:solidFill>
                <a:srgbClr val="000000"/>
              </a:solidFill>
              <a:round/>
              <a:headEnd/>
              <a:tailEnd type="triangle" w="med" len="med"/>
            </a:ln>
          </p:spPr>
          <p:txBody>
            <a:bodyPr/>
            <a:lstStyle/>
            <a:p>
              <a:endParaRPr lang="en-US"/>
            </a:p>
          </p:txBody>
        </p:sp>
        <p:sp>
          <p:nvSpPr>
            <p:cNvPr id="17465" name="Line 57"/>
            <p:cNvSpPr>
              <a:spLocks noChangeShapeType="1"/>
            </p:cNvSpPr>
            <p:nvPr/>
          </p:nvSpPr>
          <p:spPr bwMode="auto">
            <a:xfrm flipV="1">
              <a:off x="3915" y="4875"/>
              <a:ext cx="0" cy="435"/>
            </a:xfrm>
            <a:prstGeom prst="line">
              <a:avLst/>
            </a:prstGeom>
            <a:noFill/>
            <a:ln w="9525">
              <a:solidFill>
                <a:srgbClr val="000000"/>
              </a:solidFill>
              <a:round/>
              <a:headEnd/>
              <a:tailEnd/>
            </a:ln>
          </p:spPr>
          <p:txBody>
            <a:bodyPr/>
            <a:lstStyle/>
            <a:p>
              <a:endParaRPr lang="en-US"/>
            </a:p>
          </p:txBody>
        </p:sp>
        <p:sp>
          <p:nvSpPr>
            <p:cNvPr id="17466" name="Line 58"/>
            <p:cNvSpPr>
              <a:spLocks noChangeShapeType="1"/>
            </p:cNvSpPr>
            <p:nvPr/>
          </p:nvSpPr>
          <p:spPr bwMode="auto">
            <a:xfrm>
              <a:off x="3930" y="4875"/>
              <a:ext cx="495" cy="0"/>
            </a:xfrm>
            <a:prstGeom prst="line">
              <a:avLst/>
            </a:prstGeom>
            <a:noFill/>
            <a:ln w="9525">
              <a:solidFill>
                <a:srgbClr val="000000"/>
              </a:solidFill>
              <a:round/>
              <a:headEnd/>
              <a:tailEnd type="triangle" w="med" len="med"/>
            </a:ln>
          </p:spPr>
          <p:txBody>
            <a:bodyPr/>
            <a:lstStyle/>
            <a:p>
              <a:endParaRPr lang="en-US"/>
            </a:p>
          </p:txBody>
        </p:sp>
        <p:sp>
          <p:nvSpPr>
            <p:cNvPr id="17467" name="Line 59"/>
            <p:cNvSpPr>
              <a:spLocks noChangeShapeType="1"/>
            </p:cNvSpPr>
            <p:nvPr/>
          </p:nvSpPr>
          <p:spPr bwMode="auto">
            <a:xfrm>
              <a:off x="6180" y="4935"/>
              <a:ext cx="1890" cy="0"/>
            </a:xfrm>
            <a:prstGeom prst="line">
              <a:avLst/>
            </a:prstGeom>
            <a:noFill/>
            <a:ln w="9525">
              <a:solidFill>
                <a:srgbClr val="000000"/>
              </a:solidFill>
              <a:round/>
              <a:headEnd type="triangle" w="med" len="med"/>
              <a:tailEnd/>
            </a:ln>
          </p:spPr>
          <p:txBody>
            <a:bodyPr/>
            <a:lstStyle/>
            <a:p>
              <a:endParaRPr lang="en-US"/>
            </a:p>
          </p:txBody>
        </p:sp>
        <p:sp>
          <p:nvSpPr>
            <p:cNvPr id="17468" name="Line 60"/>
            <p:cNvSpPr>
              <a:spLocks noChangeShapeType="1"/>
            </p:cNvSpPr>
            <p:nvPr/>
          </p:nvSpPr>
          <p:spPr bwMode="auto">
            <a:xfrm>
              <a:off x="8085" y="4920"/>
              <a:ext cx="0" cy="1155"/>
            </a:xfrm>
            <a:prstGeom prst="line">
              <a:avLst/>
            </a:prstGeom>
            <a:noFill/>
            <a:ln w="9525">
              <a:solidFill>
                <a:srgbClr val="000000"/>
              </a:solidFill>
              <a:round/>
              <a:headEnd/>
              <a:tailEnd type="triangle" w="med" len="med"/>
            </a:ln>
          </p:spPr>
          <p:txBody>
            <a:bodyPr/>
            <a:lstStyle/>
            <a:p>
              <a:endParaRPr lang="en-US"/>
            </a:p>
          </p:txBody>
        </p:sp>
        <p:sp>
          <p:nvSpPr>
            <p:cNvPr id="17469" name="Line 61"/>
            <p:cNvSpPr>
              <a:spLocks noChangeShapeType="1"/>
            </p:cNvSpPr>
            <p:nvPr/>
          </p:nvSpPr>
          <p:spPr bwMode="auto">
            <a:xfrm>
              <a:off x="6225" y="6465"/>
              <a:ext cx="1065" cy="0"/>
            </a:xfrm>
            <a:prstGeom prst="line">
              <a:avLst/>
            </a:prstGeom>
            <a:noFill/>
            <a:ln w="9525">
              <a:solidFill>
                <a:srgbClr val="000000"/>
              </a:solidFill>
              <a:round/>
              <a:headEnd type="triangle" w="med" len="med"/>
              <a:tailEnd type="triangle" w="med" len="med"/>
            </a:ln>
          </p:spPr>
          <p:txBody>
            <a:bodyPr/>
            <a:lstStyle/>
            <a:p>
              <a:endParaRPr lang="en-US"/>
            </a:p>
          </p:txBody>
        </p:sp>
        <p:sp>
          <p:nvSpPr>
            <p:cNvPr id="17470" name="Rectangle 62"/>
            <p:cNvSpPr>
              <a:spLocks noChangeArrowheads="1"/>
            </p:cNvSpPr>
            <p:nvPr/>
          </p:nvSpPr>
          <p:spPr bwMode="auto">
            <a:xfrm>
              <a:off x="7290" y="7740"/>
              <a:ext cx="1755" cy="900"/>
            </a:xfrm>
            <a:prstGeom prst="rect">
              <a:avLst/>
            </a:prstGeom>
            <a:solidFill>
              <a:srgbClr val="FFFFFF"/>
            </a:solidFill>
            <a:ln w="9525">
              <a:solidFill>
                <a:srgbClr val="000000"/>
              </a:solidFill>
              <a:miter lim="800000"/>
              <a:headEnd/>
              <a:tailEnd/>
            </a:ln>
          </p:spPr>
          <p:txBody>
            <a:bodyPr/>
            <a:lstStyle/>
            <a:p>
              <a:pPr algn="ctr"/>
              <a:r>
                <a:rPr lang="en-US" sz="900"/>
                <a:t>Computer </a:t>
              </a:r>
            </a:p>
            <a:p>
              <a:pPr algn="ctr"/>
              <a:r>
                <a:rPr lang="en-US" sz="900"/>
                <a:t>Imaging Storage and Processing</a:t>
              </a:r>
              <a:endParaRPr lang="en-US" sz="1400"/>
            </a:p>
          </p:txBody>
        </p:sp>
        <p:sp>
          <p:nvSpPr>
            <p:cNvPr id="17471" name="Rectangle 63"/>
            <p:cNvSpPr>
              <a:spLocks noChangeArrowheads="1"/>
            </p:cNvSpPr>
            <p:nvPr/>
          </p:nvSpPr>
          <p:spPr bwMode="auto">
            <a:xfrm>
              <a:off x="10035" y="7740"/>
              <a:ext cx="1755" cy="900"/>
            </a:xfrm>
            <a:prstGeom prst="rect">
              <a:avLst/>
            </a:prstGeom>
            <a:solidFill>
              <a:srgbClr val="FFFFFF"/>
            </a:solidFill>
            <a:ln w="9525">
              <a:solidFill>
                <a:srgbClr val="000000"/>
              </a:solidFill>
              <a:miter lim="800000"/>
              <a:headEnd/>
              <a:tailEnd/>
            </a:ln>
          </p:spPr>
          <p:txBody>
            <a:bodyPr/>
            <a:lstStyle/>
            <a:p>
              <a:pPr algn="ctr"/>
              <a:endParaRPr lang="en-US" sz="1200"/>
            </a:p>
            <a:p>
              <a:pPr algn="ctr"/>
              <a:r>
                <a:rPr lang="en-US" sz="1200"/>
                <a:t>Display</a:t>
              </a:r>
              <a:endParaRPr lang="en-US"/>
            </a:p>
          </p:txBody>
        </p:sp>
        <p:sp>
          <p:nvSpPr>
            <p:cNvPr id="17472" name="Line 64"/>
            <p:cNvSpPr>
              <a:spLocks noChangeShapeType="1"/>
            </p:cNvSpPr>
            <p:nvPr/>
          </p:nvSpPr>
          <p:spPr bwMode="auto">
            <a:xfrm>
              <a:off x="6285" y="8160"/>
              <a:ext cx="1020" cy="0"/>
            </a:xfrm>
            <a:prstGeom prst="line">
              <a:avLst/>
            </a:prstGeom>
            <a:noFill/>
            <a:ln w="9525">
              <a:solidFill>
                <a:srgbClr val="000000"/>
              </a:solidFill>
              <a:round/>
              <a:headEnd/>
              <a:tailEnd type="triangle" w="med" len="med"/>
            </a:ln>
          </p:spPr>
          <p:txBody>
            <a:bodyPr/>
            <a:lstStyle/>
            <a:p>
              <a:endParaRPr lang="en-US"/>
            </a:p>
          </p:txBody>
        </p:sp>
        <p:sp>
          <p:nvSpPr>
            <p:cNvPr id="17473" name="Line 65"/>
            <p:cNvSpPr>
              <a:spLocks noChangeShapeType="1"/>
            </p:cNvSpPr>
            <p:nvPr/>
          </p:nvSpPr>
          <p:spPr bwMode="auto">
            <a:xfrm>
              <a:off x="9045" y="8190"/>
              <a:ext cx="990" cy="0"/>
            </a:xfrm>
            <a:prstGeom prst="line">
              <a:avLst/>
            </a:prstGeom>
            <a:noFill/>
            <a:ln w="9525">
              <a:solidFill>
                <a:srgbClr val="000000"/>
              </a:solidFill>
              <a:round/>
              <a:headEnd/>
              <a:tailEnd type="triangle" w="med" len="med"/>
            </a:ln>
          </p:spPr>
          <p:txBody>
            <a:bodyPr/>
            <a:lstStyle/>
            <a:p>
              <a:endParaRPr lang="en-US"/>
            </a:p>
          </p:txBody>
        </p:sp>
        <p:sp>
          <p:nvSpPr>
            <p:cNvPr id="17474" name="Line 66"/>
            <p:cNvSpPr>
              <a:spLocks noChangeShapeType="1"/>
            </p:cNvSpPr>
            <p:nvPr/>
          </p:nvSpPr>
          <p:spPr bwMode="auto">
            <a:xfrm>
              <a:off x="5340" y="6915"/>
              <a:ext cx="0" cy="855"/>
            </a:xfrm>
            <a:prstGeom prst="line">
              <a:avLst/>
            </a:prstGeom>
            <a:noFill/>
            <a:ln w="9525">
              <a:solidFill>
                <a:srgbClr val="000000"/>
              </a:solidFill>
              <a:round/>
              <a:headEnd/>
              <a:tailEnd type="triangle" w="med" len="med"/>
            </a:ln>
          </p:spPr>
          <p:txBody>
            <a:bodyPr/>
            <a:lstStyle/>
            <a:p>
              <a:endParaRPr lang="en-US"/>
            </a:p>
          </p:txBody>
        </p:sp>
        <p:sp>
          <p:nvSpPr>
            <p:cNvPr id="17475" name="Line 67"/>
            <p:cNvSpPr>
              <a:spLocks noChangeShapeType="1"/>
            </p:cNvSpPr>
            <p:nvPr/>
          </p:nvSpPr>
          <p:spPr bwMode="auto">
            <a:xfrm>
              <a:off x="8145" y="6825"/>
              <a:ext cx="0" cy="915"/>
            </a:xfrm>
            <a:prstGeom prst="line">
              <a:avLst/>
            </a:prstGeom>
            <a:noFill/>
            <a:ln w="9525">
              <a:solidFill>
                <a:srgbClr val="000000"/>
              </a:solidFill>
              <a:round/>
              <a:headEnd/>
              <a:tailEnd type="triangle" w="med" len="med"/>
            </a:ln>
          </p:spPr>
          <p:txBody>
            <a:bodyPr/>
            <a:lstStyle/>
            <a:p>
              <a:endParaRPr lang="en-US"/>
            </a:p>
          </p:txBody>
        </p:sp>
        <p:sp>
          <p:nvSpPr>
            <p:cNvPr id="17476" name="Line 68"/>
            <p:cNvSpPr>
              <a:spLocks noChangeShapeType="1"/>
            </p:cNvSpPr>
            <p:nvPr/>
          </p:nvSpPr>
          <p:spPr bwMode="auto">
            <a:xfrm flipH="1">
              <a:off x="5835" y="7230"/>
              <a:ext cx="2295" cy="0"/>
            </a:xfrm>
            <a:prstGeom prst="line">
              <a:avLst/>
            </a:prstGeom>
            <a:noFill/>
            <a:ln w="9525">
              <a:solidFill>
                <a:srgbClr val="000000"/>
              </a:solidFill>
              <a:round/>
              <a:headEnd/>
              <a:tailEnd/>
            </a:ln>
          </p:spPr>
          <p:txBody>
            <a:bodyPr/>
            <a:lstStyle/>
            <a:p>
              <a:endParaRPr lang="en-US"/>
            </a:p>
          </p:txBody>
        </p:sp>
        <p:sp>
          <p:nvSpPr>
            <p:cNvPr id="17477" name="Line 69"/>
            <p:cNvSpPr>
              <a:spLocks noChangeShapeType="1"/>
            </p:cNvSpPr>
            <p:nvPr/>
          </p:nvSpPr>
          <p:spPr bwMode="auto">
            <a:xfrm>
              <a:off x="5820" y="7230"/>
              <a:ext cx="0" cy="510"/>
            </a:xfrm>
            <a:prstGeom prst="line">
              <a:avLst/>
            </a:prstGeom>
            <a:noFill/>
            <a:ln w="9525">
              <a:solidFill>
                <a:srgbClr val="000000"/>
              </a:solidFill>
              <a:round/>
              <a:headEnd/>
              <a:tailEnd type="triangle" w="med" len="med"/>
            </a:ln>
          </p:spPr>
          <p:txBody>
            <a:bodyPr/>
            <a:lstStyle/>
            <a:p>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p:txBody>
          <a:bodyPr>
            <a:normAutofit fontScale="92500" lnSpcReduction="10000"/>
          </a:bodyPr>
          <a:lstStyle/>
          <a:p>
            <a:pPr>
              <a:lnSpc>
                <a:spcPct val="80000"/>
              </a:lnSpc>
            </a:pPr>
            <a:r>
              <a:rPr lang="en-US" sz="3200" dirty="0"/>
              <a:t>In ultrasound, the following events happen: </a:t>
            </a:r>
          </a:p>
          <a:p>
            <a:pPr lvl="1">
              <a:lnSpc>
                <a:spcPct val="80000"/>
              </a:lnSpc>
            </a:pPr>
            <a:r>
              <a:rPr lang="en-US" sz="2800" dirty="0"/>
              <a:t>The ultrasound machine transmits high-frequency (1 to </a:t>
            </a:r>
            <a:r>
              <a:rPr lang="en-US" sz="2800" dirty="0" smtClean="0"/>
              <a:t>20 </a:t>
            </a:r>
            <a:r>
              <a:rPr lang="en-US" sz="2800" dirty="0"/>
              <a:t>megahertz) sound pulses into your body using a probe. </a:t>
            </a:r>
          </a:p>
          <a:p>
            <a:pPr lvl="1">
              <a:lnSpc>
                <a:spcPct val="80000"/>
              </a:lnSpc>
            </a:pPr>
            <a:r>
              <a:rPr lang="en-US" sz="2800" dirty="0"/>
              <a:t>The sound waves travel into your body and hit a boundary between tissues (e.g. between fluid and soft tissue, soft tissue and bone). </a:t>
            </a:r>
          </a:p>
          <a:p>
            <a:pPr lvl="1">
              <a:lnSpc>
                <a:spcPct val="80000"/>
              </a:lnSpc>
            </a:pPr>
            <a:r>
              <a:rPr lang="en-US" sz="2800" dirty="0"/>
              <a:t>Some of the sound waves get reflected back to the probe, while some travel on further until they reach another boundary and get reflected. </a:t>
            </a:r>
          </a:p>
          <a:p>
            <a:pPr lvl="1">
              <a:lnSpc>
                <a:spcPct val="80000"/>
              </a:lnSpc>
            </a:pPr>
            <a:r>
              <a:rPr lang="en-US" sz="2800" dirty="0"/>
              <a:t>The reflected waves are picked up by the probe and relayed to the machine. </a:t>
            </a:r>
          </a:p>
        </p:txBody>
      </p:sp>
      <p:sp>
        <p:nvSpPr>
          <p:cNvPr id="13314" name="Rectangle 2"/>
          <p:cNvSpPr>
            <a:spLocks noGrp="1" noChangeArrowheads="1"/>
          </p:cNvSpPr>
          <p:nvPr>
            <p:ph type="title"/>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normAutofit/>
          </a:bodyPr>
          <a:lstStyle/>
          <a:p>
            <a:pPr lvl="1"/>
            <a:r>
              <a:rPr lang="en-US" sz="3200" dirty="0"/>
              <a:t>The machine calculates the distance from the probe to the tissue or organ (boundaries) using the speed of sound in tissue </a:t>
            </a:r>
            <a:r>
              <a:rPr lang="en-US" sz="3200" dirty="0" smtClean="0"/>
              <a:t>(1540 </a:t>
            </a:r>
            <a:r>
              <a:rPr lang="en-US" sz="3200" dirty="0"/>
              <a:t>m/s) and the time of the each echo's return (usually on the order of millionths of a second). </a:t>
            </a:r>
          </a:p>
        </p:txBody>
      </p:sp>
      <p:sp>
        <p:nvSpPr>
          <p:cNvPr id="14338" name="Rectangle 2"/>
          <p:cNvSpPr>
            <a:spLocks noGrp="1" noChangeArrowheads="1"/>
          </p:cNvSpPr>
          <p:nvPr>
            <p:ph type="title"/>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lstStyle/>
          <a:p>
            <a:r>
              <a:rPr lang="en-US" sz="3200" dirty="0"/>
              <a:t>In a typical ultrasound, millions of pulses and echoes are sent and received each second. </a:t>
            </a:r>
          </a:p>
          <a:p>
            <a:pPr lvl="1"/>
            <a:r>
              <a:rPr lang="en-US" sz="3200" dirty="0"/>
              <a:t>The probe can be moved along the surface of the body and angled to obtain various views</a:t>
            </a:r>
            <a:r>
              <a:rPr lang="en-US" dirty="0"/>
              <a:t>. </a:t>
            </a:r>
          </a:p>
        </p:txBody>
      </p:sp>
      <p:sp>
        <p:nvSpPr>
          <p:cNvPr id="17410" name="Rectangle 2"/>
          <p:cNvSpPr>
            <a:spLocks noGrp="1" noChangeArrowheads="1"/>
          </p:cNvSpPr>
          <p:nvPr>
            <p:ph type="title"/>
          </p:nvPr>
        </p:nvSpPr>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normAutofit fontScale="92500" lnSpcReduction="20000"/>
          </a:bodyPr>
          <a:lstStyle/>
          <a:p>
            <a:pPr>
              <a:lnSpc>
                <a:spcPct val="80000"/>
              </a:lnSpc>
            </a:pPr>
            <a:r>
              <a:rPr lang="en-US" sz="3200" dirty="0"/>
              <a:t>A basic ultrasound machine has the following parts: </a:t>
            </a:r>
          </a:p>
          <a:p>
            <a:pPr>
              <a:lnSpc>
                <a:spcPct val="80000"/>
              </a:lnSpc>
              <a:buFont typeface="Wingdings" pitchFamily="2" charset="2"/>
              <a:buNone/>
            </a:pPr>
            <a:endParaRPr lang="en-US" sz="3200" dirty="0"/>
          </a:p>
          <a:p>
            <a:pPr lvl="1">
              <a:lnSpc>
                <a:spcPct val="80000"/>
              </a:lnSpc>
            </a:pPr>
            <a:r>
              <a:rPr lang="en-US" b="1" dirty="0"/>
              <a:t>transducer probe</a:t>
            </a:r>
            <a:r>
              <a:rPr lang="en-US" dirty="0"/>
              <a:t> - probe that sends and receives the sound waves </a:t>
            </a:r>
          </a:p>
          <a:p>
            <a:pPr lvl="1">
              <a:lnSpc>
                <a:spcPct val="80000"/>
              </a:lnSpc>
            </a:pPr>
            <a:r>
              <a:rPr lang="en-US" b="1" dirty="0"/>
              <a:t>central processing unit (CPU)</a:t>
            </a:r>
            <a:r>
              <a:rPr lang="en-US" dirty="0"/>
              <a:t> - computer that does all of the calculations and contains the electrical power supplies for itself and the transducer probe </a:t>
            </a:r>
          </a:p>
          <a:p>
            <a:pPr lvl="1">
              <a:lnSpc>
                <a:spcPct val="80000"/>
              </a:lnSpc>
            </a:pPr>
            <a:r>
              <a:rPr lang="en-US" b="1" dirty="0"/>
              <a:t>transducer pulse controls</a:t>
            </a:r>
            <a:r>
              <a:rPr lang="en-US" dirty="0"/>
              <a:t> - changes the amplitude, frequency and duration of the pulses emitted from the transducer probe </a:t>
            </a:r>
          </a:p>
          <a:p>
            <a:pPr lvl="1">
              <a:lnSpc>
                <a:spcPct val="80000"/>
              </a:lnSpc>
            </a:pPr>
            <a:r>
              <a:rPr lang="en-US" b="1" dirty="0"/>
              <a:t>display</a:t>
            </a:r>
            <a:r>
              <a:rPr lang="en-US" dirty="0"/>
              <a:t> - displays the image from the ultrasound data processed by the CPU </a:t>
            </a:r>
          </a:p>
          <a:p>
            <a:pPr lvl="1">
              <a:lnSpc>
                <a:spcPct val="80000"/>
              </a:lnSpc>
            </a:pPr>
            <a:r>
              <a:rPr lang="en-US" b="1" dirty="0"/>
              <a:t>keyboard/cursor </a:t>
            </a:r>
            <a:r>
              <a:rPr lang="en-US" dirty="0"/>
              <a:t>- inputs data and takes measurements from the display </a:t>
            </a:r>
          </a:p>
          <a:p>
            <a:pPr lvl="1">
              <a:lnSpc>
                <a:spcPct val="80000"/>
              </a:lnSpc>
            </a:pPr>
            <a:r>
              <a:rPr lang="en-US" b="1" dirty="0"/>
              <a:t>disk storage device</a:t>
            </a:r>
            <a:r>
              <a:rPr lang="en-US" dirty="0"/>
              <a:t> (hard, floppy, CD) - stores the acquired images </a:t>
            </a:r>
          </a:p>
          <a:p>
            <a:pPr lvl="1">
              <a:lnSpc>
                <a:spcPct val="80000"/>
              </a:lnSpc>
            </a:pPr>
            <a:r>
              <a:rPr lang="en-US" b="1" dirty="0"/>
              <a:t>printer</a:t>
            </a:r>
            <a:r>
              <a:rPr lang="en-US" dirty="0"/>
              <a:t> - prints the image from the displayed data</a:t>
            </a:r>
          </a:p>
          <a:p>
            <a:pPr>
              <a:lnSpc>
                <a:spcPct val="80000"/>
              </a:lnSpc>
            </a:pPr>
            <a:endParaRPr lang="en-US" sz="2000" dirty="0"/>
          </a:p>
        </p:txBody>
      </p:sp>
      <p:sp>
        <p:nvSpPr>
          <p:cNvPr id="18434" name="Rectangle 2"/>
          <p:cNvSpPr>
            <a:spLocks noGrp="1" noChangeArrowheads="1"/>
          </p:cNvSpPr>
          <p:nvPr>
            <p:ph type="title"/>
          </p:nvPr>
        </p:nvSpPr>
        <p:spPr/>
        <p:txBody>
          <a:bodyPr/>
          <a:lstStyle/>
          <a:p>
            <a:r>
              <a:rPr lang="en-US" dirty="0"/>
              <a:t>The Ultrasound Machine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US5.jpg"/>
          <p:cNvPicPr>
            <a:picLocks noGrp="1" noChangeAspect="1"/>
          </p:cNvPicPr>
          <p:nvPr>
            <p:ph idx="1"/>
          </p:nvPr>
        </p:nvPicPr>
        <p:blipFill>
          <a:blip r:embed="rId2"/>
          <a:stretch>
            <a:fillRect/>
          </a:stretch>
        </p:blipFill>
        <p:spPr>
          <a:xfrm>
            <a:off x="1295400" y="1524000"/>
            <a:ext cx="2932580" cy="2551157"/>
          </a:xfrm>
        </p:spPr>
      </p:pic>
      <p:sp>
        <p:nvSpPr>
          <p:cNvPr id="19464" name="Rectangle 8"/>
          <p:cNvSpPr>
            <a:spLocks noGrp="1" noChangeArrowheads="1"/>
          </p:cNvSpPr>
          <p:nvPr>
            <p:ph type="title"/>
          </p:nvPr>
        </p:nvSpPr>
        <p:spPr/>
        <p:txBody>
          <a:bodyPr/>
          <a:lstStyle/>
          <a:p>
            <a:r>
              <a:rPr lang="en-US" dirty="0" smtClean="0"/>
              <a:t>Machine….trolley….probes</a:t>
            </a:r>
            <a:endParaRPr lang="en-US" dirty="0"/>
          </a:p>
        </p:txBody>
      </p:sp>
      <p:pic>
        <p:nvPicPr>
          <p:cNvPr id="9" name="Picture 8" descr="US6.jpg"/>
          <p:cNvPicPr>
            <a:picLocks noChangeAspect="1"/>
          </p:cNvPicPr>
          <p:nvPr/>
        </p:nvPicPr>
        <p:blipFill>
          <a:blip r:embed="rId3"/>
          <a:stretch>
            <a:fillRect/>
          </a:stretch>
        </p:blipFill>
        <p:spPr>
          <a:xfrm>
            <a:off x="5715000" y="1447800"/>
            <a:ext cx="2743200" cy="5029200"/>
          </a:xfrm>
          <a:prstGeom prst="rect">
            <a:avLst/>
          </a:prstGeom>
        </p:spPr>
      </p:pic>
      <p:pic>
        <p:nvPicPr>
          <p:cNvPr id="10" name="Picture 9" descr="US7.jpg"/>
          <p:cNvPicPr>
            <a:picLocks noChangeAspect="1"/>
          </p:cNvPicPr>
          <p:nvPr/>
        </p:nvPicPr>
        <p:blipFill>
          <a:blip r:embed="rId4"/>
          <a:stretch>
            <a:fillRect/>
          </a:stretch>
        </p:blipFill>
        <p:spPr>
          <a:xfrm>
            <a:off x="762000" y="4191000"/>
            <a:ext cx="4324350" cy="2406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normAutofit/>
          </a:bodyPr>
          <a:lstStyle/>
          <a:p>
            <a:r>
              <a:rPr lang="en-US" sz="3200" dirty="0"/>
              <a:t>The transducer probe is the main part of the ultrasound machine. </a:t>
            </a:r>
          </a:p>
          <a:p>
            <a:pPr lvl="1"/>
            <a:r>
              <a:rPr lang="en-US" sz="3200" dirty="0"/>
              <a:t>The transducer probe makes the sound waves and receives the echoes. </a:t>
            </a:r>
          </a:p>
        </p:txBody>
      </p:sp>
      <p:sp>
        <p:nvSpPr>
          <p:cNvPr id="22530" name="Rectangle 2"/>
          <p:cNvSpPr>
            <a:spLocks noGrp="1" noChangeArrowheads="1"/>
          </p:cNvSpPr>
          <p:nvPr>
            <p:ph type="title"/>
          </p:nvPr>
        </p:nvSpPr>
        <p:spPr/>
        <p:txBody>
          <a:bodyPr/>
          <a:lstStyle/>
          <a:p>
            <a:r>
              <a:rPr lang="en-US"/>
              <a:t>Transducer Probe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p:txBody>
          <a:bodyPr/>
          <a:lstStyle/>
          <a:p>
            <a:r>
              <a:rPr lang="en-US" dirty="0" smtClean="0"/>
              <a:t>Transducer </a:t>
            </a:r>
            <a:r>
              <a:rPr lang="en-US" dirty="0"/>
              <a:t>is, so to speak, the mouth and ears of the ultrasound machine. </a:t>
            </a:r>
            <a:endParaRPr lang="en-US" dirty="0" smtClean="0"/>
          </a:p>
          <a:p>
            <a:r>
              <a:rPr lang="en-US" dirty="0" smtClean="0"/>
              <a:t>The </a:t>
            </a:r>
            <a:r>
              <a:rPr lang="en-US" dirty="0"/>
              <a:t>transducer probe generates and receives sound waves using a principle called the </a:t>
            </a:r>
            <a:r>
              <a:rPr lang="en-US" b="1" dirty="0"/>
              <a:t>piezoelectric (pressure electricity) effect</a:t>
            </a:r>
            <a:r>
              <a:rPr lang="en-US" dirty="0"/>
              <a:t>, which was discovered by Pierre and Jacques Curie in 1880. </a:t>
            </a:r>
          </a:p>
        </p:txBody>
      </p:sp>
      <p:sp>
        <p:nvSpPr>
          <p:cNvPr id="23554" name="Rectangle 2"/>
          <p:cNvSpPr>
            <a:spLocks noGrp="1" noChangeArrowheads="1"/>
          </p:cNvSpPr>
          <p:nvPr>
            <p:ph type="title"/>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AutoNum type="arabicPeriod"/>
            </a:pPr>
            <a:r>
              <a:rPr lang="en-US" altLang="zh-TW" sz="2800" dirty="0" smtClean="0">
                <a:latin typeface="Arial" charset="0"/>
              </a:rPr>
              <a:t>Be able to discuss the physics of ultrasound and understand the diagnostic ultrasound machine</a:t>
            </a:r>
          </a:p>
          <a:p>
            <a:pPr marL="514350" indent="-514350">
              <a:buFont typeface="Wingdings 2"/>
              <a:buAutoNum type="arabicPeriod"/>
            </a:pPr>
            <a:r>
              <a:rPr lang="en-US" altLang="zh-TW" sz="2800" dirty="0" smtClean="0">
                <a:latin typeface="Arial" charset="0"/>
              </a:rPr>
              <a:t>Be able to inspect and evaluate the performance of ultrasonic instrument</a:t>
            </a:r>
          </a:p>
          <a:p>
            <a:pPr marL="514350" indent="-514350">
              <a:buAutoNum type="arabicPeriod"/>
            </a:pPr>
            <a:r>
              <a:rPr lang="en-US" altLang="zh-TW" sz="2800" dirty="0" smtClean="0">
                <a:latin typeface="Arial" charset="0"/>
              </a:rPr>
              <a:t>Be able to describe the operation of ultrasonic transducers</a:t>
            </a:r>
          </a:p>
          <a:p>
            <a:pPr marL="514350" indent="-514350">
              <a:buAutoNum type="arabicPeriod"/>
            </a:pPr>
            <a:r>
              <a:rPr lang="en-US" altLang="zh-TW" sz="2800" dirty="0" smtClean="0">
                <a:latin typeface="Arial" charset="0"/>
              </a:rPr>
              <a:t>Be able to list and describe the operation of diagnostic ultrasound machine</a:t>
            </a:r>
          </a:p>
          <a:p>
            <a:endParaRPr lang="en-US" dirty="0"/>
          </a:p>
        </p:txBody>
      </p:sp>
      <p:sp>
        <p:nvSpPr>
          <p:cNvPr id="2" name="Title 1"/>
          <p:cNvSpPr>
            <a:spLocks noGrp="1"/>
          </p:cNvSpPr>
          <p:nvPr>
            <p:ph type="title"/>
          </p:nvPr>
        </p:nvSpPr>
        <p:spPr/>
        <p:txBody>
          <a:bodyPr/>
          <a:lstStyle/>
          <a:p>
            <a:r>
              <a:rPr lang="en-US" b="1" dirty="0" smtClean="0"/>
              <a:t>Objectives</a:t>
            </a:r>
            <a:endParaRPr 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lstStyle/>
          <a:p>
            <a:r>
              <a:rPr lang="en-US" dirty="0"/>
              <a:t>In the probe, there are one or more quartz crystals called </a:t>
            </a:r>
            <a:r>
              <a:rPr lang="en-US" b="1" dirty="0"/>
              <a:t>piezoelectric crystals</a:t>
            </a:r>
            <a:r>
              <a:rPr lang="en-US" dirty="0"/>
              <a:t>. </a:t>
            </a:r>
          </a:p>
          <a:p>
            <a:pPr lvl="1"/>
            <a:r>
              <a:rPr lang="en-US" dirty="0"/>
              <a:t>When an electric current is applied to these crystals, they change shape </a:t>
            </a:r>
            <a:r>
              <a:rPr lang="en-US" dirty="0" smtClean="0"/>
              <a:t>rapidly…..i.e. expand and contract</a:t>
            </a:r>
            <a:endParaRPr lang="en-US" dirty="0"/>
          </a:p>
        </p:txBody>
      </p:sp>
      <p:sp>
        <p:nvSpPr>
          <p:cNvPr id="24578" name="Rectangle 2"/>
          <p:cNvSpPr>
            <a:spLocks noGrp="1" noChangeArrowheads="1"/>
          </p:cNvSpPr>
          <p:nvPr>
            <p:ph type="title"/>
          </p:nvPr>
        </p:nvSpPr>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normAutofit/>
          </a:bodyPr>
          <a:lstStyle/>
          <a:p>
            <a:r>
              <a:rPr lang="en-US" sz="3200" dirty="0"/>
              <a:t>The rapid shape changes, or vibrations, of the crystals produce sound waves that travel outward. </a:t>
            </a:r>
          </a:p>
          <a:p>
            <a:pPr lvl="1"/>
            <a:r>
              <a:rPr lang="en-US" sz="3200" dirty="0"/>
              <a:t>Conversely, when sound or pressure waves hit the crystals, they emit electrical currents. </a:t>
            </a:r>
          </a:p>
        </p:txBody>
      </p:sp>
      <p:sp>
        <p:nvSpPr>
          <p:cNvPr id="25602" name="Rectangle 2"/>
          <p:cNvSpPr>
            <a:spLocks noGrp="1" noChangeArrowheads="1"/>
          </p:cNvSpPr>
          <p:nvPr>
            <p:ph type="title"/>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p:txBody>
          <a:bodyPr/>
          <a:lstStyle/>
          <a:p>
            <a:r>
              <a:rPr lang="en-US" sz="3200" dirty="0"/>
              <a:t>Therefore, the same crystals can be used to send and receive sound waves. </a:t>
            </a:r>
          </a:p>
          <a:p>
            <a:pPr lvl="1"/>
            <a:r>
              <a:rPr lang="en-US" sz="3200" dirty="0"/>
              <a:t>The probe also has a sound absorbing substance to eliminate back reflections from the probe itself, and an acoustic lens to help focus the emitted sound waves. </a:t>
            </a:r>
          </a:p>
          <a:p>
            <a:endParaRPr lang="en-US" dirty="0"/>
          </a:p>
        </p:txBody>
      </p:sp>
      <p:sp>
        <p:nvSpPr>
          <p:cNvPr id="26626" name="Rectangle 2"/>
          <p:cNvSpPr>
            <a:spLocks noGrp="1" noChangeArrowheads="1"/>
          </p:cNvSpPr>
          <p:nvPr>
            <p:ph type="title"/>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p:txBody>
          <a:bodyPr>
            <a:normAutofit/>
          </a:bodyPr>
          <a:lstStyle/>
          <a:p>
            <a:r>
              <a:rPr lang="en-US" sz="3200" dirty="0"/>
              <a:t>Transducer probes come in many shapes and sizes, as shown in the photo above. </a:t>
            </a:r>
          </a:p>
          <a:p>
            <a:pPr lvl="1"/>
            <a:r>
              <a:rPr lang="en-US" sz="3200" dirty="0"/>
              <a:t>The shape of the probe determines its field of view, and the frequency of emitted sound waves determines how deep the sound waves penetrate and the resolution of the image. </a:t>
            </a:r>
          </a:p>
        </p:txBody>
      </p:sp>
      <p:sp>
        <p:nvSpPr>
          <p:cNvPr id="27650" name="Rectangle 2"/>
          <p:cNvSpPr>
            <a:spLocks noGrp="1" noChangeArrowheads="1"/>
          </p:cNvSpPr>
          <p:nvPr>
            <p:ph type="title"/>
          </p:nvPr>
        </p:nvSpPr>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endParaRPr lang="en-US"/>
          </a:p>
        </p:txBody>
      </p:sp>
      <p:sp>
        <p:nvSpPr>
          <p:cNvPr id="15363" name="Rectangle 3"/>
          <p:cNvSpPr>
            <a:spLocks noGrp="1" noChangeArrowheads="1"/>
          </p:cNvSpPr>
          <p:nvPr>
            <p:ph type="body" sz="half" idx="1"/>
          </p:nvPr>
        </p:nvSpPr>
        <p:spPr>
          <a:xfrm>
            <a:off x="1219200" y="2209800"/>
            <a:ext cx="6781800" cy="1447800"/>
          </a:xfrm>
        </p:spPr>
        <p:txBody>
          <a:bodyPr>
            <a:normAutofit lnSpcReduction="10000"/>
          </a:bodyPr>
          <a:lstStyle/>
          <a:p>
            <a:r>
              <a:rPr lang="en-US" sz="2400" dirty="0"/>
              <a:t>The machine displays the distances and intensities of the echoes on the screen, forming a two dimensional image like the one shown below.</a:t>
            </a:r>
          </a:p>
          <a:p>
            <a:pPr lvl="1"/>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p:txBody>
          <a:bodyPr/>
          <a:lstStyle/>
          <a:p>
            <a:r>
              <a:rPr lang="en-US" sz="2700" dirty="0"/>
              <a:t>Transducer probes may contain one or more crystal elements; in multiple-element probes, each crystal has its own circuit. </a:t>
            </a:r>
          </a:p>
          <a:p>
            <a:r>
              <a:rPr lang="en-US" sz="2700" dirty="0"/>
              <a:t>Multiple-element probes have the advantage that the ultrasound beam can be "steered" by changing the timing in which each element gets pulsed; steering the beam is especially important for cardiac ultrasound. </a:t>
            </a:r>
          </a:p>
        </p:txBody>
      </p:sp>
      <p:sp>
        <p:nvSpPr>
          <p:cNvPr id="28674" name="Rectangle 2"/>
          <p:cNvSpPr>
            <a:spLocks noGrp="1" noChangeArrowheads="1"/>
          </p:cNvSpPr>
          <p:nvPr>
            <p:ph type="title"/>
          </p:nvPr>
        </p:nvSpPr>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a:lstStyle/>
          <a:p>
            <a:pPr>
              <a:lnSpc>
                <a:spcPct val="90000"/>
              </a:lnSpc>
            </a:pPr>
            <a:r>
              <a:rPr lang="en-US" sz="2800" dirty="0"/>
              <a:t>In addition to probes that can be moved across the surface of the body, </a:t>
            </a:r>
          </a:p>
          <a:p>
            <a:pPr lvl="1">
              <a:lnSpc>
                <a:spcPct val="90000"/>
              </a:lnSpc>
            </a:pPr>
            <a:r>
              <a:rPr lang="en-US" sz="2300" dirty="0"/>
              <a:t>Some probes are designed to be inserted through various openings of the body (vagina, rectum, esophagus) so that they can get closer to the organ being examined (uterus, prostate gland, stomach); getting closer to the organ can allow for more detailed views. </a:t>
            </a:r>
          </a:p>
          <a:p>
            <a:pPr>
              <a:lnSpc>
                <a:spcPct val="90000"/>
              </a:lnSpc>
            </a:pPr>
            <a:endParaRPr lang="en-US" sz="2800" dirty="0"/>
          </a:p>
        </p:txBody>
      </p:sp>
      <p:sp>
        <p:nvSpPr>
          <p:cNvPr id="29698" name="Rectangle 2"/>
          <p:cNvSpPr>
            <a:spLocks noGrp="1" noChangeArrowheads="1"/>
          </p:cNvSpPr>
          <p:nvPr>
            <p:ph type="title"/>
          </p:nvPr>
        </p:nvSpPr>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lstStyle/>
          <a:p>
            <a:r>
              <a:rPr lang="en-US" dirty="0"/>
              <a:t>The CPU is the brain of the ultrasound machine. </a:t>
            </a:r>
          </a:p>
          <a:p>
            <a:pPr lvl="1"/>
            <a:r>
              <a:rPr lang="en-US" dirty="0"/>
              <a:t>The CPU is basically a computer that contains the microprocessor, memory, amplifiers and power supplies for the microprocessor and transducer probe. </a:t>
            </a:r>
          </a:p>
        </p:txBody>
      </p:sp>
      <p:sp>
        <p:nvSpPr>
          <p:cNvPr id="31746" name="Rectangle 2"/>
          <p:cNvSpPr>
            <a:spLocks noGrp="1" noChangeArrowheads="1"/>
          </p:cNvSpPr>
          <p:nvPr>
            <p:ph type="title"/>
          </p:nvPr>
        </p:nvSpPr>
        <p:spPr/>
        <p:txBody>
          <a:bodyPr/>
          <a:lstStyle/>
          <a:p>
            <a:r>
              <a:rPr lang="en-US" dirty="0"/>
              <a:t>Central Processing Unit (CPU)</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lstStyle/>
          <a:p>
            <a:r>
              <a:rPr lang="en-US"/>
              <a:t>The CPU sends electrical currents to the transducer probe to emit sound waves, and also receives the electrical pulses from the probes that were created from the returning echoes. </a:t>
            </a:r>
          </a:p>
          <a:p>
            <a:pPr lvl="1"/>
            <a:r>
              <a:rPr lang="en-US"/>
              <a:t>The CPU does all of the calculations involved in processing the data. </a:t>
            </a:r>
          </a:p>
        </p:txBody>
      </p:sp>
      <p:sp>
        <p:nvSpPr>
          <p:cNvPr id="32770" name="Rectangle 2"/>
          <p:cNvSpPr>
            <a:spLocks noGrp="1" noChangeArrowheads="1"/>
          </p:cNvSpPr>
          <p:nvPr>
            <p:ph type="title"/>
          </p:nvPr>
        </p:nvSpPr>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r>
              <a:rPr lang="en-US"/>
              <a:t>Once the raw data are processed, the CPU forms the image on the monitor. </a:t>
            </a:r>
          </a:p>
          <a:p>
            <a:pPr lvl="1"/>
            <a:r>
              <a:rPr lang="en-US"/>
              <a:t>The CPU can also store the processed data and/or image on disk. </a:t>
            </a:r>
          </a:p>
          <a:p>
            <a:endParaRPr lang="en-US"/>
          </a:p>
        </p:txBody>
      </p:sp>
      <p:sp>
        <p:nvSpPr>
          <p:cNvPr id="33794" name="Rectangle 2"/>
          <p:cNvSpPr>
            <a:spLocks noGrp="1" noChangeArrowheads="1"/>
          </p:cNvSpPr>
          <p:nvPr>
            <p:ph type="title"/>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Sound wave having frequency more than 20000 Hz</a:t>
            </a:r>
          </a:p>
          <a:p>
            <a:r>
              <a:rPr lang="en-US" altLang="zh-TW" sz="2800" dirty="0" smtClean="0"/>
              <a:t>Diagnostic ultrasound systems operate at frequencies of up to 10MHz or more (10MHz +)</a:t>
            </a:r>
          </a:p>
          <a:p>
            <a:r>
              <a:rPr lang="en-US" b="1" dirty="0" err="1" smtClean="0"/>
              <a:t>Ultrasonography</a:t>
            </a:r>
            <a:r>
              <a:rPr lang="en-US" b="1" dirty="0" smtClean="0"/>
              <a:t> </a:t>
            </a:r>
            <a:r>
              <a:rPr lang="en-US" dirty="0" smtClean="0"/>
              <a:t>is a medical imaging technique that uses high frequency sound waves and their echoes. </a:t>
            </a:r>
          </a:p>
          <a:p>
            <a:r>
              <a:rPr lang="en-US" dirty="0" smtClean="0"/>
              <a:t>The technique is similar to the echolocation used by bats, whales and dolphins, as well as SONAR used by submarines. </a:t>
            </a:r>
            <a:endParaRPr lang="en-US" altLang="zh-TW" sz="2800" dirty="0" smtClean="0"/>
          </a:p>
          <a:p>
            <a:r>
              <a:rPr lang="en-US" altLang="zh-TW" sz="2800" dirty="0" smtClean="0"/>
              <a:t>An ultrasonic wave is acoustical: is a mechanical wave in a gaseous, liquid, or solid medium</a:t>
            </a:r>
          </a:p>
          <a:p>
            <a:r>
              <a:rPr lang="en-US" altLang="zh-TW" sz="2800" dirty="0" smtClean="0"/>
              <a:t>The mechanical wave consists of alternating areas of higher and lower pressure</a:t>
            </a:r>
          </a:p>
          <a:p>
            <a:endParaRPr lang="en-US" dirty="0"/>
          </a:p>
        </p:txBody>
      </p:sp>
      <p:sp>
        <p:nvSpPr>
          <p:cNvPr id="2" name="Title 1"/>
          <p:cNvSpPr>
            <a:spLocks noGrp="1"/>
          </p:cNvSpPr>
          <p:nvPr>
            <p:ph type="title"/>
          </p:nvPr>
        </p:nvSpPr>
        <p:spPr/>
        <p:txBody>
          <a:bodyPr/>
          <a:lstStyle/>
          <a:p>
            <a:r>
              <a:rPr lang="en-US" dirty="0" smtClean="0"/>
              <a:t>Ultrasound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p:txBody>
          <a:bodyPr/>
          <a:lstStyle/>
          <a:p>
            <a:pPr>
              <a:lnSpc>
                <a:spcPct val="90000"/>
              </a:lnSpc>
            </a:pPr>
            <a:r>
              <a:rPr lang="en-US"/>
              <a:t>The transducer pulse controls allow the operator, called the </a:t>
            </a:r>
            <a:r>
              <a:rPr lang="en-US" b="1"/>
              <a:t>ultrasonographer</a:t>
            </a:r>
            <a:r>
              <a:rPr lang="en-US"/>
              <a:t>, to set and change the frequency and duration of the ultrasound pulses, as well as the scan mode of the machine. </a:t>
            </a:r>
          </a:p>
          <a:p>
            <a:pPr lvl="1">
              <a:lnSpc>
                <a:spcPct val="90000"/>
              </a:lnSpc>
            </a:pPr>
            <a:r>
              <a:rPr lang="en-US"/>
              <a:t>The commands from the operator are translated into changing electric currents that are applied to the piezoelectric crystals in the transducer probe. </a:t>
            </a:r>
          </a:p>
        </p:txBody>
      </p:sp>
      <p:sp>
        <p:nvSpPr>
          <p:cNvPr id="34818" name="Rectangle 2"/>
          <p:cNvSpPr>
            <a:spLocks noGrp="1" noChangeArrowheads="1"/>
          </p:cNvSpPr>
          <p:nvPr>
            <p:ph type="title"/>
          </p:nvPr>
        </p:nvSpPr>
        <p:spPr/>
        <p:txBody>
          <a:bodyPr/>
          <a:lstStyle/>
          <a:p>
            <a:r>
              <a:rPr lang="en-US"/>
              <a:t>Transducer Pulse Controls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p:txBody>
          <a:bodyPr/>
          <a:lstStyle/>
          <a:p>
            <a:r>
              <a:rPr lang="en-US"/>
              <a:t>The display is a computer monitor that shows the processed data from the CPU. </a:t>
            </a:r>
          </a:p>
          <a:p>
            <a:pPr lvl="1"/>
            <a:r>
              <a:rPr lang="en-US"/>
              <a:t>Displays can be black-and-white or color, depending upon the model of the ultrasound machine. </a:t>
            </a:r>
          </a:p>
        </p:txBody>
      </p:sp>
      <p:sp>
        <p:nvSpPr>
          <p:cNvPr id="35842" name="Rectangle 2"/>
          <p:cNvSpPr>
            <a:spLocks noGrp="1" noChangeArrowheads="1"/>
          </p:cNvSpPr>
          <p:nvPr>
            <p:ph type="title"/>
          </p:nvPr>
        </p:nvSpPr>
        <p:spPr/>
        <p:txBody>
          <a:bodyPr/>
          <a:lstStyle/>
          <a:p>
            <a:r>
              <a:rPr lang="en-US"/>
              <a:t>Display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p:txBody>
          <a:bodyPr/>
          <a:lstStyle/>
          <a:p>
            <a:r>
              <a:rPr lang="en-US"/>
              <a:t>Ultrasound machines have a keyboard and a cursor, such as a trackball, built in. </a:t>
            </a:r>
          </a:p>
          <a:p>
            <a:pPr lvl="1"/>
            <a:r>
              <a:rPr lang="en-US"/>
              <a:t>These devices allow the operator to add notes to and take measurements from the data. </a:t>
            </a:r>
          </a:p>
        </p:txBody>
      </p:sp>
      <p:sp>
        <p:nvSpPr>
          <p:cNvPr id="36866" name="Rectangle 2"/>
          <p:cNvSpPr>
            <a:spLocks noGrp="1" noChangeArrowheads="1"/>
          </p:cNvSpPr>
          <p:nvPr>
            <p:ph type="title"/>
          </p:nvPr>
        </p:nvSpPr>
        <p:spPr/>
        <p:txBody>
          <a:bodyPr/>
          <a:lstStyle/>
          <a:p>
            <a:r>
              <a:rPr lang="en-US"/>
              <a:t>Keyboard/Cursor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a:lstStyle/>
          <a:p>
            <a:r>
              <a:rPr lang="en-US"/>
              <a:t>The processed data and/ or images can be stored on disk. </a:t>
            </a:r>
          </a:p>
          <a:p>
            <a:pPr lvl="1"/>
            <a:r>
              <a:rPr lang="en-US"/>
              <a:t>The disks can be hard disks, floppy disks, compact discs (CDs) or digital video discs (DVDs). </a:t>
            </a:r>
          </a:p>
          <a:p>
            <a:pPr lvl="2"/>
            <a:r>
              <a:rPr lang="en-US"/>
              <a:t>Typically, a patient's ultrasound scans are stored on a floppy disk and archived with the patient's medical records. </a:t>
            </a:r>
          </a:p>
        </p:txBody>
      </p:sp>
      <p:sp>
        <p:nvSpPr>
          <p:cNvPr id="37890" name="Rectangle 2"/>
          <p:cNvSpPr>
            <a:spLocks noGrp="1" noChangeArrowheads="1"/>
          </p:cNvSpPr>
          <p:nvPr>
            <p:ph type="title"/>
          </p:nvPr>
        </p:nvSpPr>
        <p:spPr/>
        <p:txBody>
          <a:bodyPr/>
          <a:lstStyle/>
          <a:p>
            <a:r>
              <a:rPr lang="en-US"/>
              <a:t>Disk Storage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a:lstStyle/>
          <a:p>
            <a:r>
              <a:rPr lang="en-US"/>
              <a:t>Many ultrasound machines have thermal printers that can be used to capture a hard copy of the image from the display. </a:t>
            </a:r>
          </a:p>
        </p:txBody>
      </p:sp>
      <p:sp>
        <p:nvSpPr>
          <p:cNvPr id="38914" name="Rectangle 2"/>
          <p:cNvSpPr>
            <a:spLocks noGrp="1" noChangeArrowheads="1"/>
          </p:cNvSpPr>
          <p:nvPr>
            <p:ph type="title"/>
          </p:nvPr>
        </p:nvSpPr>
        <p:spPr/>
        <p:txBody>
          <a:bodyPr/>
          <a:lstStyle/>
          <a:p>
            <a:r>
              <a:rPr lang="en-US"/>
              <a:t>Printers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ctrTitle"/>
          </p:nvPr>
        </p:nvSpPr>
        <p:spPr/>
        <p:txBody>
          <a:bodyPr/>
          <a:lstStyle/>
          <a:p>
            <a:endParaRPr lang="en-US"/>
          </a:p>
        </p:txBody>
      </p:sp>
      <p:sp>
        <p:nvSpPr>
          <p:cNvPr id="39941" name="Rectangle 5"/>
          <p:cNvSpPr>
            <a:spLocks noGrp="1" noChangeArrowheads="1"/>
          </p:cNvSpPr>
          <p:nvPr>
            <p:ph type="subTitle" idx="1"/>
          </p:nvPr>
        </p:nvSpPr>
        <p:spPr/>
        <p:txBody>
          <a:bodyPr/>
          <a:lstStyle/>
          <a:p>
            <a:r>
              <a:rPr lang="en-US"/>
              <a:t>Different Types of Ultrasound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r>
              <a:rPr lang="en-US"/>
              <a:t>The ultrasound that we have described so far presents a two dimensional image, or "slice," of a three dimensional object (fetus, organ). </a:t>
            </a:r>
          </a:p>
          <a:p>
            <a:pPr lvl="1"/>
            <a:r>
              <a:rPr lang="en-US"/>
              <a:t>Two other types of ultrasound are currently in use, </a:t>
            </a:r>
            <a:r>
              <a:rPr lang="en-US" b="1"/>
              <a:t>3D ultrasound imaging</a:t>
            </a:r>
            <a:r>
              <a:rPr lang="en-US"/>
              <a:t> and </a:t>
            </a:r>
            <a:r>
              <a:rPr lang="en-US" b="1"/>
              <a:t>Doppler ultrasound</a:t>
            </a:r>
            <a:r>
              <a:rPr lang="en-US"/>
              <a:t>. 3D Ultrasound Imaging</a:t>
            </a:r>
            <a:br>
              <a:rPr lang="en-US"/>
            </a:br>
            <a:endParaRPr lang="en-US"/>
          </a:p>
        </p:txBody>
      </p:sp>
      <p:sp>
        <p:nvSpPr>
          <p:cNvPr id="40962" name="Rectangle 2"/>
          <p:cNvSpPr>
            <a:spLocks noGrp="1" noChangeArrowheads="1"/>
          </p:cNvSpPr>
          <p:nvPr>
            <p:ph type="title"/>
          </p:nvPr>
        </p:nvSpPr>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r>
              <a:rPr lang="en-US"/>
              <a:t>In the past two years, ultrasound machines capable of three-dimensional imaging have been developed. In these machines, several two-dimensional images are acquired by moving the probes across the body surface or rotating inserted probes. </a:t>
            </a:r>
          </a:p>
          <a:p>
            <a:endParaRPr lang="en-US"/>
          </a:p>
        </p:txBody>
      </p:sp>
      <p:sp>
        <p:nvSpPr>
          <p:cNvPr id="43010" name="Rectangle 2"/>
          <p:cNvSpPr>
            <a:spLocks noGrp="1" noChangeArrowheads="1"/>
          </p:cNvSpPr>
          <p:nvPr>
            <p:ph type="title"/>
          </p:nvPr>
        </p:nvSpPr>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sz="half" idx="1"/>
          </p:nvPr>
        </p:nvSpPr>
        <p:spPr>
          <a:xfrm>
            <a:off x="533400" y="152400"/>
            <a:ext cx="8001000" cy="1295400"/>
          </a:xfrm>
        </p:spPr>
        <p:txBody>
          <a:bodyPr>
            <a:normAutofit lnSpcReduction="10000"/>
          </a:bodyPr>
          <a:lstStyle/>
          <a:p>
            <a:r>
              <a:rPr lang="en-US" sz="2700" dirty="0"/>
              <a:t>The two-dimensional scans are then combined by specialized computer software to form 3D images. </a:t>
            </a:r>
          </a:p>
          <a:p>
            <a:endParaRPr lang="en-US" sz="2700" dirty="0"/>
          </a:p>
        </p:txBody>
      </p:sp>
      <p:pic>
        <p:nvPicPr>
          <p:cNvPr id="44037" name="Picture 5" descr="ultrasound-3dimagesa"/>
          <p:cNvPicPr>
            <a:picLocks noGrp="1" noChangeAspect="1" noChangeArrowheads="1"/>
          </p:cNvPicPr>
          <p:nvPr>
            <p:ph sz="half" idx="2"/>
          </p:nvPr>
        </p:nvPicPr>
        <p:blipFill>
          <a:blip r:embed="rId2"/>
          <a:srcRect/>
          <a:stretch>
            <a:fillRect/>
          </a:stretch>
        </p:blipFill>
        <p:spPr>
          <a:xfrm>
            <a:off x="1981200" y="1219200"/>
            <a:ext cx="5715000" cy="2857500"/>
          </a:xfrm>
          <a:noFill/>
          <a:ln/>
        </p:spPr>
      </p:pic>
      <p:sp>
        <p:nvSpPr>
          <p:cNvPr id="5" name="Rectangle 4"/>
          <p:cNvSpPr/>
          <p:nvPr/>
        </p:nvSpPr>
        <p:spPr>
          <a:xfrm>
            <a:off x="2514600" y="4572000"/>
            <a:ext cx="4572000" cy="923330"/>
          </a:xfrm>
          <a:prstGeom prst="rect">
            <a:avLst/>
          </a:prstGeom>
        </p:spPr>
        <p:txBody>
          <a:bodyPr>
            <a:spAutoFit/>
          </a:bodyPr>
          <a:lstStyle/>
          <a:p>
            <a:r>
              <a:rPr lang="en-US" dirty="0" smtClean="0"/>
              <a:t>3D imaging allows you to get a better look at the organ being examined and is best used for: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684213" y="333375"/>
            <a:ext cx="7772400" cy="1470025"/>
          </a:xfrm>
        </p:spPr>
        <p:txBody>
          <a:bodyPr>
            <a:normAutofit fontScale="90000"/>
          </a:bodyPr>
          <a:lstStyle/>
          <a:p>
            <a:r>
              <a:rPr lang="en-CA" b="1" u="sng" smtClean="0"/>
              <a:t>Introduction to Ultrasound</a:t>
            </a:r>
          </a:p>
        </p:txBody>
      </p:sp>
      <p:sp>
        <p:nvSpPr>
          <p:cNvPr id="5" name="Subtitle 4"/>
          <p:cNvSpPr>
            <a:spLocks noGrp="1"/>
          </p:cNvSpPr>
          <p:nvPr>
            <p:ph type="subTitle" idx="1"/>
          </p:nvPr>
        </p:nvSpPr>
        <p:spPr/>
        <p:txBody>
          <a:bodyPr/>
          <a:lstStyle/>
          <a:p>
            <a:endParaRPr lang="en-US"/>
          </a:p>
        </p:txBody>
      </p:sp>
      <p:pic>
        <p:nvPicPr>
          <p:cNvPr id="5124" name="Picture 3"/>
          <p:cNvPicPr>
            <a:picLocks noChangeAspect="1" noChangeArrowheads="1"/>
          </p:cNvPicPr>
          <p:nvPr/>
        </p:nvPicPr>
        <p:blipFill>
          <a:blip r:embed="rId2"/>
          <a:srcRect/>
          <a:stretch>
            <a:fillRect/>
          </a:stretch>
        </p:blipFill>
        <p:spPr bwMode="auto">
          <a:xfrm>
            <a:off x="2319338" y="1590675"/>
            <a:ext cx="4505325" cy="367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6"/>
          <p:cNvPicPr>
            <a:picLocks noGrp="1" noChangeAspect="1" noChangeArrowheads="1"/>
          </p:cNvPicPr>
          <p:nvPr>
            <p:ph idx="1"/>
          </p:nvPr>
        </p:nvPicPr>
        <p:blipFill>
          <a:blip r:embed="rId2"/>
          <a:srcRect/>
          <a:stretch>
            <a:fillRect/>
          </a:stretch>
        </p:blipFill>
        <p:spPr bwMode="auto">
          <a:xfrm>
            <a:off x="730576" y="2121054"/>
            <a:ext cx="7985505" cy="328914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Ultrasound in tissues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CA" dirty="0" smtClean="0"/>
              <a:t>As a compliment to abdominal radiographs</a:t>
            </a:r>
          </a:p>
          <a:p>
            <a:pPr lvl="1" fontAlgn="auto">
              <a:spcAft>
                <a:spcPts val="0"/>
              </a:spcAft>
              <a:buFont typeface="Arial" pitchFamily="34" charset="0"/>
              <a:buChar char="–"/>
              <a:defRPr/>
            </a:pPr>
            <a:r>
              <a:rPr lang="en-CA" dirty="0" smtClean="0"/>
              <a:t>To rule in/out intestinal obstruction (foreign body)</a:t>
            </a:r>
          </a:p>
          <a:p>
            <a:pPr lvl="1" fontAlgn="auto">
              <a:spcAft>
                <a:spcPts val="0"/>
              </a:spcAft>
              <a:buFont typeface="Arial" pitchFamily="34" charset="0"/>
              <a:buChar char="–"/>
              <a:defRPr/>
            </a:pPr>
            <a:r>
              <a:rPr lang="en-CA" dirty="0" smtClean="0"/>
              <a:t>To determine the origin of an abdominal mass</a:t>
            </a:r>
          </a:p>
          <a:p>
            <a:pPr lvl="2" fontAlgn="auto">
              <a:spcAft>
                <a:spcPts val="0"/>
              </a:spcAft>
              <a:buFont typeface="Arial" pitchFamily="34" charset="0"/>
              <a:buChar char="•"/>
              <a:defRPr/>
            </a:pPr>
            <a:r>
              <a:rPr lang="en-CA" dirty="0" smtClean="0"/>
              <a:t>Spleen, Liver</a:t>
            </a:r>
          </a:p>
          <a:p>
            <a:pPr lvl="1" fontAlgn="auto">
              <a:spcAft>
                <a:spcPts val="0"/>
              </a:spcAft>
              <a:buFont typeface="Arial" pitchFamily="34" charset="0"/>
              <a:buChar char="–"/>
              <a:defRPr/>
            </a:pPr>
            <a:r>
              <a:rPr lang="en-CA" dirty="0" smtClean="0"/>
              <a:t>To facilitate fine needle aspiration/</a:t>
            </a:r>
            <a:r>
              <a:rPr lang="en-CA" dirty="0" err="1" smtClean="0"/>
              <a:t>cystocentesis</a:t>
            </a:r>
            <a:endParaRPr lang="en-CA" dirty="0" smtClean="0"/>
          </a:p>
          <a:p>
            <a:pPr lvl="1" fontAlgn="auto">
              <a:spcAft>
                <a:spcPts val="0"/>
              </a:spcAft>
              <a:buFont typeface="Arial" pitchFamily="34" charset="0"/>
              <a:buChar char="–"/>
              <a:defRPr/>
            </a:pPr>
            <a:r>
              <a:rPr lang="en-CA" dirty="0" smtClean="0"/>
              <a:t>To evaluate organ parenchyma</a:t>
            </a:r>
            <a:endParaRPr lang="en-CA" dirty="0"/>
          </a:p>
          <a:p>
            <a:pPr lvl="1" fontAlgn="auto">
              <a:spcAft>
                <a:spcPts val="0"/>
              </a:spcAft>
              <a:buFont typeface="Arial" pitchFamily="34" charset="0"/>
              <a:buChar char="–"/>
              <a:defRPr/>
            </a:pPr>
            <a:r>
              <a:rPr lang="en-CA" dirty="0" smtClean="0"/>
              <a:t>To assess fetal viability in pregnant animals</a:t>
            </a:r>
          </a:p>
          <a:p>
            <a:pPr lvl="1" fontAlgn="auto">
              <a:spcAft>
                <a:spcPts val="0"/>
              </a:spcAft>
              <a:buFont typeface="Arial" pitchFamily="34" charset="0"/>
              <a:buChar char="–"/>
              <a:defRPr/>
            </a:pPr>
            <a:r>
              <a:rPr lang="en-US" dirty="0" smtClean="0"/>
              <a:t>If clinical signs or history indicate abdominal ultrasound, then it should be performed even if radiographs are normal!!!</a:t>
            </a:r>
            <a:endParaRPr lang="en-CA" dirty="0" smtClean="0"/>
          </a:p>
          <a:p>
            <a:pPr lvl="2" fontAlgn="auto">
              <a:spcAft>
                <a:spcPts val="0"/>
              </a:spcAft>
              <a:buFont typeface="Arial" pitchFamily="34" charset="0"/>
              <a:buChar char="•"/>
              <a:defRPr/>
            </a:pPr>
            <a:endParaRPr lang="en-CA" dirty="0" smtClean="0"/>
          </a:p>
          <a:p>
            <a:pPr lvl="1" fontAlgn="auto">
              <a:spcAft>
                <a:spcPts val="0"/>
              </a:spcAft>
              <a:buFont typeface="Arial" pitchFamily="34" charset="0"/>
              <a:buChar char="–"/>
              <a:defRPr/>
            </a:pPr>
            <a:endParaRPr lang="en-CA" dirty="0"/>
          </a:p>
        </p:txBody>
      </p:sp>
      <p:sp>
        <p:nvSpPr>
          <p:cNvPr id="6146" name="Title 1"/>
          <p:cNvSpPr>
            <a:spLocks noGrp="1"/>
          </p:cNvSpPr>
          <p:nvPr>
            <p:ph type="title"/>
          </p:nvPr>
        </p:nvSpPr>
        <p:spPr/>
        <p:txBody>
          <a:bodyPr/>
          <a:lstStyle/>
          <a:p>
            <a:r>
              <a:rPr lang="en-CA" u="sng" smtClean="0"/>
              <a:t>Indications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lstStyle/>
          <a:p>
            <a:r>
              <a:rPr lang="en-CA" smtClean="0"/>
              <a:t>Ultrasound cannot penetrate air or bone</a:t>
            </a:r>
          </a:p>
          <a:p>
            <a:pPr lvl="1"/>
            <a:r>
              <a:rPr lang="en-CA" smtClean="0"/>
              <a:t>May be difficult to assess the GI tract in animals with aerophagia</a:t>
            </a:r>
          </a:p>
          <a:p>
            <a:pPr lvl="1"/>
            <a:r>
              <a:rPr lang="en-CA" smtClean="0"/>
              <a:t>Size of organs is largely subjective</a:t>
            </a:r>
          </a:p>
          <a:p>
            <a:pPr lvl="2"/>
            <a:r>
              <a:rPr lang="en-CA" smtClean="0"/>
              <a:t>Except renal size in cats</a:t>
            </a:r>
          </a:p>
          <a:p>
            <a:pPr lvl="1"/>
            <a:r>
              <a:rPr lang="en-CA" smtClean="0"/>
              <a:t>Unable to evaluate extra-abdominal structures</a:t>
            </a:r>
          </a:p>
          <a:p>
            <a:pPr lvl="2"/>
            <a:r>
              <a:rPr lang="en-CA" smtClean="0"/>
              <a:t>May still need to perform abdominal radiographs</a:t>
            </a:r>
          </a:p>
          <a:p>
            <a:pPr lvl="1"/>
            <a:r>
              <a:rPr lang="en-CA" smtClean="0"/>
              <a:t>Cost</a:t>
            </a:r>
          </a:p>
          <a:p>
            <a:pPr lvl="1"/>
            <a:r>
              <a:rPr lang="en-CA" smtClean="0"/>
              <a:t>User dependent results</a:t>
            </a:r>
          </a:p>
          <a:p>
            <a:pPr lvl="2">
              <a:buFont typeface="Arial" charset="0"/>
              <a:buNone/>
            </a:pPr>
            <a:endParaRPr lang="en-CA" smtClean="0"/>
          </a:p>
        </p:txBody>
      </p:sp>
      <p:sp>
        <p:nvSpPr>
          <p:cNvPr id="7170" name="Title 1"/>
          <p:cNvSpPr>
            <a:spLocks noGrp="1"/>
          </p:cNvSpPr>
          <p:nvPr>
            <p:ph type="title"/>
          </p:nvPr>
        </p:nvSpPr>
        <p:spPr/>
        <p:txBody>
          <a:bodyPr/>
          <a:lstStyle/>
          <a:p>
            <a:r>
              <a:rPr lang="en-CA" u="sng" smtClean="0"/>
              <a:t>Pitfalls of Ultrasound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p:txBody>
          <a:bodyPr/>
          <a:lstStyle/>
          <a:p>
            <a:r>
              <a:rPr lang="en-CA" smtClean="0"/>
              <a:t>Prostate</a:t>
            </a:r>
          </a:p>
        </p:txBody>
      </p:sp>
      <p:sp>
        <p:nvSpPr>
          <p:cNvPr id="9218" name="Title 1"/>
          <p:cNvSpPr>
            <a:spLocks noGrp="1"/>
          </p:cNvSpPr>
          <p:nvPr>
            <p:ph type="title"/>
          </p:nvPr>
        </p:nvSpPr>
        <p:spPr/>
        <p:txBody>
          <a:bodyPr/>
          <a:lstStyle/>
          <a:p>
            <a:r>
              <a:rPr lang="en-CA" u="sng" smtClean="0"/>
              <a:t>Examples</a:t>
            </a:r>
          </a:p>
        </p:txBody>
      </p:sp>
      <p:pic>
        <p:nvPicPr>
          <p:cNvPr id="9220" name="Picture 3" descr="C:\Users\default.sid17136\Desktop\prostate.bmp"/>
          <p:cNvPicPr>
            <a:picLocks noChangeAspect="1" noChangeArrowheads="1"/>
          </p:cNvPicPr>
          <p:nvPr/>
        </p:nvPicPr>
        <p:blipFill>
          <a:blip r:embed="rId2"/>
          <a:srcRect/>
          <a:stretch>
            <a:fillRect/>
          </a:stretch>
        </p:blipFill>
        <p:spPr bwMode="auto">
          <a:xfrm>
            <a:off x="4919663" y="2276475"/>
            <a:ext cx="3937000" cy="2952750"/>
          </a:xfrm>
          <a:prstGeom prst="rect">
            <a:avLst/>
          </a:prstGeom>
          <a:noFill/>
          <a:ln w="9525">
            <a:noFill/>
            <a:miter lim="800000"/>
            <a:headEnd/>
            <a:tailEnd/>
          </a:ln>
        </p:spPr>
      </p:pic>
      <p:pic>
        <p:nvPicPr>
          <p:cNvPr id="9221" name="Picture 4" descr="C:\Users\DEFAUL~1.SID\AppData\Local\Temp\XPgrpwise\prostateus2_1.jpg"/>
          <p:cNvPicPr>
            <a:picLocks noChangeAspect="1" noChangeArrowheads="1"/>
          </p:cNvPicPr>
          <p:nvPr/>
        </p:nvPicPr>
        <p:blipFill>
          <a:blip r:embed="rId3"/>
          <a:srcRect/>
          <a:stretch>
            <a:fillRect/>
          </a:stretch>
        </p:blipFill>
        <p:spPr bwMode="auto">
          <a:xfrm>
            <a:off x="742950" y="2276475"/>
            <a:ext cx="3937000" cy="2952750"/>
          </a:xfrm>
          <a:prstGeom prst="rect">
            <a:avLst/>
          </a:prstGeom>
          <a:noFill/>
          <a:ln w="9525">
            <a:noFill/>
            <a:miter lim="800000"/>
            <a:headEnd/>
            <a:tailEnd/>
          </a:ln>
        </p:spPr>
      </p:pic>
      <p:sp>
        <p:nvSpPr>
          <p:cNvPr id="8" name="TextBox 7"/>
          <p:cNvSpPr txBox="1"/>
          <p:nvPr/>
        </p:nvSpPr>
        <p:spPr>
          <a:xfrm>
            <a:off x="1258888" y="2276475"/>
            <a:ext cx="936625" cy="369888"/>
          </a:xfrm>
          <a:prstGeom prst="rect">
            <a:avLst/>
          </a:prstGeom>
          <a:solidFill>
            <a:schemeClr val="bg1">
              <a:lumMod val="95000"/>
              <a:lumOff val="5000"/>
            </a:schemeClr>
          </a:solidFill>
          <a:ln>
            <a:solidFill>
              <a:schemeClr val="bg1">
                <a:lumMod val="95000"/>
                <a:lumOff val="5000"/>
              </a:schemeClr>
            </a:solidFill>
          </a:ln>
        </p:spPr>
        <p:txBody>
          <a:bodyPr>
            <a:spAutoFit/>
          </a:bodyPr>
          <a:lstStyle/>
          <a:p>
            <a:pPr fontAlgn="auto">
              <a:spcBef>
                <a:spcPts val="0"/>
              </a:spcBef>
              <a:spcAft>
                <a:spcPts val="0"/>
              </a:spcAft>
              <a:defRPr/>
            </a:pPr>
            <a:endParaRPr lang="en-CA" dirty="0">
              <a:latin typeface="+mn-lt"/>
              <a:cs typeface="+mn-cs"/>
            </a:endParaRPr>
          </a:p>
        </p:txBody>
      </p:sp>
      <p:sp>
        <p:nvSpPr>
          <p:cNvPr id="9" name="TextBox 8"/>
          <p:cNvSpPr txBox="1"/>
          <p:nvPr/>
        </p:nvSpPr>
        <p:spPr>
          <a:xfrm>
            <a:off x="5435600" y="2276475"/>
            <a:ext cx="1008063" cy="369888"/>
          </a:xfrm>
          <a:prstGeom prst="rect">
            <a:avLst/>
          </a:prstGeom>
          <a:solidFill>
            <a:schemeClr val="bg1">
              <a:lumMod val="95000"/>
              <a:lumOff val="5000"/>
            </a:schemeClr>
          </a:solidFill>
          <a:ln>
            <a:solidFill>
              <a:schemeClr val="bg1">
                <a:lumMod val="95000"/>
                <a:lumOff val="5000"/>
              </a:schemeClr>
            </a:solidFill>
          </a:ln>
        </p:spPr>
        <p:txBody>
          <a:bodyPr>
            <a:spAutoFit/>
          </a:bodyPr>
          <a:lstStyle/>
          <a:p>
            <a:pPr fontAlgn="auto">
              <a:spcBef>
                <a:spcPts val="0"/>
              </a:spcBef>
              <a:spcAft>
                <a:spcPts val="0"/>
              </a:spcAft>
              <a:defRPr/>
            </a:pPr>
            <a:endParaRPr lang="en-CA" dirty="0">
              <a:latin typeface="+mn-lt"/>
              <a:cs typeface="+mn-cs"/>
            </a:endParaRPr>
          </a:p>
        </p:txBody>
      </p:sp>
      <p:sp>
        <p:nvSpPr>
          <p:cNvPr id="9224" name="TextBox 9"/>
          <p:cNvSpPr txBox="1">
            <a:spLocks noChangeArrowheads="1"/>
          </p:cNvSpPr>
          <p:nvPr/>
        </p:nvSpPr>
        <p:spPr bwMode="auto">
          <a:xfrm>
            <a:off x="2195513" y="5300663"/>
            <a:ext cx="1152525" cy="369887"/>
          </a:xfrm>
          <a:prstGeom prst="rect">
            <a:avLst/>
          </a:prstGeom>
          <a:noFill/>
          <a:ln w="9525">
            <a:noFill/>
            <a:miter lim="800000"/>
            <a:headEnd/>
            <a:tailEnd/>
          </a:ln>
        </p:spPr>
        <p:txBody>
          <a:bodyPr>
            <a:spAutoFit/>
          </a:bodyPr>
          <a:lstStyle/>
          <a:p>
            <a:r>
              <a:rPr lang="en-CA">
                <a:latin typeface="Calibri" pitchFamily="34" charset="0"/>
              </a:rPr>
              <a:t>Abnormal</a:t>
            </a:r>
          </a:p>
        </p:txBody>
      </p:sp>
      <p:sp>
        <p:nvSpPr>
          <p:cNvPr id="9225" name="TextBox 10"/>
          <p:cNvSpPr txBox="1">
            <a:spLocks noChangeArrowheads="1"/>
          </p:cNvSpPr>
          <p:nvPr/>
        </p:nvSpPr>
        <p:spPr bwMode="auto">
          <a:xfrm>
            <a:off x="5867400" y="5300663"/>
            <a:ext cx="3097213" cy="369887"/>
          </a:xfrm>
          <a:prstGeom prst="rect">
            <a:avLst/>
          </a:prstGeom>
          <a:noFill/>
          <a:ln w="9525">
            <a:noFill/>
            <a:miter lim="800000"/>
            <a:headEnd/>
            <a:tailEnd/>
          </a:ln>
        </p:spPr>
        <p:txBody>
          <a:bodyPr>
            <a:spAutoFit/>
          </a:bodyPr>
          <a:lstStyle/>
          <a:p>
            <a:r>
              <a:rPr lang="en-CA">
                <a:latin typeface="Calibri" pitchFamily="34" charset="0"/>
              </a:rPr>
              <a:t>Normal (Neutered Dog)</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DEFAUL~1.SID\AppData\Local\Temp\XPgrpwise\prostateus.jpg"/>
          <p:cNvPicPr>
            <a:picLocks noChangeAspect="1" noChangeArrowheads="1"/>
          </p:cNvPicPr>
          <p:nvPr/>
        </p:nvPicPr>
        <p:blipFill>
          <a:blip r:embed="rId2"/>
          <a:srcRect/>
          <a:stretch>
            <a:fillRect/>
          </a:stretch>
        </p:blipFill>
        <p:spPr bwMode="auto">
          <a:xfrm>
            <a:off x="1042988" y="765175"/>
            <a:ext cx="7129462" cy="4849813"/>
          </a:xfrm>
          <a:prstGeom prst="rect">
            <a:avLst/>
          </a:prstGeom>
          <a:noFill/>
          <a:ln w="9525">
            <a:noFill/>
            <a:miter lim="800000"/>
            <a:headEnd/>
            <a:tailEnd/>
          </a:ln>
        </p:spPr>
      </p:pic>
      <p:sp>
        <p:nvSpPr>
          <p:cNvPr id="3" name="TextBox 2"/>
          <p:cNvSpPr txBox="1"/>
          <p:nvPr/>
        </p:nvSpPr>
        <p:spPr>
          <a:xfrm>
            <a:off x="1042988" y="5157788"/>
            <a:ext cx="1441450" cy="368300"/>
          </a:xfrm>
          <a:prstGeom prst="rect">
            <a:avLst/>
          </a:prstGeom>
          <a:solidFill>
            <a:schemeClr val="bg1">
              <a:lumMod val="95000"/>
              <a:lumOff val="5000"/>
            </a:schemeClr>
          </a:solidFill>
          <a:ln>
            <a:solidFill>
              <a:schemeClr val="bg1">
                <a:lumMod val="95000"/>
                <a:lumOff val="5000"/>
              </a:schemeClr>
            </a:solidFill>
          </a:ln>
        </p:spPr>
        <p:txBody>
          <a:bodyPr>
            <a:spAutoFit/>
          </a:bodyPr>
          <a:lstStyle/>
          <a:p>
            <a:pPr fontAlgn="auto">
              <a:spcBef>
                <a:spcPts val="0"/>
              </a:spcBef>
              <a:spcAft>
                <a:spcPts val="0"/>
              </a:spcAft>
              <a:defRPr/>
            </a:pPr>
            <a:endParaRPr lang="en-CA" dirty="0">
              <a:latin typeface="+mn-lt"/>
              <a:cs typeface="+mn-cs"/>
            </a:endParaRPr>
          </a:p>
        </p:txBody>
      </p:sp>
      <p:sp>
        <p:nvSpPr>
          <p:cNvPr id="10244" name="TextBox 3"/>
          <p:cNvSpPr txBox="1">
            <a:spLocks noChangeArrowheads="1"/>
          </p:cNvSpPr>
          <p:nvPr/>
        </p:nvSpPr>
        <p:spPr bwMode="auto">
          <a:xfrm>
            <a:off x="1763713" y="5805488"/>
            <a:ext cx="6048375" cy="369887"/>
          </a:xfrm>
          <a:prstGeom prst="rect">
            <a:avLst/>
          </a:prstGeom>
          <a:noFill/>
          <a:ln w="9525">
            <a:noFill/>
            <a:miter lim="800000"/>
            <a:headEnd/>
            <a:tailEnd/>
          </a:ln>
        </p:spPr>
        <p:txBody>
          <a:bodyPr>
            <a:spAutoFit/>
          </a:bodyPr>
          <a:lstStyle/>
          <a:p>
            <a:r>
              <a:rPr lang="en-CA">
                <a:latin typeface="Calibri" pitchFamily="34" charset="0"/>
              </a:rPr>
              <a:t>Need radiographs to properly evaluate the spine for metastasis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lstStyle/>
          <a:p>
            <a:r>
              <a:rPr lang="en-CA" smtClean="0"/>
              <a:t>Characterized by sound waves of high frequency</a:t>
            </a:r>
          </a:p>
          <a:p>
            <a:pPr lvl="1"/>
            <a:r>
              <a:rPr lang="en-CA" smtClean="0"/>
              <a:t>Higher than the range of human hearing</a:t>
            </a:r>
          </a:p>
          <a:p>
            <a:r>
              <a:rPr lang="en-CA" smtClean="0"/>
              <a:t>Sound waves are measured in Hertz (Hz)</a:t>
            </a:r>
          </a:p>
          <a:p>
            <a:pPr lvl="1"/>
            <a:r>
              <a:rPr lang="en-CA" smtClean="0"/>
              <a:t>Diagnostic U/S = 1-20 MHz</a:t>
            </a:r>
          </a:p>
          <a:p>
            <a:r>
              <a:rPr lang="en-CA" smtClean="0"/>
              <a:t>Sound waves are produced by a </a:t>
            </a:r>
            <a:r>
              <a:rPr lang="en-CA" u="sng" smtClean="0"/>
              <a:t>transducer</a:t>
            </a:r>
          </a:p>
        </p:txBody>
      </p:sp>
      <p:sp>
        <p:nvSpPr>
          <p:cNvPr id="11266" name="Title 1"/>
          <p:cNvSpPr>
            <a:spLocks noGrp="1"/>
          </p:cNvSpPr>
          <p:nvPr>
            <p:ph type="title"/>
          </p:nvPr>
        </p:nvSpPr>
        <p:spPr/>
        <p:txBody>
          <a:bodyPr/>
          <a:lstStyle/>
          <a:p>
            <a:r>
              <a:rPr lang="en-US" u="sng" smtClean="0"/>
              <a:t>Ultrasound Physics</a:t>
            </a:r>
            <a:endParaRPr lang="en-CA"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u="sng" smtClean="0"/>
              <a:t>Ultrasound Physics</a:t>
            </a:r>
          </a:p>
        </p:txBody>
      </p:sp>
      <p:sp>
        <p:nvSpPr>
          <p:cNvPr id="12291" name="Rectangle 3"/>
          <p:cNvSpPr>
            <a:spLocks noGrp="1" noChangeArrowheads="1"/>
          </p:cNvSpPr>
          <p:nvPr>
            <p:ph type="body" sz="half" idx="1"/>
          </p:nvPr>
        </p:nvSpPr>
        <p:spPr/>
        <p:txBody>
          <a:bodyPr/>
          <a:lstStyle/>
          <a:p>
            <a:pPr>
              <a:lnSpc>
                <a:spcPct val="90000"/>
              </a:lnSpc>
            </a:pPr>
            <a:r>
              <a:rPr lang="en-US" sz="2400" dirty="0" smtClean="0"/>
              <a:t>Transducer (probe)</a:t>
            </a:r>
          </a:p>
          <a:p>
            <a:pPr lvl="1">
              <a:lnSpc>
                <a:spcPct val="90000"/>
              </a:lnSpc>
            </a:pPr>
            <a:r>
              <a:rPr lang="en-US" sz="2000" dirty="0" smtClean="0"/>
              <a:t>Piezoelectric crystal</a:t>
            </a:r>
          </a:p>
          <a:p>
            <a:pPr lvl="2">
              <a:lnSpc>
                <a:spcPct val="90000"/>
              </a:lnSpc>
            </a:pPr>
            <a:r>
              <a:rPr lang="en-US" sz="1800" dirty="0" smtClean="0"/>
              <a:t>Emit sound after electric charge applied</a:t>
            </a:r>
          </a:p>
          <a:p>
            <a:pPr lvl="2">
              <a:lnSpc>
                <a:spcPct val="90000"/>
              </a:lnSpc>
            </a:pPr>
            <a:r>
              <a:rPr lang="en-US" sz="1800" dirty="0" smtClean="0"/>
              <a:t>Sound reflected from patient</a:t>
            </a:r>
          </a:p>
          <a:p>
            <a:pPr lvl="2">
              <a:lnSpc>
                <a:spcPct val="90000"/>
              </a:lnSpc>
            </a:pPr>
            <a:r>
              <a:rPr lang="en-US" sz="1800" dirty="0" smtClean="0"/>
              <a:t>Returning echo is converted to electric signal </a:t>
            </a:r>
            <a:r>
              <a:rPr lang="en-US" sz="1800" dirty="0" smtClean="0">
                <a:sym typeface="Wingdings" pitchFamily="2" charset="2"/>
              </a:rPr>
              <a:t> grayscale image on monitor</a:t>
            </a:r>
          </a:p>
          <a:p>
            <a:pPr lvl="2">
              <a:lnSpc>
                <a:spcPct val="90000"/>
              </a:lnSpc>
            </a:pPr>
            <a:r>
              <a:rPr lang="en-US" sz="1800" dirty="0" smtClean="0">
                <a:sym typeface="Wingdings" pitchFamily="2" charset="2"/>
              </a:rPr>
              <a:t>Echo may be reflected, transmitted or refracted</a:t>
            </a:r>
          </a:p>
          <a:p>
            <a:pPr lvl="2">
              <a:lnSpc>
                <a:spcPct val="90000"/>
              </a:lnSpc>
            </a:pPr>
            <a:r>
              <a:rPr lang="en-US" sz="1800" dirty="0" smtClean="0"/>
              <a:t>Transmit 1% and receive 99% of the time</a:t>
            </a:r>
          </a:p>
        </p:txBody>
      </p:sp>
      <p:pic>
        <p:nvPicPr>
          <p:cNvPr id="12292" name="Picture 4" descr="probe components"/>
          <p:cNvPicPr>
            <a:picLocks noGrp="1" noChangeAspect="1" noChangeArrowheads="1"/>
          </p:cNvPicPr>
          <p:nvPr>
            <p:ph sz="quarter" idx="2"/>
          </p:nvPr>
        </p:nvPicPr>
        <p:blipFill>
          <a:blip r:embed="rId2"/>
          <a:srcRect/>
          <a:stretch>
            <a:fillRect/>
          </a:stretch>
        </p:blipFill>
        <p:spPr>
          <a:xfrm>
            <a:off x="4876800" y="1676400"/>
            <a:ext cx="3571875" cy="2289175"/>
          </a:xfrm>
        </p:spPr>
      </p:pic>
      <p:pic>
        <p:nvPicPr>
          <p:cNvPr id="12293" name="Picture 5"/>
          <p:cNvPicPr>
            <a:picLocks noGrp="1" noChangeAspect="1" noChangeArrowheads="1"/>
          </p:cNvPicPr>
          <p:nvPr>
            <p:ph sz="quarter" idx="3"/>
          </p:nvPr>
        </p:nvPicPr>
        <p:blipFill>
          <a:blip r:embed="rId3"/>
          <a:stretch>
            <a:fillRect/>
          </a:stretch>
        </p:blipFill>
        <p:spPr>
          <a:xfrm>
            <a:off x="4648200" y="4179905"/>
            <a:ext cx="3810000" cy="1850989"/>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1924050" y="1585913"/>
            <a:ext cx="5295900" cy="3686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27"/>
          <p:cNvSpPr>
            <a:spLocks noGrp="1" noChangeArrowheads="1"/>
          </p:cNvSpPr>
          <p:nvPr>
            <p:ph idx="1"/>
          </p:nvPr>
        </p:nvSpPr>
        <p:spPr/>
        <p:txBody>
          <a:bodyPr/>
          <a:lstStyle/>
          <a:p>
            <a:r>
              <a:rPr lang="en-US" smtClean="0"/>
              <a:t>Absorption = energy is captured by the tissue then converted to heat</a:t>
            </a:r>
          </a:p>
          <a:p>
            <a:r>
              <a:rPr lang="en-US" smtClean="0"/>
              <a:t>Reflection = occurs at interfaces between tissues of different acoustic properties</a:t>
            </a:r>
          </a:p>
          <a:p>
            <a:r>
              <a:rPr lang="en-US" smtClean="0"/>
              <a:t>Scattering = beam hits irregular interface – beam gets scattered</a:t>
            </a:r>
          </a:p>
        </p:txBody>
      </p:sp>
      <p:sp>
        <p:nvSpPr>
          <p:cNvPr id="14338" name="Rectangle 1026"/>
          <p:cNvSpPr>
            <a:spLocks noGrp="1" noChangeArrowheads="1"/>
          </p:cNvSpPr>
          <p:nvPr>
            <p:ph type="title"/>
          </p:nvPr>
        </p:nvSpPr>
        <p:spPr/>
        <p:txBody>
          <a:bodyPr/>
          <a:lstStyle/>
          <a:p>
            <a:r>
              <a:rPr lang="en-US" u="sng" smtClean="0"/>
              <a:t>Attenuation</a:t>
            </a:r>
          </a:p>
        </p:txBody>
      </p:sp>
      <p:pic>
        <p:nvPicPr>
          <p:cNvPr id="14340" name="Picture 2"/>
          <p:cNvPicPr>
            <a:picLocks noChangeAspect="1" noChangeArrowheads="1"/>
          </p:cNvPicPr>
          <p:nvPr/>
        </p:nvPicPr>
        <p:blipFill>
          <a:blip r:embed="rId2"/>
          <a:srcRect/>
          <a:stretch>
            <a:fillRect/>
          </a:stretch>
        </p:blipFill>
        <p:spPr bwMode="auto">
          <a:xfrm>
            <a:off x="4643438" y="4395788"/>
            <a:ext cx="2592387" cy="2097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idx="1"/>
          </p:nvPr>
        </p:nvSpPr>
        <p:spPr/>
        <p:txBody>
          <a:bodyPr rtlCol="0">
            <a:normAutofit fontScale="92500" lnSpcReduction="10000"/>
          </a:bodyPr>
          <a:lstStyle/>
          <a:p>
            <a:pPr fontAlgn="auto">
              <a:lnSpc>
                <a:spcPct val="90000"/>
              </a:lnSpc>
              <a:spcAft>
                <a:spcPts val="0"/>
              </a:spcAft>
              <a:buFont typeface="Arial" pitchFamily="34" charset="0"/>
              <a:buChar char="•"/>
              <a:defRPr/>
            </a:pPr>
            <a:r>
              <a:rPr lang="en-US" dirty="0" smtClean="0"/>
              <a:t>The product of the tissue’s density and the sound velocity within the tissue</a:t>
            </a:r>
          </a:p>
          <a:p>
            <a:pPr fontAlgn="auto">
              <a:lnSpc>
                <a:spcPct val="90000"/>
              </a:lnSpc>
              <a:spcAft>
                <a:spcPts val="0"/>
              </a:spcAft>
              <a:buFont typeface="Arial" pitchFamily="34" charset="0"/>
              <a:buChar char="•"/>
              <a:defRPr/>
            </a:pPr>
            <a:r>
              <a:rPr lang="en-US" dirty="0" smtClean="0"/>
              <a:t>Amplitude of returning echo is proportional to the difference in acoustic impedance between the two tissues</a:t>
            </a:r>
          </a:p>
          <a:p>
            <a:pPr fontAlgn="auto">
              <a:lnSpc>
                <a:spcPct val="90000"/>
              </a:lnSpc>
              <a:spcAft>
                <a:spcPts val="0"/>
              </a:spcAft>
              <a:buFont typeface="Arial" pitchFamily="34" charset="0"/>
              <a:buChar char="•"/>
              <a:defRPr/>
            </a:pPr>
            <a:r>
              <a:rPr lang="en-US" dirty="0" smtClean="0"/>
              <a:t>Velocities:</a:t>
            </a:r>
          </a:p>
          <a:p>
            <a:pPr lvl="1" fontAlgn="auto">
              <a:lnSpc>
                <a:spcPct val="90000"/>
              </a:lnSpc>
              <a:spcAft>
                <a:spcPts val="0"/>
              </a:spcAft>
              <a:buFont typeface="Arial" pitchFamily="34" charset="0"/>
              <a:buChar char="–"/>
              <a:defRPr/>
            </a:pPr>
            <a:r>
              <a:rPr lang="en-US" dirty="0" smtClean="0"/>
              <a:t>Soft tissues = 1400-1600m/sec</a:t>
            </a:r>
          </a:p>
          <a:p>
            <a:pPr lvl="1" fontAlgn="auto">
              <a:lnSpc>
                <a:spcPct val="90000"/>
              </a:lnSpc>
              <a:spcAft>
                <a:spcPts val="0"/>
              </a:spcAft>
              <a:buFont typeface="Arial" pitchFamily="34" charset="0"/>
              <a:buChar char="–"/>
              <a:defRPr/>
            </a:pPr>
            <a:r>
              <a:rPr lang="en-US" dirty="0" smtClean="0"/>
              <a:t>Bone = 4080</a:t>
            </a:r>
          </a:p>
          <a:p>
            <a:pPr lvl="1" fontAlgn="auto">
              <a:lnSpc>
                <a:spcPct val="90000"/>
              </a:lnSpc>
              <a:spcAft>
                <a:spcPts val="0"/>
              </a:spcAft>
              <a:buFont typeface="Arial" pitchFamily="34" charset="0"/>
              <a:buChar char="–"/>
              <a:defRPr/>
            </a:pPr>
            <a:r>
              <a:rPr lang="en-US" dirty="0" smtClean="0"/>
              <a:t>Air = 330</a:t>
            </a:r>
          </a:p>
          <a:p>
            <a:pPr fontAlgn="auto">
              <a:lnSpc>
                <a:spcPct val="90000"/>
              </a:lnSpc>
              <a:spcAft>
                <a:spcPts val="0"/>
              </a:spcAft>
              <a:buFont typeface="Arial" pitchFamily="34" charset="0"/>
              <a:buChar char="•"/>
              <a:defRPr/>
            </a:pPr>
            <a:r>
              <a:rPr lang="en-US" dirty="0" smtClean="0"/>
              <a:t>Thus, when an ultrasound beam encounters two regions of very different acoustic impedances, the beam is reflected or absorbed</a:t>
            </a:r>
          </a:p>
          <a:p>
            <a:pPr lvl="1" fontAlgn="auto">
              <a:lnSpc>
                <a:spcPct val="90000"/>
              </a:lnSpc>
              <a:spcAft>
                <a:spcPts val="0"/>
              </a:spcAft>
              <a:buFont typeface="Arial" pitchFamily="34" charset="0"/>
              <a:buChar char="–"/>
              <a:defRPr/>
            </a:pPr>
            <a:r>
              <a:rPr lang="en-US" dirty="0" smtClean="0"/>
              <a:t>Cannot penetrate</a:t>
            </a:r>
          </a:p>
          <a:p>
            <a:pPr lvl="1" fontAlgn="auto">
              <a:lnSpc>
                <a:spcPct val="90000"/>
              </a:lnSpc>
              <a:spcAft>
                <a:spcPts val="0"/>
              </a:spcAft>
              <a:buFont typeface="Arial" pitchFamily="34" charset="0"/>
              <a:buChar char="–"/>
              <a:defRPr/>
            </a:pPr>
            <a:r>
              <a:rPr lang="en-US" dirty="0" smtClean="0"/>
              <a:t>Example: soft tissue – bone interface</a:t>
            </a:r>
          </a:p>
        </p:txBody>
      </p:sp>
      <p:sp>
        <p:nvSpPr>
          <p:cNvPr id="15362" name="Rectangle 2"/>
          <p:cNvSpPr>
            <a:spLocks noGrp="1" noChangeArrowheads="1"/>
          </p:cNvSpPr>
          <p:nvPr>
            <p:ph type="title"/>
          </p:nvPr>
        </p:nvSpPr>
        <p:spPr/>
        <p:txBody>
          <a:bodyPr/>
          <a:lstStyle/>
          <a:p>
            <a:r>
              <a:rPr lang="en-US" u="sng" smtClean="0"/>
              <a:t>Acoustic Impedance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stone.jpg"/>
          <p:cNvPicPr>
            <a:picLocks noChangeAspect="1"/>
          </p:cNvPicPr>
          <p:nvPr/>
        </p:nvPicPr>
        <p:blipFill>
          <a:blip r:embed="rId2"/>
          <a:srcRect/>
          <a:stretch>
            <a:fillRect/>
          </a:stretch>
        </p:blipFill>
        <p:spPr bwMode="auto">
          <a:xfrm>
            <a:off x="755650" y="304800"/>
            <a:ext cx="3887788" cy="2916238"/>
          </a:xfrm>
          <a:prstGeom prst="rect">
            <a:avLst/>
          </a:prstGeom>
          <a:noFill/>
          <a:ln w="9525">
            <a:noFill/>
            <a:miter lim="800000"/>
            <a:headEnd/>
            <a:tailEnd/>
          </a:ln>
        </p:spPr>
      </p:pic>
      <p:pic>
        <p:nvPicPr>
          <p:cNvPr id="16387" name="Picture 4" descr="stones2.jpg"/>
          <p:cNvPicPr>
            <a:picLocks noChangeAspect="1"/>
          </p:cNvPicPr>
          <p:nvPr/>
        </p:nvPicPr>
        <p:blipFill>
          <a:blip r:embed="rId3"/>
          <a:srcRect/>
          <a:stretch>
            <a:fillRect/>
          </a:stretch>
        </p:blipFill>
        <p:spPr bwMode="auto">
          <a:xfrm>
            <a:off x="4643438" y="3284538"/>
            <a:ext cx="4224337" cy="3168650"/>
          </a:xfrm>
          <a:prstGeom prst="rect">
            <a:avLst/>
          </a:prstGeom>
          <a:noFill/>
          <a:ln w="9525">
            <a:noFill/>
            <a:miter lim="800000"/>
            <a:headEnd/>
            <a:tailEnd/>
          </a:ln>
        </p:spPr>
      </p:pic>
      <p:sp>
        <p:nvSpPr>
          <p:cNvPr id="16388" name="TextBox 5"/>
          <p:cNvSpPr txBox="1">
            <a:spLocks noChangeArrowheads="1"/>
          </p:cNvSpPr>
          <p:nvPr/>
        </p:nvSpPr>
        <p:spPr bwMode="auto">
          <a:xfrm>
            <a:off x="1258888" y="333375"/>
            <a:ext cx="792162" cy="368300"/>
          </a:xfrm>
          <a:prstGeom prst="rect">
            <a:avLst/>
          </a:prstGeom>
          <a:solidFill>
            <a:schemeClr val="bg1"/>
          </a:solidFill>
          <a:ln w="9525">
            <a:solidFill>
              <a:schemeClr val="bg1"/>
            </a:solidFill>
            <a:miter lim="800000"/>
            <a:headEnd/>
            <a:tailEnd/>
          </a:ln>
        </p:spPr>
        <p:txBody>
          <a:bodyPr>
            <a:spAutoFit/>
          </a:bodyPr>
          <a:lstStyle/>
          <a:p>
            <a:endParaRPr lang="en-CA">
              <a:latin typeface="Calibri" pitchFamily="34" charset="0"/>
            </a:endParaRPr>
          </a:p>
        </p:txBody>
      </p:sp>
      <p:sp>
        <p:nvSpPr>
          <p:cNvPr id="16389" name="TextBox 6"/>
          <p:cNvSpPr txBox="1">
            <a:spLocks noChangeArrowheads="1"/>
          </p:cNvSpPr>
          <p:nvPr/>
        </p:nvSpPr>
        <p:spPr bwMode="auto">
          <a:xfrm>
            <a:off x="5219700" y="3284538"/>
            <a:ext cx="865188" cy="369887"/>
          </a:xfrm>
          <a:prstGeom prst="rect">
            <a:avLst/>
          </a:prstGeom>
          <a:solidFill>
            <a:schemeClr val="bg1"/>
          </a:solidFill>
          <a:ln w="9525">
            <a:solidFill>
              <a:schemeClr val="bg1"/>
            </a:solidFill>
            <a:miter lim="800000"/>
            <a:headEnd/>
            <a:tailEnd/>
          </a:ln>
        </p:spPr>
        <p:txBody>
          <a:bodyPr>
            <a:spAutoFit/>
          </a:bodyPr>
          <a:lstStyle/>
          <a:p>
            <a:endParaRPr lang="en-CA">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676525" y="228600"/>
            <a:ext cx="6238875" cy="6098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u="sng" smtClean="0"/>
              <a:t>Frequency and Resolution</a:t>
            </a:r>
          </a:p>
        </p:txBody>
      </p:sp>
      <p:sp>
        <p:nvSpPr>
          <p:cNvPr id="13316" name="Rectangle 3"/>
          <p:cNvSpPr>
            <a:spLocks noGrp="1" noChangeArrowheads="1"/>
          </p:cNvSpPr>
          <p:nvPr>
            <p:ph type="body" sz="half" idx="1"/>
          </p:nvPr>
        </p:nvSpPr>
        <p:spPr>
          <a:xfrm>
            <a:off x="468313" y="1916113"/>
            <a:ext cx="4464050" cy="4114800"/>
          </a:xfrm>
        </p:spPr>
        <p:txBody>
          <a:bodyPr rtlCol="0">
            <a:normAutofit lnSpcReduction="10000"/>
          </a:bodyPr>
          <a:lstStyle/>
          <a:p>
            <a:pPr fontAlgn="auto">
              <a:spcAft>
                <a:spcPts val="0"/>
              </a:spcAft>
              <a:buFont typeface="Arial" pitchFamily="34" charset="0"/>
              <a:buChar char="•"/>
              <a:defRPr/>
            </a:pPr>
            <a:r>
              <a:rPr lang="en-US" dirty="0" smtClean="0"/>
              <a:t>As frequency increases, resolution improves</a:t>
            </a:r>
          </a:p>
          <a:p>
            <a:pPr fontAlgn="auto">
              <a:spcAft>
                <a:spcPts val="0"/>
              </a:spcAft>
              <a:buFont typeface="Arial" pitchFamily="34" charset="0"/>
              <a:buChar char="•"/>
              <a:defRPr/>
            </a:pPr>
            <a:r>
              <a:rPr lang="en-US" dirty="0" smtClean="0"/>
              <a:t>As frequency increases, depth of penetration decreases</a:t>
            </a:r>
          </a:p>
          <a:p>
            <a:pPr lvl="1" fontAlgn="auto">
              <a:spcAft>
                <a:spcPts val="0"/>
              </a:spcAft>
              <a:buFont typeface="Arial" pitchFamily="34" charset="0"/>
              <a:buChar char="–"/>
              <a:defRPr/>
            </a:pPr>
            <a:r>
              <a:rPr lang="en-US" dirty="0" smtClean="0"/>
              <a:t>Use higher frequency transducers to image more superficial structures</a:t>
            </a:r>
          </a:p>
          <a:p>
            <a:pPr lvl="2" fontAlgn="auto">
              <a:spcAft>
                <a:spcPts val="0"/>
              </a:spcAft>
              <a:buFont typeface="Arial" pitchFamily="34" charset="0"/>
              <a:buChar char="•"/>
              <a:defRPr/>
            </a:pPr>
            <a:r>
              <a:rPr lang="en-US" dirty="0" smtClean="0"/>
              <a:t>Ex: Equine Tendons</a:t>
            </a:r>
          </a:p>
        </p:txBody>
      </p:sp>
      <p:pic>
        <p:nvPicPr>
          <p:cNvPr id="17412" name="Picture 4" descr="j0300840"/>
          <p:cNvPicPr>
            <a:picLocks noGrp="1" noChangeAspect="1" noChangeArrowheads="1"/>
          </p:cNvPicPr>
          <p:nvPr>
            <p:ph sz="half" idx="2"/>
          </p:nvPr>
        </p:nvPicPr>
        <p:blipFill>
          <a:blip r:embed="rId2"/>
          <a:stretch>
            <a:fillRect/>
          </a:stretch>
        </p:blipFill>
        <p:spPr>
          <a:xfrm>
            <a:off x="4808189" y="1752600"/>
            <a:ext cx="4161375" cy="3505199"/>
          </a:xfrm>
        </p:spPr>
      </p:pic>
      <p:sp>
        <p:nvSpPr>
          <p:cNvPr id="17413" name="Text Box 5"/>
          <p:cNvSpPr txBox="1">
            <a:spLocks noChangeArrowheads="1"/>
          </p:cNvSpPr>
          <p:nvPr/>
        </p:nvSpPr>
        <p:spPr bwMode="auto">
          <a:xfrm>
            <a:off x="5435600" y="4292600"/>
            <a:ext cx="960438" cy="274638"/>
          </a:xfrm>
          <a:prstGeom prst="rect">
            <a:avLst/>
          </a:prstGeom>
          <a:noFill/>
          <a:ln w="9525">
            <a:noFill/>
            <a:miter lim="800000"/>
            <a:headEnd/>
            <a:tailEnd/>
          </a:ln>
        </p:spPr>
        <p:txBody>
          <a:bodyPr wrap="none">
            <a:spAutoFit/>
          </a:bodyPr>
          <a:lstStyle/>
          <a:p>
            <a:pPr eaLnBrk="0" hangingPunct="0"/>
            <a:r>
              <a:rPr lang="en-US" sz="1200"/>
              <a:t>Penetration</a:t>
            </a:r>
          </a:p>
        </p:txBody>
      </p:sp>
      <p:sp>
        <p:nvSpPr>
          <p:cNvPr id="17414" name="Rectangle 6"/>
          <p:cNvSpPr>
            <a:spLocks noChangeArrowheads="1"/>
          </p:cNvSpPr>
          <p:nvPr/>
        </p:nvSpPr>
        <p:spPr bwMode="auto">
          <a:xfrm>
            <a:off x="7596188" y="4005263"/>
            <a:ext cx="901700" cy="274637"/>
          </a:xfrm>
          <a:prstGeom prst="rect">
            <a:avLst/>
          </a:prstGeom>
          <a:noFill/>
          <a:ln w="9525">
            <a:noFill/>
            <a:miter lim="800000"/>
            <a:headEnd/>
            <a:tailEnd/>
          </a:ln>
        </p:spPr>
        <p:txBody>
          <a:bodyPr wrap="none">
            <a:spAutoFit/>
          </a:bodyPr>
          <a:lstStyle/>
          <a:p>
            <a:pPr eaLnBrk="0" hangingPunct="0"/>
            <a:r>
              <a:rPr lang="en-US" sz="1200"/>
              <a:t>Frequency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ferret spleen.jpg"/>
          <p:cNvPicPr>
            <a:picLocks noChangeAspect="1"/>
          </p:cNvPicPr>
          <p:nvPr/>
        </p:nvPicPr>
        <p:blipFill>
          <a:blip r:embed="rId2"/>
          <a:srcRect/>
          <a:stretch>
            <a:fillRect/>
          </a:stretch>
        </p:blipFill>
        <p:spPr bwMode="auto">
          <a:xfrm>
            <a:off x="1547813" y="765175"/>
            <a:ext cx="6588125" cy="4940300"/>
          </a:xfrm>
          <a:prstGeom prst="rect">
            <a:avLst/>
          </a:prstGeom>
          <a:noFill/>
          <a:ln w="9525">
            <a:noFill/>
            <a:miter lim="800000"/>
            <a:headEnd/>
            <a:tailEnd/>
          </a:ln>
        </p:spPr>
      </p:pic>
      <p:sp>
        <p:nvSpPr>
          <p:cNvPr id="18435" name="TextBox 2"/>
          <p:cNvSpPr txBox="1">
            <a:spLocks noChangeArrowheads="1"/>
          </p:cNvSpPr>
          <p:nvPr/>
        </p:nvSpPr>
        <p:spPr bwMode="auto">
          <a:xfrm>
            <a:off x="2268538" y="836613"/>
            <a:ext cx="1439862" cy="369887"/>
          </a:xfrm>
          <a:prstGeom prst="rect">
            <a:avLst/>
          </a:prstGeom>
          <a:solidFill>
            <a:schemeClr val="bg1"/>
          </a:solidFill>
          <a:ln w="9525">
            <a:solidFill>
              <a:schemeClr val="bg1"/>
            </a:solidFill>
            <a:miter lim="800000"/>
            <a:headEnd/>
            <a:tailEnd/>
          </a:ln>
        </p:spPr>
        <p:txBody>
          <a:bodyPr>
            <a:spAutoFit/>
          </a:bodyPr>
          <a:lstStyle/>
          <a:p>
            <a:endParaRPr lang="en-CA">
              <a:latin typeface="Calibri"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sz="quarter"/>
          </p:nvPr>
        </p:nvSpPr>
        <p:spPr>
          <a:xfrm>
            <a:off x="609600" y="457200"/>
            <a:ext cx="7772400" cy="1143000"/>
          </a:xfrm>
        </p:spPr>
        <p:txBody>
          <a:bodyPr>
            <a:normAutofit fontScale="90000"/>
          </a:bodyPr>
          <a:lstStyle/>
          <a:p>
            <a:r>
              <a:rPr lang="en-US" sz="4000" u="sng" smtClean="0"/>
              <a:t>Instrumentation - Ultrasound Probes</a:t>
            </a:r>
          </a:p>
        </p:txBody>
      </p:sp>
      <p:pic>
        <p:nvPicPr>
          <p:cNvPr id="19459" name="Picture 3" descr="probe line-up"/>
          <p:cNvPicPr>
            <a:picLocks noGrp="1" noChangeAspect="1" noChangeArrowheads="1"/>
          </p:cNvPicPr>
          <p:nvPr>
            <p:ph sz="quarter" idx="1"/>
          </p:nvPr>
        </p:nvPicPr>
        <p:blipFill>
          <a:blip r:embed="rId2"/>
          <a:srcRect/>
          <a:stretch>
            <a:fillRect/>
          </a:stretch>
        </p:blipFill>
        <p:spPr>
          <a:xfrm>
            <a:off x="762000" y="1676400"/>
            <a:ext cx="3570288" cy="2124075"/>
          </a:xfrm>
        </p:spPr>
      </p:pic>
      <p:pic>
        <p:nvPicPr>
          <p:cNvPr id="19460" name="Picture 4" descr="curvilinear"/>
          <p:cNvPicPr>
            <a:picLocks noGrp="1" noChangeAspect="1" noChangeArrowheads="1"/>
          </p:cNvPicPr>
          <p:nvPr>
            <p:ph sz="quarter" idx="2"/>
          </p:nvPr>
        </p:nvPicPr>
        <p:blipFill>
          <a:blip r:embed="rId3"/>
          <a:srcRect t="9230" b="9230"/>
          <a:stretch>
            <a:fillRect/>
          </a:stretch>
        </p:blipFill>
        <p:spPr>
          <a:xfrm>
            <a:off x="4572000" y="1706563"/>
            <a:ext cx="3429000" cy="2098675"/>
          </a:xfrm>
        </p:spPr>
      </p:pic>
      <p:pic>
        <p:nvPicPr>
          <p:cNvPr id="19461" name="Picture 5" descr="linear"/>
          <p:cNvPicPr>
            <a:picLocks noGrp="1" noChangeAspect="1" noChangeArrowheads="1"/>
          </p:cNvPicPr>
          <p:nvPr>
            <p:ph sz="quarter" idx="3"/>
          </p:nvPr>
        </p:nvPicPr>
        <p:blipFill>
          <a:blip r:embed="rId4"/>
          <a:stretch>
            <a:fillRect/>
          </a:stretch>
        </p:blipFill>
        <p:spPr>
          <a:xfrm>
            <a:off x="1267936" y="4114800"/>
            <a:ext cx="2645727" cy="1981200"/>
          </a:xfrm>
        </p:spPr>
      </p:pic>
      <p:pic>
        <p:nvPicPr>
          <p:cNvPr id="19462" name="Picture 6" descr="sector"/>
          <p:cNvPicPr>
            <a:picLocks noGrp="1" noChangeAspect="1" noChangeArrowheads="1"/>
          </p:cNvPicPr>
          <p:nvPr>
            <p:ph sz="quarter" idx="4"/>
          </p:nvPr>
        </p:nvPicPr>
        <p:blipFill>
          <a:blip r:embed="rId5"/>
          <a:srcRect t="7750" b="5167"/>
          <a:stretch>
            <a:fillRect/>
          </a:stretch>
        </p:blipFill>
        <p:spPr>
          <a:xfrm>
            <a:off x="4648200" y="4214813"/>
            <a:ext cx="3276600" cy="2185987"/>
          </a:xfrm>
        </p:spPr>
      </p:pic>
      <p:sp>
        <p:nvSpPr>
          <p:cNvPr id="19463" name="Text Box 7"/>
          <p:cNvSpPr txBox="1">
            <a:spLocks noChangeArrowheads="1"/>
          </p:cNvSpPr>
          <p:nvPr/>
        </p:nvSpPr>
        <p:spPr bwMode="auto">
          <a:xfrm>
            <a:off x="1143000" y="1371600"/>
            <a:ext cx="184150" cy="366713"/>
          </a:xfrm>
          <a:prstGeom prst="rect">
            <a:avLst/>
          </a:prstGeom>
          <a:noFill/>
          <a:ln w="9525">
            <a:noFill/>
            <a:miter lim="800000"/>
            <a:headEnd/>
            <a:tailEnd/>
          </a:ln>
        </p:spPr>
        <p:txBody>
          <a:bodyPr wrap="none">
            <a:spAutoFit/>
          </a:bodyPr>
          <a:lstStyle/>
          <a:p>
            <a:pPr eaLnBrk="0" hangingPunct="0"/>
            <a:endParaRPr lang="en-US"/>
          </a:p>
        </p:txBody>
      </p:sp>
      <p:sp>
        <p:nvSpPr>
          <p:cNvPr id="19464" name="Text Box 8"/>
          <p:cNvSpPr txBox="1">
            <a:spLocks noChangeArrowheads="1"/>
          </p:cNvSpPr>
          <p:nvPr/>
        </p:nvSpPr>
        <p:spPr bwMode="auto">
          <a:xfrm>
            <a:off x="1143000" y="1371600"/>
            <a:ext cx="336550" cy="366713"/>
          </a:xfrm>
          <a:prstGeom prst="rect">
            <a:avLst/>
          </a:prstGeom>
          <a:noFill/>
          <a:ln w="9525">
            <a:noFill/>
            <a:miter lim="800000"/>
            <a:headEnd/>
            <a:tailEnd/>
          </a:ln>
        </p:spPr>
        <p:txBody>
          <a:bodyPr wrap="none">
            <a:spAutoFit/>
          </a:bodyPr>
          <a:lstStyle/>
          <a:p>
            <a:pPr eaLnBrk="0" hangingPunct="0"/>
            <a:r>
              <a:rPr lang="en-US"/>
              <a:t>A</a:t>
            </a:r>
          </a:p>
        </p:txBody>
      </p:sp>
      <p:sp>
        <p:nvSpPr>
          <p:cNvPr id="19465" name="Rectangle 9"/>
          <p:cNvSpPr>
            <a:spLocks noChangeArrowheads="1"/>
          </p:cNvSpPr>
          <p:nvPr/>
        </p:nvSpPr>
        <p:spPr bwMode="auto">
          <a:xfrm>
            <a:off x="2133600" y="1371600"/>
            <a:ext cx="336550" cy="366713"/>
          </a:xfrm>
          <a:prstGeom prst="rect">
            <a:avLst/>
          </a:prstGeom>
          <a:noFill/>
          <a:ln w="9525">
            <a:noFill/>
            <a:miter lim="800000"/>
            <a:headEnd/>
            <a:tailEnd/>
          </a:ln>
        </p:spPr>
        <p:txBody>
          <a:bodyPr wrap="none">
            <a:spAutoFit/>
          </a:bodyPr>
          <a:lstStyle/>
          <a:p>
            <a:pPr eaLnBrk="0" hangingPunct="0"/>
            <a:r>
              <a:rPr lang="en-US"/>
              <a:t>B</a:t>
            </a:r>
          </a:p>
        </p:txBody>
      </p:sp>
      <p:sp>
        <p:nvSpPr>
          <p:cNvPr id="19466" name="Rectangle 10"/>
          <p:cNvSpPr>
            <a:spLocks noChangeArrowheads="1"/>
          </p:cNvSpPr>
          <p:nvPr/>
        </p:nvSpPr>
        <p:spPr bwMode="auto">
          <a:xfrm>
            <a:off x="3733800" y="1371600"/>
            <a:ext cx="349250" cy="366713"/>
          </a:xfrm>
          <a:prstGeom prst="rect">
            <a:avLst/>
          </a:prstGeom>
          <a:noFill/>
          <a:ln w="9525">
            <a:noFill/>
            <a:miter lim="800000"/>
            <a:headEnd/>
            <a:tailEnd/>
          </a:ln>
        </p:spPr>
        <p:txBody>
          <a:bodyPr wrap="none">
            <a:spAutoFit/>
          </a:bodyPr>
          <a:lstStyle/>
          <a:p>
            <a:pPr eaLnBrk="0" hangingPunct="0"/>
            <a:r>
              <a:rPr lang="en-US"/>
              <a:t>C</a:t>
            </a:r>
          </a:p>
        </p:txBody>
      </p:sp>
      <p:sp>
        <p:nvSpPr>
          <p:cNvPr id="19467" name="Rectangle 11"/>
          <p:cNvSpPr>
            <a:spLocks noChangeArrowheads="1"/>
          </p:cNvSpPr>
          <p:nvPr/>
        </p:nvSpPr>
        <p:spPr bwMode="auto">
          <a:xfrm>
            <a:off x="6019800" y="1371600"/>
            <a:ext cx="336550" cy="366713"/>
          </a:xfrm>
          <a:prstGeom prst="rect">
            <a:avLst/>
          </a:prstGeom>
          <a:noFill/>
          <a:ln w="9525">
            <a:noFill/>
            <a:miter lim="800000"/>
            <a:headEnd/>
            <a:tailEnd/>
          </a:ln>
        </p:spPr>
        <p:txBody>
          <a:bodyPr wrap="none">
            <a:spAutoFit/>
          </a:bodyPr>
          <a:lstStyle/>
          <a:p>
            <a:pPr eaLnBrk="0" hangingPunct="0"/>
            <a:r>
              <a:rPr lang="en-US"/>
              <a:t>A</a:t>
            </a:r>
          </a:p>
        </p:txBody>
      </p:sp>
      <p:sp>
        <p:nvSpPr>
          <p:cNvPr id="19468" name="Rectangle 12"/>
          <p:cNvSpPr>
            <a:spLocks noChangeArrowheads="1"/>
          </p:cNvSpPr>
          <p:nvPr/>
        </p:nvSpPr>
        <p:spPr bwMode="auto">
          <a:xfrm>
            <a:off x="2438400" y="3886200"/>
            <a:ext cx="336550" cy="366713"/>
          </a:xfrm>
          <a:prstGeom prst="rect">
            <a:avLst/>
          </a:prstGeom>
          <a:noFill/>
          <a:ln w="9525">
            <a:noFill/>
            <a:miter lim="800000"/>
            <a:headEnd/>
            <a:tailEnd/>
          </a:ln>
        </p:spPr>
        <p:txBody>
          <a:bodyPr wrap="none">
            <a:spAutoFit/>
          </a:bodyPr>
          <a:lstStyle/>
          <a:p>
            <a:pPr eaLnBrk="0" hangingPunct="0"/>
            <a:r>
              <a:rPr lang="en-US"/>
              <a:t>B</a:t>
            </a:r>
          </a:p>
        </p:txBody>
      </p:sp>
      <p:sp>
        <p:nvSpPr>
          <p:cNvPr id="19469" name="Rectangle 13"/>
          <p:cNvSpPr>
            <a:spLocks noChangeArrowheads="1"/>
          </p:cNvSpPr>
          <p:nvPr/>
        </p:nvSpPr>
        <p:spPr bwMode="auto">
          <a:xfrm>
            <a:off x="6019800" y="3886200"/>
            <a:ext cx="349250" cy="366713"/>
          </a:xfrm>
          <a:prstGeom prst="rect">
            <a:avLst/>
          </a:prstGeom>
          <a:noFill/>
          <a:ln w="9525">
            <a:noFill/>
            <a:miter lim="800000"/>
            <a:headEnd/>
            <a:tailEnd/>
          </a:ln>
        </p:spPr>
        <p:txBody>
          <a:bodyPr wrap="none">
            <a:spAutoFit/>
          </a:bodyPr>
          <a:lstStyle/>
          <a:p>
            <a:pPr eaLnBrk="0" hangingPunct="0"/>
            <a:r>
              <a:rPr lang="en-US"/>
              <a:t>C</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1027"/>
          <p:cNvSpPr>
            <a:spLocks noGrp="1" noChangeArrowheads="1"/>
          </p:cNvSpPr>
          <p:nvPr>
            <p:ph idx="1"/>
          </p:nvPr>
        </p:nvSpPr>
        <p:spPr/>
        <p:txBody>
          <a:bodyPr rtlCol="0">
            <a:normAutofit/>
          </a:bodyPr>
          <a:lstStyle/>
          <a:p>
            <a:pPr fontAlgn="auto">
              <a:spcAft>
                <a:spcPts val="0"/>
              </a:spcAft>
              <a:buFont typeface="Arial" pitchFamily="34" charset="0"/>
              <a:buChar char="•"/>
              <a:defRPr/>
            </a:pPr>
            <a:r>
              <a:rPr lang="en-US" dirty="0" smtClean="0"/>
              <a:t>Sector scanner</a:t>
            </a:r>
          </a:p>
          <a:p>
            <a:pPr lvl="1" fontAlgn="auto">
              <a:spcAft>
                <a:spcPts val="0"/>
              </a:spcAft>
              <a:buFont typeface="Arial" pitchFamily="34" charset="0"/>
              <a:buChar char="–"/>
              <a:defRPr/>
            </a:pPr>
            <a:r>
              <a:rPr lang="en-US" dirty="0" smtClean="0"/>
              <a:t>Fan-shaped beam </a:t>
            </a:r>
          </a:p>
          <a:p>
            <a:pPr lvl="1" fontAlgn="auto">
              <a:spcAft>
                <a:spcPts val="0"/>
              </a:spcAft>
              <a:buFont typeface="Arial" pitchFamily="34" charset="0"/>
              <a:buChar char="–"/>
              <a:defRPr/>
            </a:pPr>
            <a:r>
              <a:rPr lang="en-US" dirty="0" smtClean="0"/>
              <a:t>Small surface required for contact</a:t>
            </a:r>
          </a:p>
          <a:p>
            <a:pPr lvl="1" fontAlgn="auto">
              <a:spcAft>
                <a:spcPts val="0"/>
              </a:spcAft>
              <a:buFont typeface="Arial" pitchFamily="34" charset="0"/>
              <a:buChar char="–"/>
              <a:defRPr/>
            </a:pPr>
            <a:r>
              <a:rPr lang="en-US" dirty="0" smtClean="0"/>
              <a:t>Cardiac imaging</a:t>
            </a:r>
          </a:p>
          <a:p>
            <a:pPr fontAlgn="auto">
              <a:spcAft>
                <a:spcPts val="0"/>
              </a:spcAft>
              <a:buFont typeface="Arial" pitchFamily="34" charset="0"/>
              <a:buChar char="•"/>
              <a:defRPr/>
            </a:pPr>
            <a:r>
              <a:rPr lang="en-US" dirty="0" smtClean="0"/>
              <a:t>Linear scanner</a:t>
            </a:r>
          </a:p>
          <a:p>
            <a:pPr lvl="1" fontAlgn="auto">
              <a:spcAft>
                <a:spcPts val="0"/>
              </a:spcAft>
              <a:buFont typeface="Arial" pitchFamily="34" charset="0"/>
              <a:buChar char="–"/>
              <a:defRPr/>
            </a:pPr>
            <a:r>
              <a:rPr lang="en-US" dirty="0" err="1" smtClean="0"/>
              <a:t>Rectanglular</a:t>
            </a:r>
            <a:r>
              <a:rPr lang="en-US" dirty="0" smtClean="0"/>
              <a:t> beam</a:t>
            </a:r>
          </a:p>
          <a:p>
            <a:pPr lvl="1" fontAlgn="auto">
              <a:spcAft>
                <a:spcPts val="0"/>
              </a:spcAft>
              <a:buFont typeface="Arial" pitchFamily="34" charset="0"/>
              <a:buChar char="–"/>
              <a:defRPr/>
            </a:pPr>
            <a:r>
              <a:rPr lang="en-US" dirty="0" smtClean="0"/>
              <a:t>Large contact area required</a:t>
            </a:r>
          </a:p>
          <a:p>
            <a:pPr fontAlgn="auto">
              <a:spcAft>
                <a:spcPts val="0"/>
              </a:spcAft>
              <a:buFont typeface="Arial" pitchFamily="34" charset="0"/>
              <a:buChar char="•"/>
              <a:defRPr/>
            </a:pPr>
            <a:r>
              <a:rPr lang="en-US" dirty="0" err="1" smtClean="0"/>
              <a:t>Curvi</a:t>
            </a:r>
            <a:r>
              <a:rPr lang="en-US" dirty="0" smtClean="0"/>
              <a:t>-linear scanner</a:t>
            </a:r>
          </a:p>
          <a:p>
            <a:pPr lvl="1" fontAlgn="auto">
              <a:spcAft>
                <a:spcPts val="0"/>
              </a:spcAft>
              <a:buFont typeface="Arial" pitchFamily="34" charset="0"/>
              <a:buChar char="–"/>
              <a:defRPr/>
            </a:pPr>
            <a:r>
              <a:rPr lang="en-US" dirty="0" smtClean="0"/>
              <a:t>Smaller scan head</a:t>
            </a:r>
          </a:p>
          <a:p>
            <a:pPr lvl="1" fontAlgn="auto">
              <a:spcAft>
                <a:spcPts val="0"/>
              </a:spcAft>
              <a:buFont typeface="Arial" pitchFamily="34" charset="0"/>
              <a:buChar char="–"/>
              <a:defRPr/>
            </a:pPr>
            <a:r>
              <a:rPr lang="en-US" dirty="0" smtClean="0"/>
              <a:t>Wider field of view</a:t>
            </a:r>
          </a:p>
          <a:p>
            <a:pPr lvl="1" fontAlgn="auto">
              <a:spcAft>
                <a:spcPts val="0"/>
              </a:spcAft>
              <a:buFont typeface="Arial" pitchFamily="34" charset="0"/>
              <a:buChar char="–"/>
              <a:defRPr/>
            </a:pPr>
            <a:endParaRPr lang="en-US" dirty="0" smtClean="0"/>
          </a:p>
        </p:txBody>
      </p:sp>
      <p:sp>
        <p:nvSpPr>
          <p:cNvPr id="20482" name="Rectangle 1026"/>
          <p:cNvSpPr>
            <a:spLocks noGrp="1" noChangeArrowheads="1"/>
          </p:cNvSpPr>
          <p:nvPr>
            <p:ph type="title"/>
          </p:nvPr>
        </p:nvSpPr>
        <p:spPr/>
        <p:txBody>
          <a:bodyPr/>
          <a:lstStyle/>
          <a:p>
            <a:r>
              <a:rPr lang="en-US" u="sng" smtClean="0"/>
              <a:t>Transducers/Probes</a:t>
            </a:r>
          </a:p>
        </p:txBody>
      </p:sp>
      <p:pic>
        <p:nvPicPr>
          <p:cNvPr id="20484" name="Picture 2"/>
          <p:cNvPicPr>
            <a:picLocks noChangeAspect="1" noChangeArrowheads="1"/>
          </p:cNvPicPr>
          <p:nvPr/>
        </p:nvPicPr>
        <p:blipFill>
          <a:blip r:embed="rId2"/>
          <a:srcRect/>
          <a:stretch>
            <a:fillRect/>
          </a:stretch>
        </p:blipFill>
        <p:spPr bwMode="auto">
          <a:xfrm>
            <a:off x="6300788" y="1341438"/>
            <a:ext cx="388937" cy="1828800"/>
          </a:xfrm>
          <a:prstGeom prst="rect">
            <a:avLst/>
          </a:prstGeom>
          <a:noFill/>
          <a:ln w="9525">
            <a:noFill/>
            <a:miter lim="800000"/>
            <a:headEnd/>
            <a:tailEnd/>
          </a:ln>
        </p:spPr>
      </p:pic>
      <p:pic>
        <p:nvPicPr>
          <p:cNvPr id="20485" name="Picture 3"/>
          <p:cNvPicPr>
            <a:picLocks noChangeAspect="1" noChangeArrowheads="1"/>
          </p:cNvPicPr>
          <p:nvPr/>
        </p:nvPicPr>
        <p:blipFill>
          <a:blip r:embed="rId3"/>
          <a:srcRect/>
          <a:stretch>
            <a:fillRect/>
          </a:stretch>
        </p:blipFill>
        <p:spPr bwMode="auto">
          <a:xfrm>
            <a:off x="5364163" y="3284538"/>
            <a:ext cx="720725" cy="1428750"/>
          </a:xfrm>
          <a:prstGeom prst="rect">
            <a:avLst/>
          </a:prstGeom>
          <a:noFill/>
          <a:ln w="9525">
            <a:noFill/>
            <a:miter lim="800000"/>
            <a:headEnd/>
            <a:tailEnd/>
          </a:ln>
        </p:spPr>
      </p:pic>
      <p:pic>
        <p:nvPicPr>
          <p:cNvPr id="20486" name="Picture 4"/>
          <p:cNvPicPr>
            <a:picLocks noChangeAspect="1" noChangeArrowheads="1"/>
          </p:cNvPicPr>
          <p:nvPr/>
        </p:nvPicPr>
        <p:blipFill>
          <a:blip r:embed="rId4"/>
          <a:srcRect/>
          <a:stretch>
            <a:fillRect/>
          </a:stretch>
        </p:blipFill>
        <p:spPr bwMode="auto">
          <a:xfrm>
            <a:off x="4427538" y="4868863"/>
            <a:ext cx="830262" cy="1550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lstStyle/>
          <a:p>
            <a:pPr>
              <a:lnSpc>
                <a:spcPct val="80000"/>
              </a:lnSpc>
            </a:pPr>
            <a:r>
              <a:rPr lang="en-US" sz="2400" smtClean="0"/>
              <a:t>Converts signal to an image/ archive</a:t>
            </a:r>
          </a:p>
          <a:p>
            <a:pPr>
              <a:lnSpc>
                <a:spcPct val="80000"/>
              </a:lnSpc>
            </a:pPr>
            <a:r>
              <a:rPr lang="en-US" sz="2400" smtClean="0"/>
              <a:t>Tools for image manipulation</a:t>
            </a:r>
          </a:p>
          <a:p>
            <a:pPr lvl="1">
              <a:lnSpc>
                <a:spcPct val="80000"/>
              </a:lnSpc>
            </a:pPr>
            <a:r>
              <a:rPr lang="en-US" sz="2000" smtClean="0"/>
              <a:t>Gain – amplification of returning echoes</a:t>
            </a:r>
          </a:p>
          <a:p>
            <a:pPr lvl="2">
              <a:lnSpc>
                <a:spcPct val="80000"/>
              </a:lnSpc>
            </a:pPr>
            <a:r>
              <a:rPr lang="en-US" sz="1400" smtClean="0"/>
              <a:t>Overall brightness</a:t>
            </a:r>
          </a:p>
          <a:p>
            <a:pPr lvl="1">
              <a:lnSpc>
                <a:spcPct val="80000"/>
              </a:lnSpc>
            </a:pPr>
            <a:r>
              <a:rPr lang="en-US" sz="2000" smtClean="0"/>
              <a:t>Time gain compensation (curve)</a:t>
            </a:r>
          </a:p>
          <a:p>
            <a:pPr lvl="2">
              <a:lnSpc>
                <a:spcPct val="80000"/>
              </a:lnSpc>
            </a:pPr>
            <a:r>
              <a:rPr lang="en-US" sz="1400" smtClean="0"/>
              <a:t>Adjust brightness at different depths</a:t>
            </a:r>
          </a:p>
          <a:p>
            <a:pPr lvl="1">
              <a:lnSpc>
                <a:spcPct val="80000"/>
              </a:lnSpc>
            </a:pPr>
            <a:r>
              <a:rPr lang="en-US" sz="2000" smtClean="0"/>
              <a:t>Freeze</a:t>
            </a:r>
          </a:p>
          <a:p>
            <a:pPr lvl="1">
              <a:lnSpc>
                <a:spcPct val="80000"/>
              </a:lnSpc>
            </a:pPr>
            <a:r>
              <a:rPr lang="en-US" sz="2000" smtClean="0"/>
              <a:t>Depth</a:t>
            </a:r>
          </a:p>
          <a:p>
            <a:pPr lvl="2">
              <a:lnSpc>
                <a:spcPct val="80000"/>
              </a:lnSpc>
            </a:pPr>
            <a:r>
              <a:rPr lang="en-US" sz="1400" smtClean="0"/>
              <a:t>Zoom in for superficial view</a:t>
            </a:r>
          </a:p>
          <a:p>
            <a:pPr lvl="2">
              <a:lnSpc>
                <a:spcPct val="80000"/>
              </a:lnSpc>
            </a:pPr>
            <a:r>
              <a:rPr lang="en-US" sz="1400" smtClean="0"/>
              <a:t>Zoom out for wide view</a:t>
            </a:r>
          </a:p>
          <a:p>
            <a:pPr lvl="2">
              <a:lnSpc>
                <a:spcPct val="80000"/>
              </a:lnSpc>
            </a:pPr>
            <a:r>
              <a:rPr lang="en-US" sz="1400" smtClean="0"/>
              <a:t>Depth limited by frequency</a:t>
            </a:r>
          </a:p>
          <a:p>
            <a:pPr lvl="1">
              <a:lnSpc>
                <a:spcPct val="80000"/>
              </a:lnSpc>
            </a:pPr>
            <a:r>
              <a:rPr lang="en-US" sz="2000" smtClean="0"/>
              <a:t>Focal zone</a:t>
            </a:r>
          </a:p>
          <a:p>
            <a:pPr lvl="2">
              <a:lnSpc>
                <a:spcPct val="80000"/>
              </a:lnSpc>
            </a:pPr>
            <a:r>
              <a:rPr lang="en-US" sz="1400" smtClean="0"/>
              <a:t>Optimal resolution wherever focal zone is</a:t>
            </a:r>
          </a:p>
        </p:txBody>
      </p:sp>
      <p:sp>
        <p:nvSpPr>
          <p:cNvPr id="21506" name="Rectangle 2"/>
          <p:cNvSpPr>
            <a:spLocks noGrp="1" noChangeArrowheads="1"/>
          </p:cNvSpPr>
          <p:nvPr>
            <p:ph type="title"/>
          </p:nvPr>
        </p:nvSpPr>
        <p:spPr/>
        <p:txBody>
          <a:bodyPr/>
          <a:lstStyle/>
          <a:p>
            <a:r>
              <a:rPr lang="en-US" u="sng" smtClean="0"/>
              <a:t>Monitor and Computer</a:t>
            </a:r>
          </a:p>
        </p:txBody>
      </p:sp>
      <p:pic>
        <p:nvPicPr>
          <p:cNvPr id="21508" name="Picture 2"/>
          <p:cNvPicPr>
            <a:picLocks noChangeAspect="1" noChangeArrowheads="1"/>
          </p:cNvPicPr>
          <p:nvPr/>
        </p:nvPicPr>
        <p:blipFill>
          <a:blip r:embed="rId2"/>
          <a:srcRect/>
          <a:stretch>
            <a:fillRect/>
          </a:stretch>
        </p:blipFill>
        <p:spPr bwMode="auto">
          <a:xfrm>
            <a:off x="5651500" y="3644900"/>
            <a:ext cx="2559050" cy="1852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IMG_2216"/>
          <p:cNvPicPr>
            <a:picLocks noGrp="1" noChangeAspect="1" noChangeArrowheads="1"/>
          </p:cNvPicPr>
          <p:nvPr>
            <p:ph sz="half" idx="1"/>
          </p:nvPr>
        </p:nvPicPr>
        <p:blipFill>
          <a:blip r:embed="rId2"/>
          <a:stretch>
            <a:fillRect/>
          </a:stretch>
        </p:blipFill>
        <p:spPr>
          <a:xfrm>
            <a:off x="932411" y="1686719"/>
            <a:ext cx="3088178" cy="4114800"/>
          </a:xfrm>
        </p:spPr>
      </p:pic>
      <p:pic>
        <p:nvPicPr>
          <p:cNvPr id="22532" name="Picture 4" descr="IMG_2219"/>
          <p:cNvPicPr>
            <a:picLocks noGrp="1" noChangeAspect="1" noChangeArrowheads="1"/>
          </p:cNvPicPr>
          <p:nvPr>
            <p:ph sz="half" idx="2"/>
          </p:nvPr>
        </p:nvPicPr>
        <p:blipFill>
          <a:blip r:embed="rId3"/>
          <a:srcRect/>
          <a:stretch>
            <a:fillRect/>
          </a:stretch>
        </p:blipFill>
        <p:spPr>
          <a:xfrm>
            <a:off x="381000" y="1905000"/>
            <a:ext cx="4953000" cy="3714750"/>
          </a:xfrm>
        </p:spPr>
      </p:pic>
      <p:sp>
        <p:nvSpPr>
          <p:cNvPr id="22530" name="Rectangle 2"/>
          <p:cNvSpPr>
            <a:spLocks noGrp="1" noChangeArrowheads="1"/>
          </p:cNvSpPr>
          <p:nvPr>
            <p:ph type="title"/>
          </p:nvPr>
        </p:nvSpPr>
        <p:spPr/>
        <p:txBody>
          <a:bodyPr/>
          <a:lstStyle/>
          <a:p>
            <a:r>
              <a:rPr lang="en-US" smtClean="0"/>
              <a:t>Image controls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idx="1"/>
          </p:nvPr>
        </p:nvSpPr>
        <p:spPr/>
        <p:txBody>
          <a:bodyPr rtlCol="0">
            <a:normAutofit/>
          </a:bodyPr>
          <a:lstStyle/>
          <a:p>
            <a:pPr fontAlgn="auto">
              <a:spcAft>
                <a:spcPts val="0"/>
              </a:spcAft>
              <a:buFont typeface="Arial" pitchFamily="34" charset="0"/>
              <a:buChar char="•"/>
              <a:defRPr/>
            </a:pPr>
            <a:r>
              <a:rPr lang="en-US" dirty="0" smtClean="0"/>
              <a:t>A mode</a:t>
            </a:r>
          </a:p>
          <a:p>
            <a:pPr lvl="1" fontAlgn="auto">
              <a:spcAft>
                <a:spcPts val="0"/>
              </a:spcAft>
              <a:buFont typeface="Arial" pitchFamily="34" charset="0"/>
              <a:buChar char="–"/>
              <a:defRPr/>
            </a:pPr>
            <a:r>
              <a:rPr lang="en-US" dirty="0" smtClean="0"/>
              <a:t>Spikes – where precise length and depth measurements are needed – </a:t>
            </a:r>
            <a:r>
              <a:rPr lang="en-US" dirty="0" err="1" smtClean="0"/>
              <a:t>ophtho</a:t>
            </a:r>
            <a:endParaRPr lang="en-US" dirty="0" smtClean="0"/>
          </a:p>
          <a:p>
            <a:pPr lvl="1" fontAlgn="auto">
              <a:spcAft>
                <a:spcPts val="0"/>
              </a:spcAft>
              <a:buFont typeface="Arial" pitchFamily="34" charset="0"/>
              <a:buNone/>
              <a:defRPr/>
            </a:pPr>
            <a:endParaRPr lang="en-US" dirty="0" smtClean="0"/>
          </a:p>
          <a:p>
            <a:pPr fontAlgn="auto">
              <a:spcAft>
                <a:spcPts val="0"/>
              </a:spcAft>
              <a:buFont typeface="Arial" pitchFamily="34" charset="0"/>
              <a:buChar char="•"/>
              <a:defRPr/>
            </a:pPr>
            <a:r>
              <a:rPr lang="en-US" dirty="0" smtClean="0"/>
              <a:t>B mode  (brightness) – used most often</a:t>
            </a:r>
          </a:p>
          <a:p>
            <a:pPr lvl="1" fontAlgn="auto">
              <a:spcAft>
                <a:spcPts val="0"/>
              </a:spcAft>
              <a:buFont typeface="Arial" pitchFamily="34" charset="0"/>
              <a:buChar char="–"/>
              <a:defRPr/>
            </a:pPr>
            <a:r>
              <a:rPr lang="en-US" dirty="0" smtClean="0"/>
              <a:t>2 D reconstruction of the image slice</a:t>
            </a:r>
          </a:p>
          <a:p>
            <a:pPr lvl="1" fontAlgn="auto">
              <a:spcAft>
                <a:spcPts val="0"/>
              </a:spcAft>
              <a:buFont typeface="Arial" pitchFamily="34" charset="0"/>
              <a:buNone/>
              <a:defRPr/>
            </a:pPr>
            <a:endParaRPr lang="en-US" dirty="0" smtClean="0"/>
          </a:p>
          <a:p>
            <a:pPr fontAlgn="auto">
              <a:spcAft>
                <a:spcPts val="0"/>
              </a:spcAft>
              <a:buFont typeface="Arial" pitchFamily="34" charset="0"/>
              <a:buChar char="•"/>
              <a:defRPr/>
            </a:pPr>
            <a:r>
              <a:rPr lang="en-US" dirty="0" smtClean="0"/>
              <a:t>M mode – motion mode</a:t>
            </a:r>
          </a:p>
          <a:p>
            <a:pPr lvl="1" fontAlgn="auto">
              <a:spcAft>
                <a:spcPts val="0"/>
              </a:spcAft>
              <a:buFont typeface="Arial" pitchFamily="34" charset="0"/>
              <a:buChar char="–"/>
              <a:defRPr/>
            </a:pPr>
            <a:r>
              <a:rPr lang="en-US" dirty="0" smtClean="0"/>
              <a:t>Moving 1D image – cardiac mainly</a:t>
            </a:r>
          </a:p>
        </p:txBody>
      </p:sp>
      <p:sp>
        <p:nvSpPr>
          <p:cNvPr id="23554" name="Rectangle 2"/>
          <p:cNvSpPr>
            <a:spLocks noGrp="1" noChangeArrowheads="1"/>
          </p:cNvSpPr>
          <p:nvPr>
            <p:ph type="title"/>
          </p:nvPr>
        </p:nvSpPr>
        <p:spPr/>
        <p:txBody>
          <a:bodyPr/>
          <a:lstStyle/>
          <a:p>
            <a:r>
              <a:rPr lang="en-US" u="sng" smtClean="0"/>
              <a:t>Modes of Display</a:t>
            </a:r>
          </a:p>
        </p:txBody>
      </p:sp>
      <p:pic>
        <p:nvPicPr>
          <p:cNvPr id="23556" name="Picture 2"/>
          <p:cNvPicPr>
            <a:picLocks noChangeAspect="1" noChangeArrowheads="1"/>
          </p:cNvPicPr>
          <p:nvPr/>
        </p:nvPicPr>
        <p:blipFill>
          <a:blip r:embed="rId2"/>
          <a:srcRect/>
          <a:stretch>
            <a:fillRect/>
          </a:stretch>
        </p:blipFill>
        <p:spPr bwMode="auto">
          <a:xfrm>
            <a:off x="7308850" y="1989138"/>
            <a:ext cx="1165225" cy="965200"/>
          </a:xfrm>
          <a:prstGeom prst="rect">
            <a:avLst/>
          </a:prstGeom>
          <a:noFill/>
          <a:ln w="9525">
            <a:noFill/>
            <a:miter lim="800000"/>
            <a:headEnd/>
            <a:tailEnd/>
          </a:ln>
        </p:spPr>
      </p:pic>
      <p:pic>
        <p:nvPicPr>
          <p:cNvPr id="23557" name="Picture 3"/>
          <p:cNvPicPr>
            <a:picLocks noChangeAspect="1" noChangeArrowheads="1"/>
          </p:cNvPicPr>
          <p:nvPr/>
        </p:nvPicPr>
        <p:blipFill>
          <a:blip r:embed="rId3"/>
          <a:srcRect/>
          <a:stretch>
            <a:fillRect/>
          </a:stretch>
        </p:blipFill>
        <p:spPr bwMode="auto">
          <a:xfrm>
            <a:off x="6804025" y="3933825"/>
            <a:ext cx="2214563" cy="749300"/>
          </a:xfrm>
          <a:prstGeom prst="rect">
            <a:avLst/>
          </a:prstGeom>
          <a:noFill/>
          <a:ln w="9525">
            <a:noFill/>
            <a:miter lim="800000"/>
            <a:headEnd/>
            <a:tailEnd/>
          </a:ln>
        </p:spPr>
      </p:pic>
      <p:pic>
        <p:nvPicPr>
          <p:cNvPr id="23558" name="Picture 4"/>
          <p:cNvPicPr>
            <a:picLocks noChangeAspect="1" noChangeArrowheads="1"/>
          </p:cNvPicPr>
          <p:nvPr/>
        </p:nvPicPr>
        <p:blipFill>
          <a:blip r:embed="rId4"/>
          <a:srcRect/>
          <a:stretch>
            <a:fillRect/>
          </a:stretch>
        </p:blipFill>
        <p:spPr bwMode="auto">
          <a:xfrm>
            <a:off x="6443663" y="5157788"/>
            <a:ext cx="1546225" cy="1252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051"/>
          <p:cNvSpPr>
            <a:spLocks noGrp="1" noChangeArrowheads="1"/>
          </p:cNvSpPr>
          <p:nvPr>
            <p:ph idx="1"/>
          </p:nvPr>
        </p:nvSpPr>
        <p:spPr>
          <a:xfrm>
            <a:off x="685800" y="1447800"/>
            <a:ext cx="7772400" cy="4648200"/>
          </a:xfrm>
        </p:spPr>
        <p:txBody>
          <a:bodyPr/>
          <a:lstStyle/>
          <a:p>
            <a:pPr>
              <a:lnSpc>
                <a:spcPct val="90000"/>
              </a:lnSpc>
            </a:pPr>
            <a:r>
              <a:rPr lang="en-US" smtClean="0"/>
              <a:t>Artifacts lead to the improper display of the structures to be imaged</a:t>
            </a:r>
          </a:p>
          <a:p>
            <a:pPr lvl="1">
              <a:lnSpc>
                <a:spcPct val="90000"/>
              </a:lnSpc>
            </a:pPr>
            <a:r>
              <a:rPr lang="en-US" smtClean="0"/>
              <a:t>Affect the quality of images</a:t>
            </a:r>
          </a:p>
          <a:p>
            <a:pPr>
              <a:lnSpc>
                <a:spcPct val="90000"/>
              </a:lnSpc>
            </a:pPr>
            <a:r>
              <a:rPr lang="en-US" smtClean="0"/>
              <a:t>Improper machine settings – gain</a:t>
            </a:r>
          </a:p>
          <a:p>
            <a:pPr lvl="1">
              <a:lnSpc>
                <a:spcPct val="90000"/>
              </a:lnSpc>
            </a:pPr>
            <a:r>
              <a:rPr lang="en-US" smtClean="0"/>
              <a:t>Image too bright or too dark</a:t>
            </a:r>
          </a:p>
          <a:p>
            <a:pPr lvl="1">
              <a:lnSpc>
                <a:spcPct val="90000"/>
              </a:lnSpc>
            </a:pPr>
            <a:r>
              <a:rPr lang="en-US" smtClean="0"/>
              <a:t>Can disguise underlying pathology</a:t>
            </a:r>
          </a:p>
        </p:txBody>
      </p:sp>
      <p:sp>
        <p:nvSpPr>
          <p:cNvPr id="24578" name="Rectangle 2050"/>
          <p:cNvSpPr>
            <a:spLocks noGrp="1" noChangeArrowheads="1"/>
          </p:cNvSpPr>
          <p:nvPr>
            <p:ph type="title"/>
          </p:nvPr>
        </p:nvSpPr>
        <p:spPr/>
        <p:txBody>
          <a:bodyPr/>
          <a:lstStyle/>
          <a:p>
            <a:r>
              <a:rPr lang="en-US" u="sng" smtClean="0"/>
              <a:t>Artifacts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p:txBody>
          <a:bodyPr/>
          <a:lstStyle/>
          <a:p>
            <a:pPr>
              <a:lnSpc>
                <a:spcPct val="90000"/>
              </a:lnSpc>
            </a:pPr>
            <a:r>
              <a:rPr lang="en-US" dirty="0" smtClean="0"/>
              <a:t>Reverberation</a:t>
            </a:r>
          </a:p>
          <a:p>
            <a:pPr lvl="1">
              <a:lnSpc>
                <a:spcPct val="90000"/>
              </a:lnSpc>
            </a:pPr>
            <a:r>
              <a:rPr lang="en-US" dirty="0" smtClean="0"/>
              <a:t>Time delays due to travel of echoes when there are 2 or more reflectors in the sound path </a:t>
            </a:r>
          </a:p>
          <a:p>
            <a:pPr lvl="1">
              <a:lnSpc>
                <a:spcPct val="90000"/>
              </a:lnSpc>
            </a:pPr>
            <a:r>
              <a:rPr lang="en-US" dirty="0" smtClean="0"/>
              <a:t>Mirror image – liver, diaphragm and GB</a:t>
            </a:r>
          </a:p>
          <a:p>
            <a:pPr lvl="2">
              <a:lnSpc>
                <a:spcPct val="90000"/>
              </a:lnSpc>
            </a:pPr>
            <a:r>
              <a:rPr lang="en-US" dirty="0" smtClean="0"/>
              <a:t>Return of echoes to transducer takes longer because reflected from diaphragm</a:t>
            </a:r>
          </a:p>
          <a:p>
            <a:pPr lvl="2">
              <a:lnSpc>
                <a:spcPct val="90000"/>
              </a:lnSpc>
            </a:pPr>
            <a:r>
              <a:rPr lang="en-US" dirty="0" smtClean="0"/>
              <a:t>A second image of the structure is placed deeper than it really is</a:t>
            </a:r>
          </a:p>
          <a:p>
            <a:pPr lvl="1">
              <a:lnSpc>
                <a:spcPct val="90000"/>
              </a:lnSpc>
            </a:pPr>
            <a:r>
              <a:rPr lang="en-US" dirty="0" smtClean="0"/>
              <a:t>Comet tail – gas bubble</a:t>
            </a:r>
          </a:p>
          <a:p>
            <a:pPr lvl="1">
              <a:lnSpc>
                <a:spcPct val="90000"/>
              </a:lnSpc>
            </a:pPr>
            <a:r>
              <a:rPr lang="en-US" dirty="0" smtClean="0"/>
              <a:t>Ring down – skin transducer surface</a:t>
            </a:r>
          </a:p>
          <a:p>
            <a:endParaRPr lang="en-CA" dirty="0" smtClean="0"/>
          </a:p>
        </p:txBody>
      </p:sp>
      <p:sp>
        <p:nvSpPr>
          <p:cNvPr id="25602" name="Title 1"/>
          <p:cNvSpPr>
            <a:spLocks noGrp="1"/>
          </p:cNvSpPr>
          <p:nvPr>
            <p:ph type="title"/>
          </p:nvPr>
        </p:nvSpPr>
        <p:spPr/>
        <p:txBody>
          <a:bodyPr/>
          <a:lstStyle/>
          <a:p>
            <a:r>
              <a:rPr lang="en-CA" u="sng" smtClean="0"/>
              <a:t>Artifacts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8313" y="0"/>
            <a:ext cx="8229600" cy="1143000"/>
          </a:xfrm>
        </p:spPr>
        <p:txBody>
          <a:bodyPr/>
          <a:lstStyle/>
          <a:p>
            <a:r>
              <a:rPr lang="en-US" u="sng" smtClean="0"/>
              <a:t>Mirror Image Artifact</a:t>
            </a:r>
          </a:p>
        </p:txBody>
      </p:sp>
      <p:pic>
        <p:nvPicPr>
          <p:cNvPr id="26627" name="Picture 2"/>
          <p:cNvPicPr>
            <a:picLocks noChangeAspect="1" noChangeArrowheads="1"/>
          </p:cNvPicPr>
          <p:nvPr/>
        </p:nvPicPr>
        <p:blipFill>
          <a:blip r:embed="rId2"/>
          <a:srcRect/>
          <a:stretch>
            <a:fillRect/>
          </a:stretch>
        </p:blipFill>
        <p:spPr bwMode="auto">
          <a:xfrm>
            <a:off x="4067175" y="2636838"/>
            <a:ext cx="4752975" cy="3352800"/>
          </a:xfrm>
          <a:prstGeom prst="rect">
            <a:avLst/>
          </a:prstGeom>
          <a:noFill/>
          <a:ln w="9525">
            <a:noFill/>
            <a:miter lim="800000"/>
            <a:headEnd/>
            <a:tailEnd/>
          </a:ln>
        </p:spPr>
      </p:pic>
      <p:pic>
        <p:nvPicPr>
          <p:cNvPr id="26628" name="Picture 3"/>
          <p:cNvPicPr>
            <a:picLocks noChangeAspect="1" noChangeArrowheads="1"/>
          </p:cNvPicPr>
          <p:nvPr/>
        </p:nvPicPr>
        <p:blipFill>
          <a:blip r:embed="rId3"/>
          <a:srcRect/>
          <a:stretch>
            <a:fillRect/>
          </a:stretch>
        </p:blipFill>
        <p:spPr bwMode="auto">
          <a:xfrm>
            <a:off x="323850" y="981075"/>
            <a:ext cx="3430588" cy="3408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52400" y="1295400"/>
            <a:ext cx="8770412"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1331913" y="620713"/>
            <a:ext cx="6819900" cy="5513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u="sng" smtClean="0"/>
              <a:t>Comet Tails</a:t>
            </a:r>
          </a:p>
        </p:txBody>
      </p:sp>
      <p:pic>
        <p:nvPicPr>
          <p:cNvPr id="28675" name="Picture 3" descr="C:\Documents and Settings\Lee\Desktop\ultrasound\Artifacts images\Alberghini S99984 Comet Tail.JPG"/>
          <p:cNvPicPr>
            <a:picLocks noChangeAspect="1" noChangeArrowheads="1"/>
          </p:cNvPicPr>
          <p:nvPr/>
        </p:nvPicPr>
        <p:blipFill>
          <a:blip r:embed="rId2"/>
          <a:srcRect/>
          <a:stretch>
            <a:fillRect/>
          </a:stretch>
        </p:blipFill>
        <p:spPr bwMode="auto">
          <a:xfrm>
            <a:off x="0" y="2209800"/>
            <a:ext cx="5200650" cy="3733800"/>
          </a:xfrm>
          <a:prstGeom prst="rect">
            <a:avLst/>
          </a:prstGeom>
          <a:noFill/>
          <a:ln w="9525">
            <a:noFill/>
            <a:miter lim="800000"/>
            <a:headEnd/>
            <a:tailEnd/>
          </a:ln>
        </p:spPr>
      </p:pic>
      <p:pic>
        <p:nvPicPr>
          <p:cNvPr id="28676" name="Picture 4" descr="C:\Documents and Settings\Lee\Desktop\ultrasound\Artifacts images\BBB REVERBERATION.JPG"/>
          <p:cNvPicPr>
            <a:picLocks noChangeAspect="1" noChangeArrowheads="1"/>
          </p:cNvPicPr>
          <p:nvPr/>
        </p:nvPicPr>
        <p:blipFill>
          <a:blip r:embed="rId3"/>
          <a:srcRect/>
          <a:stretch>
            <a:fillRect/>
          </a:stretch>
        </p:blipFill>
        <p:spPr bwMode="auto">
          <a:xfrm>
            <a:off x="4210050" y="2209800"/>
            <a:ext cx="493395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609600" y="228600"/>
            <a:ext cx="7772400" cy="1143000"/>
          </a:xfrm>
        </p:spPr>
        <p:txBody>
          <a:bodyPr/>
          <a:lstStyle/>
          <a:p>
            <a:r>
              <a:rPr lang="en-US" u="sng" smtClean="0"/>
              <a:t>Reverberation</a:t>
            </a:r>
          </a:p>
        </p:txBody>
      </p:sp>
      <p:pic>
        <p:nvPicPr>
          <p:cNvPr id="29700" name="Picture 3" descr="C:\Documents and Settings\Lee\Desktop\ultrasound\Artifacts images\reverberation1.jpg"/>
          <p:cNvPicPr>
            <a:picLocks noChangeAspect="1" noChangeArrowheads="1"/>
          </p:cNvPicPr>
          <p:nvPr/>
        </p:nvPicPr>
        <p:blipFill>
          <a:blip r:embed="rId2"/>
          <a:srcRect/>
          <a:stretch>
            <a:fillRect/>
          </a:stretch>
        </p:blipFill>
        <p:spPr bwMode="auto">
          <a:xfrm>
            <a:off x="228600" y="1295400"/>
            <a:ext cx="5448300" cy="5359400"/>
          </a:xfrm>
          <a:prstGeom prst="rect">
            <a:avLst/>
          </a:prstGeom>
          <a:noFill/>
          <a:ln w="9525">
            <a:noFill/>
            <a:miter lim="800000"/>
            <a:headEnd/>
            <a:tailEnd/>
          </a:ln>
        </p:spPr>
      </p:pic>
      <p:pic>
        <p:nvPicPr>
          <p:cNvPr id="29701" name="Picture 4" descr="C:\Documents and Settings\Lee\Desktop\ultrasound\Artifacts images\reverberation.jpg"/>
          <p:cNvPicPr>
            <a:picLocks noChangeAspect="1" noChangeArrowheads="1"/>
          </p:cNvPicPr>
          <p:nvPr/>
        </p:nvPicPr>
        <p:blipFill>
          <a:blip r:embed="rId3"/>
          <a:srcRect/>
          <a:stretch>
            <a:fillRect/>
          </a:stretch>
        </p:blipFill>
        <p:spPr bwMode="auto">
          <a:xfrm>
            <a:off x="6019800" y="2133600"/>
            <a:ext cx="2324100" cy="344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228600"/>
            <a:ext cx="7772400" cy="1143000"/>
          </a:xfrm>
        </p:spPr>
        <p:txBody>
          <a:bodyPr/>
          <a:lstStyle/>
          <a:p>
            <a:r>
              <a:rPr lang="en-US" smtClean="0"/>
              <a:t>What Happened Here?</a:t>
            </a:r>
          </a:p>
        </p:txBody>
      </p:sp>
      <p:pic>
        <p:nvPicPr>
          <p:cNvPr id="30723" name="Picture 3" descr="C:\Documents and Settings\Lee\Desktop\ultrasound\Artifacts images\shapiro k9 s102004 reverberation.JPG"/>
          <p:cNvPicPr>
            <a:picLocks noChangeAspect="1" noChangeArrowheads="1"/>
          </p:cNvPicPr>
          <p:nvPr/>
        </p:nvPicPr>
        <p:blipFill>
          <a:blip r:embed="rId2"/>
          <a:srcRect/>
          <a:stretch>
            <a:fillRect/>
          </a:stretch>
        </p:blipFill>
        <p:spPr bwMode="auto">
          <a:xfrm>
            <a:off x="990600" y="1219200"/>
            <a:ext cx="7327900" cy="542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fontAlgn="auto">
              <a:lnSpc>
                <a:spcPct val="90000"/>
              </a:lnSpc>
              <a:spcAft>
                <a:spcPts val="0"/>
              </a:spcAft>
              <a:buFont typeface="Arial" pitchFamily="34" charset="0"/>
              <a:buChar char="•"/>
              <a:defRPr/>
            </a:pPr>
            <a:r>
              <a:rPr lang="en-US" dirty="0" smtClean="0"/>
              <a:t>Acoustic shadowing</a:t>
            </a:r>
          </a:p>
          <a:p>
            <a:pPr lvl="1" fontAlgn="auto">
              <a:lnSpc>
                <a:spcPct val="90000"/>
              </a:lnSpc>
              <a:spcAft>
                <a:spcPts val="0"/>
              </a:spcAft>
              <a:buFont typeface="Arial" pitchFamily="34" charset="0"/>
              <a:buChar char="–"/>
              <a:defRPr/>
            </a:pPr>
            <a:r>
              <a:rPr lang="en-US" dirty="0" smtClean="0"/>
              <a:t>U/S beam does not pass through an object because of reflection or absorption</a:t>
            </a:r>
          </a:p>
          <a:p>
            <a:pPr lvl="1" fontAlgn="auto">
              <a:lnSpc>
                <a:spcPct val="90000"/>
              </a:lnSpc>
              <a:spcAft>
                <a:spcPts val="0"/>
              </a:spcAft>
              <a:buFont typeface="Arial" pitchFamily="34" charset="0"/>
              <a:buChar char="–"/>
              <a:defRPr/>
            </a:pPr>
            <a:r>
              <a:rPr lang="en-US" dirty="0" smtClean="0"/>
              <a:t>Black area beyond the surface of the reflector</a:t>
            </a:r>
          </a:p>
          <a:p>
            <a:pPr lvl="1" fontAlgn="auto">
              <a:lnSpc>
                <a:spcPct val="90000"/>
              </a:lnSpc>
              <a:spcAft>
                <a:spcPts val="0"/>
              </a:spcAft>
              <a:buFont typeface="Arial" pitchFamily="34" charset="0"/>
              <a:buChar char="–"/>
              <a:defRPr/>
            </a:pPr>
            <a:r>
              <a:rPr lang="en-US" dirty="0" smtClean="0"/>
              <a:t>Examples: cystic calculi, bones</a:t>
            </a:r>
          </a:p>
          <a:p>
            <a:pPr fontAlgn="auto">
              <a:lnSpc>
                <a:spcPct val="90000"/>
              </a:lnSpc>
              <a:spcAft>
                <a:spcPts val="0"/>
              </a:spcAft>
              <a:buFont typeface="Arial" pitchFamily="34" charset="0"/>
              <a:buChar char="•"/>
              <a:defRPr/>
            </a:pPr>
            <a:r>
              <a:rPr lang="en-US" dirty="0" smtClean="0"/>
              <a:t>Acoustic enhancement</a:t>
            </a:r>
          </a:p>
          <a:p>
            <a:pPr lvl="1" fontAlgn="auto">
              <a:lnSpc>
                <a:spcPct val="90000"/>
              </a:lnSpc>
              <a:spcAft>
                <a:spcPts val="0"/>
              </a:spcAft>
              <a:buFont typeface="Arial" pitchFamily="34" charset="0"/>
              <a:buChar char="–"/>
              <a:defRPr/>
            </a:pPr>
            <a:r>
              <a:rPr lang="en-US" dirty="0" smtClean="0"/>
              <a:t>Hyperintense (bright) regions below objects of low U/S beam attenuation</a:t>
            </a:r>
          </a:p>
          <a:p>
            <a:pPr lvl="1" fontAlgn="auto">
              <a:lnSpc>
                <a:spcPct val="90000"/>
              </a:lnSpc>
              <a:spcAft>
                <a:spcPts val="0"/>
              </a:spcAft>
              <a:buFont typeface="Arial" pitchFamily="34" charset="0"/>
              <a:buChar char="–"/>
              <a:defRPr/>
            </a:pPr>
            <a:r>
              <a:rPr lang="en-US" dirty="0" smtClean="0"/>
              <a:t>Through transmission</a:t>
            </a:r>
          </a:p>
          <a:p>
            <a:pPr lvl="1" fontAlgn="auto">
              <a:lnSpc>
                <a:spcPct val="90000"/>
              </a:lnSpc>
              <a:spcAft>
                <a:spcPts val="0"/>
              </a:spcAft>
              <a:buFont typeface="Arial" pitchFamily="34" charset="0"/>
              <a:buChar char="–"/>
              <a:defRPr/>
            </a:pPr>
            <a:r>
              <a:rPr lang="en-US" dirty="0" smtClean="0"/>
              <a:t>Examples: cyst or urinary bladder</a:t>
            </a:r>
          </a:p>
          <a:p>
            <a:pPr fontAlgn="auto">
              <a:spcAft>
                <a:spcPts val="0"/>
              </a:spcAft>
              <a:buFont typeface="Arial" pitchFamily="34" charset="0"/>
              <a:buChar char="•"/>
              <a:defRPr/>
            </a:pPr>
            <a:endParaRPr lang="en-CA" dirty="0"/>
          </a:p>
        </p:txBody>
      </p:sp>
      <p:sp>
        <p:nvSpPr>
          <p:cNvPr id="31746" name="Title 1"/>
          <p:cNvSpPr>
            <a:spLocks noGrp="1"/>
          </p:cNvSpPr>
          <p:nvPr>
            <p:ph type="title"/>
          </p:nvPr>
        </p:nvSpPr>
        <p:spPr/>
        <p:txBody>
          <a:bodyPr/>
          <a:lstStyle/>
          <a:p>
            <a:r>
              <a:rPr lang="en-CA" u="sng" smtClean="0"/>
              <a:t>Artifacts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CA" u="sng" smtClean="0"/>
              <a:t>Acoustic Shadowing</a:t>
            </a:r>
          </a:p>
        </p:txBody>
      </p:sp>
      <p:pic>
        <p:nvPicPr>
          <p:cNvPr id="32771" name="Picture 3" descr="US cystic calcs0003.jpg"/>
          <p:cNvPicPr>
            <a:picLocks noChangeAspect="1"/>
          </p:cNvPicPr>
          <p:nvPr/>
        </p:nvPicPr>
        <p:blipFill>
          <a:blip r:embed="rId2"/>
          <a:srcRect/>
          <a:stretch>
            <a:fillRect/>
          </a:stretch>
        </p:blipFill>
        <p:spPr bwMode="auto">
          <a:xfrm>
            <a:off x="1979613" y="1700213"/>
            <a:ext cx="5051425" cy="3789362"/>
          </a:xfrm>
          <a:prstGeom prst="rect">
            <a:avLst/>
          </a:prstGeom>
          <a:noFill/>
          <a:ln w="9525">
            <a:noFill/>
            <a:miter lim="800000"/>
            <a:headEnd/>
            <a:tailEnd/>
          </a:ln>
        </p:spPr>
      </p:pic>
      <p:sp>
        <p:nvSpPr>
          <p:cNvPr id="32772" name="TextBox 4"/>
          <p:cNvSpPr txBox="1">
            <a:spLocks noChangeArrowheads="1"/>
          </p:cNvSpPr>
          <p:nvPr/>
        </p:nvSpPr>
        <p:spPr bwMode="auto">
          <a:xfrm>
            <a:off x="2555875" y="1700213"/>
            <a:ext cx="1584325" cy="369887"/>
          </a:xfrm>
          <a:prstGeom prst="rect">
            <a:avLst/>
          </a:prstGeom>
          <a:solidFill>
            <a:schemeClr val="bg1"/>
          </a:solidFill>
          <a:ln w="9525">
            <a:solidFill>
              <a:schemeClr val="bg1"/>
            </a:solidFill>
            <a:miter lim="800000"/>
            <a:headEnd/>
            <a:tailEnd/>
          </a:ln>
        </p:spPr>
        <p:txBody>
          <a:bodyPr>
            <a:spAutoFit/>
          </a:bodyPr>
          <a:lstStyle/>
          <a:p>
            <a:endParaRPr lang="en-CA">
              <a:latin typeface="Calibri" pitchFamily="34" charset="0"/>
            </a:endParaRPr>
          </a:p>
        </p:txBody>
      </p:sp>
      <p:sp>
        <p:nvSpPr>
          <p:cNvPr id="32773" name="TextBox 5"/>
          <p:cNvSpPr txBox="1">
            <a:spLocks noChangeArrowheads="1"/>
          </p:cNvSpPr>
          <p:nvPr/>
        </p:nvSpPr>
        <p:spPr bwMode="auto">
          <a:xfrm>
            <a:off x="5795963" y="1700213"/>
            <a:ext cx="1223962" cy="369887"/>
          </a:xfrm>
          <a:prstGeom prst="rect">
            <a:avLst/>
          </a:prstGeom>
          <a:solidFill>
            <a:schemeClr val="bg1"/>
          </a:solidFill>
          <a:ln w="9525">
            <a:solidFill>
              <a:schemeClr val="bg1"/>
            </a:solidFill>
            <a:miter lim="800000"/>
            <a:headEnd/>
            <a:tailEnd/>
          </a:ln>
        </p:spPr>
        <p:txBody>
          <a:bodyPr>
            <a:spAutoFit/>
          </a:bodyPr>
          <a:lstStyle/>
          <a:p>
            <a:endParaRPr lang="en-CA">
              <a:latin typeface="Calibri"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large kidney calc.jpg"/>
          <p:cNvPicPr>
            <a:picLocks noChangeAspect="1"/>
          </p:cNvPicPr>
          <p:nvPr/>
        </p:nvPicPr>
        <p:blipFill>
          <a:blip r:embed="rId2"/>
          <a:srcRect/>
          <a:stretch>
            <a:fillRect/>
          </a:stretch>
        </p:blipFill>
        <p:spPr bwMode="auto">
          <a:xfrm>
            <a:off x="1547813" y="908050"/>
            <a:ext cx="6372225" cy="4779963"/>
          </a:xfrm>
          <a:prstGeom prst="rect">
            <a:avLst/>
          </a:prstGeom>
          <a:noFill/>
          <a:ln w="9525">
            <a:noFill/>
            <a:miter lim="800000"/>
            <a:headEnd/>
            <a:tailEnd/>
          </a:ln>
        </p:spPr>
      </p:pic>
      <p:sp>
        <p:nvSpPr>
          <p:cNvPr id="4" name="Rectangle 3"/>
          <p:cNvSpPr/>
          <p:nvPr/>
        </p:nvSpPr>
        <p:spPr>
          <a:xfrm>
            <a:off x="2411413" y="908050"/>
            <a:ext cx="2089150" cy="504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US 2 cystic calcs.jpg"/>
          <p:cNvPicPr>
            <a:picLocks noChangeAspect="1"/>
          </p:cNvPicPr>
          <p:nvPr/>
        </p:nvPicPr>
        <p:blipFill>
          <a:blip r:embed="rId2"/>
          <a:srcRect/>
          <a:stretch>
            <a:fillRect/>
          </a:stretch>
        </p:blipFill>
        <p:spPr bwMode="auto">
          <a:xfrm>
            <a:off x="1258888" y="765175"/>
            <a:ext cx="6972300" cy="5229225"/>
          </a:xfrm>
          <a:prstGeom prst="rect">
            <a:avLst/>
          </a:prstGeom>
          <a:noFill/>
          <a:ln w="9525">
            <a:noFill/>
            <a:miter lim="800000"/>
            <a:headEnd/>
            <a:tailEnd/>
          </a:ln>
        </p:spPr>
      </p:pic>
      <p:sp>
        <p:nvSpPr>
          <p:cNvPr id="3" name="Rectangle 2"/>
          <p:cNvSpPr/>
          <p:nvPr/>
        </p:nvSpPr>
        <p:spPr>
          <a:xfrm>
            <a:off x="2124075" y="765175"/>
            <a:ext cx="2376488" cy="503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u="sng" smtClean="0"/>
              <a:t>Acoustic Enhancement</a:t>
            </a:r>
          </a:p>
        </p:txBody>
      </p:sp>
      <p:pic>
        <p:nvPicPr>
          <p:cNvPr id="35843" name="Picture 3" descr="C:\Documents and Settings\Lee\Desktop\ultrasound\Artifacts images\Hennessey 103742 distall enhancement.JPG"/>
          <p:cNvPicPr>
            <a:picLocks noChangeAspect="1" noChangeArrowheads="1"/>
          </p:cNvPicPr>
          <p:nvPr/>
        </p:nvPicPr>
        <p:blipFill>
          <a:blip r:embed="rId2"/>
          <a:srcRect/>
          <a:stretch>
            <a:fillRect/>
          </a:stretch>
        </p:blipFill>
        <p:spPr bwMode="auto">
          <a:xfrm>
            <a:off x="838200" y="1524000"/>
            <a:ext cx="7581900" cy="509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u="sng" smtClean="0"/>
              <a:t>Acoustic Enhancement</a:t>
            </a:r>
          </a:p>
        </p:txBody>
      </p:sp>
      <p:pic>
        <p:nvPicPr>
          <p:cNvPr id="36867" name="Picture 3" descr="C:\Documents and Settings\Lee\Desktop\ultrasound\Artifacts images\Shurdut S56294 BFRI Enhancement.JPG"/>
          <p:cNvPicPr>
            <a:picLocks noChangeAspect="1" noChangeArrowheads="1"/>
          </p:cNvPicPr>
          <p:nvPr/>
        </p:nvPicPr>
        <p:blipFill>
          <a:blip r:embed="rId2"/>
          <a:srcRect/>
          <a:stretch>
            <a:fillRect/>
          </a:stretch>
        </p:blipFill>
        <p:spPr bwMode="auto">
          <a:xfrm>
            <a:off x="1752600" y="1676400"/>
            <a:ext cx="5575300" cy="447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4032038" y="457200"/>
            <a:ext cx="4730962" cy="5938565"/>
          </a:xfrm>
          <a:prstGeom prst="rect">
            <a:avLst/>
          </a:prstGeom>
          <a:noFill/>
          <a:ln w="9525">
            <a:noFill/>
            <a:miter lim="800000"/>
            <a:headEnd/>
            <a:tailEnd/>
          </a:ln>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p:txBody>
          <a:bodyPr/>
          <a:lstStyle/>
          <a:p>
            <a:r>
              <a:rPr lang="en-CA" smtClean="0"/>
              <a:t>Refraction:</a:t>
            </a:r>
          </a:p>
          <a:p>
            <a:pPr lvl="1"/>
            <a:r>
              <a:rPr lang="en-CA" smtClean="0"/>
              <a:t>Occurs when the sound wave reaches two tissues of differing acoustic impedances</a:t>
            </a:r>
          </a:p>
          <a:p>
            <a:pPr lvl="1"/>
            <a:r>
              <a:rPr lang="en-CA" smtClean="0"/>
              <a:t>U/S beam reaching the second tissue changes direction</a:t>
            </a:r>
          </a:p>
          <a:p>
            <a:pPr lvl="1"/>
            <a:r>
              <a:rPr lang="en-CA" smtClean="0"/>
              <a:t>May cause an organ to be improperly displayed</a:t>
            </a:r>
          </a:p>
          <a:p>
            <a:pPr lvl="1"/>
            <a:endParaRPr lang="en-CA" smtClean="0"/>
          </a:p>
        </p:txBody>
      </p:sp>
      <p:sp>
        <p:nvSpPr>
          <p:cNvPr id="37890" name="Title 1"/>
          <p:cNvSpPr>
            <a:spLocks noGrp="1"/>
          </p:cNvSpPr>
          <p:nvPr>
            <p:ph type="title"/>
          </p:nvPr>
        </p:nvSpPr>
        <p:spPr/>
        <p:txBody>
          <a:bodyPr/>
          <a:lstStyle/>
          <a:p>
            <a:r>
              <a:rPr lang="en-CA" u="sng" smtClean="0"/>
              <a:t>Artifacts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C:\Documents and Settings\Lee\Desktop\ultrasound\Artifacts images\Refraction bladder.jpg"/>
          <p:cNvPicPr>
            <a:picLocks noChangeAspect="1" noChangeArrowheads="1"/>
          </p:cNvPicPr>
          <p:nvPr/>
        </p:nvPicPr>
        <p:blipFill>
          <a:blip r:embed="rId2"/>
          <a:srcRect/>
          <a:stretch>
            <a:fillRect/>
          </a:stretch>
        </p:blipFill>
        <p:spPr bwMode="auto">
          <a:xfrm>
            <a:off x="179388" y="908050"/>
            <a:ext cx="4483100" cy="5537200"/>
          </a:xfrm>
          <a:prstGeom prst="rect">
            <a:avLst/>
          </a:prstGeom>
          <a:noFill/>
          <a:ln w="9525">
            <a:noFill/>
            <a:miter lim="800000"/>
            <a:headEnd/>
            <a:tailEnd/>
          </a:ln>
        </p:spPr>
      </p:pic>
      <p:pic>
        <p:nvPicPr>
          <p:cNvPr id="38915" name="Picture 4" descr="C:\Documents and Settings\Lee\Desktop\ultrasound\Artifacts images\S115590 Costa Bladder Artifact0002.jpg"/>
          <p:cNvPicPr>
            <a:picLocks noChangeAspect="1" noChangeArrowheads="1"/>
          </p:cNvPicPr>
          <p:nvPr/>
        </p:nvPicPr>
        <p:blipFill>
          <a:blip r:embed="rId3"/>
          <a:srcRect/>
          <a:stretch>
            <a:fillRect/>
          </a:stretch>
        </p:blipFill>
        <p:spPr bwMode="auto">
          <a:xfrm>
            <a:off x="4716463" y="1412875"/>
            <a:ext cx="4283075" cy="3259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descr="clipper artifact.jpg"/>
          <p:cNvPicPr>
            <a:picLocks noChangeAspect="1"/>
          </p:cNvPicPr>
          <p:nvPr/>
        </p:nvPicPr>
        <p:blipFill>
          <a:blip r:embed="rId2"/>
          <a:srcRect/>
          <a:stretch>
            <a:fillRect/>
          </a:stretch>
        </p:blipFill>
        <p:spPr bwMode="auto">
          <a:xfrm>
            <a:off x="1258888" y="1412875"/>
            <a:ext cx="6589712" cy="4940300"/>
          </a:xfrm>
          <a:prstGeom prst="rect">
            <a:avLst/>
          </a:prstGeom>
          <a:noFill/>
          <a:ln w="9525">
            <a:noFill/>
            <a:miter lim="800000"/>
            <a:headEnd/>
            <a:tailEnd/>
          </a:ln>
        </p:spPr>
      </p:pic>
      <p:sp>
        <p:nvSpPr>
          <p:cNvPr id="39939" name="Title 2"/>
          <p:cNvSpPr>
            <a:spLocks noGrp="1"/>
          </p:cNvSpPr>
          <p:nvPr>
            <p:ph type="title"/>
          </p:nvPr>
        </p:nvSpPr>
        <p:spPr/>
        <p:txBody>
          <a:bodyPr/>
          <a:lstStyle/>
          <a:p>
            <a:r>
              <a:rPr lang="en-CA" u="sng" smtClean="0"/>
              <a:t>What type of artifact is this?</a:t>
            </a:r>
          </a:p>
        </p:txBody>
      </p:sp>
      <p:sp>
        <p:nvSpPr>
          <p:cNvPr id="4" name="Rectangle 3"/>
          <p:cNvSpPr/>
          <p:nvPr/>
        </p:nvSpPr>
        <p:spPr>
          <a:xfrm>
            <a:off x="2124075" y="1412875"/>
            <a:ext cx="2232025" cy="503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pPr>
              <a:lnSpc>
                <a:spcPct val="80000"/>
              </a:lnSpc>
            </a:pPr>
            <a:r>
              <a:rPr lang="en-US" sz="2800" dirty="0" smtClean="0"/>
              <a:t>Never use dense, opaque, lucent</a:t>
            </a:r>
          </a:p>
          <a:p>
            <a:pPr>
              <a:lnSpc>
                <a:spcPct val="80000"/>
              </a:lnSpc>
            </a:pPr>
            <a:r>
              <a:rPr lang="en-US" sz="2800" dirty="0" smtClean="0"/>
              <a:t>Anechoic</a:t>
            </a:r>
          </a:p>
          <a:p>
            <a:pPr lvl="1">
              <a:lnSpc>
                <a:spcPct val="80000"/>
              </a:lnSpc>
            </a:pPr>
            <a:r>
              <a:rPr lang="en-US" sz="2400" dirty="0" smtClean="0"/>
              <a:t>No returning echoes= black (</a:t>
            </a:r>
            <a:r>
              <a:rPr lang="en-US" sz="2400" dirty="0" err="1" smtClean="0"/>
              <a:t>acellular</a:t>
            </a:r>
            <a:r>
              <a:rPr lang="en-US" sz="2400" dirty="0" smtClean="0"/>
              <a:t> fluid)</a:t>
            </a:r>
          </a:p>
          <a:p>
            <a:pPr>
              <a:lnSpc>
                <a:spcPct val="80000"/>
              </a:lnSpc>
            </a:pPr>
            <a:r>
              <a:rPr lang="en-US" sz="2800" dirty="0" err="1" smtClean="0"/>
              <a:t>Echogenic</a:t>
            </a:r>
            <a:endParaRPr lang="en-US" sz="2800" dirty="0" smtClean="0"/>
          </a:p>
          <a:p>
            <a:pPr lvl="1">
              <a:lnSpc>
                <a:spcPct val="80000"/>
              </a:lnSpc>
            </a:pPr>
            <a:r>
              <a:rPr lang="en-US" sz="2400" dirty="0" smtClean="0"/>
              <a:t>Regarding fluid--some shade of grey due to returning echoes</a:t>
            </a:r>
          </a:p>
          <a:p>
            <a:pPr>
              <a:lnSpc>
                <a:spcPct val="80000"/>
              </a:lnSpc>
            </a:pPr>
            <a:r>
              <a:rPr lang="en-US" sz="2800" dirty="0" smtClean="0"/>
              <a:t>Relative terms</a:t>
            </a:r>
          </a:p>
          <a:p>
            <a:pPr lvl="1">
              <a:lnSpc>
                <a:spcPct val="80000"/>
              </a:lnSpc>
            </a:pPr>
            <a:r>
              <a:rPr lang="en-US" sz="2400" dirty="0" smtClean="0"/>
              <a:t>Comparison to normal </a:t>
            </a:r>
            <a:r>
              <a:rPr lang="en-US" sz="2400" dirty="0" err="1" smtClean="0"/>
              <a:t>echogenicity</a:t>
            </a:r>
            <a:r>
              <a:rPr lang="en-US" sz="2400" dirty="0" smtClean="0"/>
              <a:t> of the same organ or other structure</a:t>
            </a:r>
          </a:p>
          <a:p>
            <a:pPr lvl="1">
              <a:lnSpc>
                <a:spcPct val="80000"/>
              </a:lnSpc>
            </a:pPr>
            <a:r>
              <a:rPr lang="en-US" sz="2400" dirty="0" err="1" smtClean="0"/>
              <a:t>Hypoechoic</a:t>
            </a:r>
            <a:r>
              <a:rPr lang="en-US" sz="2400" dirty="0" smtClean="0"/>
              <a:t>, </a:t>
            </a:r>
            <a:r>
              <a:rPr lang="en-US" sz="2400" dirty="0" err="1" smtClean="0"/>
              <a:t>isoechoic</a:t>
            </a:r>
            <a:r>
              <a:rPr lang="en-US" sz="2400" dirty="0" smtClean="0"/>
              <a:t>, </a:t>
            </a:r>
            <a:r>
              <a:rPr lang="en-US" sz="2400" dirty="0" err="1" smtClean="0"/>
              <a:t>hyperechoic</a:t>
            </a:r>
            <a:endParaRPr lang="en-US" sz="2400" dirty="0" smtClean="0"/>
          </a:p>
          <a:p>
            <a:pPr lvl="2">
              <a:lnSpc>
                <a:spcPct val="80000"/>
              </a:lnSpc>
            </a:pPr>
            <a:r>
              <a:rPr lang="en-US" sz="2000" dirty="0" smtClean="0"/>
              <a:t>Spleen should be </a:t>
            </a:r>
            <a:r>
              <a:rPr lang="en-US" sz="2000" dirty="0" err="1" smtClean="0"/>
              <a:t>hyperechoic</a:t>
            </a:r>
            <a:r>
              <a:rPr lang="en-US" sz="2000" dirty="0" smtClean="0"/>
              <a:t> to liver</a:t>
            </a:r>
          </a:p>
          <a:p>
            <a:pPr lvl="2">
              <a:lnSpc>
                <a:spcPct val="80000"/>
              </a:lnSpc>
            </a:pPr>
            <a:r>
              <a:rPr lang="en-US" sz="2000" dirty="0" smtClean="0"/>
              <a:t>Liver is </a:t>
            </a:r>
            <a:r>
              <a:rPr lang="en-US" sz="2000" dirty="0" err="1" smtClean="0"/>
              <a:t>hyperechoic</a:t>
            </a:r>
            <a:r>
              <a:rPr lang="en-US" sz="2000" dirty="0" smtClean="0"/>
              <a:t> to kidneys</a:t>
            </a:r>
          </a:p>
        </p:txBody>
      </p:sp>
      <p:sp>
        <p:nvSpPr>
          <p:cNvPr id="40962" name="Rectangle 2"/>
          <p:cNvSpPr>
            <a:spLocks noGrp="1" noChangeArrowheads="1"/>
          </p:cNvSpPr>
          <p:nvPr>
            <p:ph type="title"/>
          </p:nvPr>
        </p:nvSpPr>
        <p:spPr/>
        <p:txBody>
          <a:bodyPr/>
          <a:lstStyle/>
          <a:p>
            <a:r>
              <a:rPr lang="en-US" u="sng" smtClean="0"/>
              <a:t>Ultrasound Terminology</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US kidney against spleen.jpg"/>
          <p:cNvPicPr>
            <a:picLocks noChangeAspect="1"/>
          </p:cNvPicPr>
          <p:nvPr/>
        </p:nvPicPr>
        <p:blipFill>
          <a:blip r:embed="rId2"/>
          <a:srcRect/>
          <a:stretch>
            <a:fillRect/>
          </a:stretch>
        </p:blipFill>
        <p:spPr bwMode="auto">
          <a:xfrm>
            <a:off x="1547813" y="765175"/>
            <a:ext cx="6659562" cy="4994275"/>
          </a:xfrm>
          <a:prstGeom prst="rect">
            <a:avLst/>
          </a:prstGeom>
          <a:noFill/>
          <a:ln w="9525">
            <a:noFill/>
            <a:miter lim="800000"/>
            <a:headEnd/>
            <a:tailEnd/>
          </a:ln>
        </p:spPr>
      </p:pic>
      <p:sp>
        <p:nvSpPr>
          <p:cNvPr id="3" name="Rectangle 2"/>
          <p:cNvSpPr/>
          <p:nvPr/>
        </p:nvSpPr>
        <p:spPr>
          <a:xfrm>
            <a:off x="2339975" y="765175"/>
            <a:ext cx="2376488" cy="503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r>
              <a:rPr lang="en-US" smtClean="0"/>
              <a:t>Dorsal recumbency</a:t>
            </a:r>
          </a:p>
          <a:p>
            <a:r>
              <a:rPr lang="en-US" smtClean="0"/>
              <a:t>Lateral recumbency</a:t>
            </a:r>
          </a:p>
          <a:p>
            <a:r>
              <a:rPr lang="en-US" smtClean="0"/>
              <a:t>Standing</a:t>
            </a:r>
          </a:p>
          <a:p>
            <a:r>
              <a:rPr lang="en-US" smtClean="0"/>
              <a:t>Clip hair</a:t>
            </a:r>
          </a:p>
          <a:p>
            <a:pPr lvl="1"/>
            <a:r>
              <a:rPr lang="en-US" smtClean="0"/>
              <a:t>Be sure to check with owners</a:t>
            </a:r>
          </a:p>
          <a:p>
            <a:r>
              <a:rPr lang="en-US" smtClean="0"/>
              <a:t>Apply ultrasound gel</a:t>
            </a:r>
          </a:p>
          <a:p>
            <a:r>
              <a:rPr lang="en-US" smtClean="0"/>
              <a:t>Alcohol can be used – esp. in horses</a:t>
            </a:r>
          </a:p>
        </p:txBody>
      </p:sp>
      <p:sp>
        <p:nvSpPr>
          <p:cNvPr id="43010" name="Rectangle 2"/>
          <p:cNvSpPr>
            <a:spLocks noGrp="1" noChangeArrowheads="1"/>
          </p:cNvSpPr>
          <p:nvPr>
            <p:ph type="title"/>
          </p:nvPr>
        </p:nvSpPr>
        <p:spPr/>
        <p:txBody>
          <a:bodyPr>
            <a:normAutofit fontScale="90000"/>
          </a:bodyPr>
          <a:lstStyle/>
          <a:p>
            <a:r>
              <a:rPr lang="en-US" u="sng" smtClean="0"/>
              <a:t>Patient Positioning and Preparation</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1027"/>
          <p:cNvSpPr>
            <a:spLocks noGrp="1" noChangeArrowheads="1"/>
          </p:cNvSpPr>
          <p:nvPr>
            <p:ph idx="1"/>
          </p:nvPr>
        </p:nvSpPr>
        <p:spPr/>
        <p:txBody>
          <a:bodyPr rtlCol="0">
            <a:normAutofit/>
          </a:bodyPr>
          <a:lstStyle/>
          <a:p>
            <a:pPr fontAlgn="auto">
              <a:spcAft>
                <a:spcPts val="0"/>
              </a:spcAft>
              <a:buFont typeface="Arial" pitchFamily="34" charset="0"/>
              <a:buChar char="•"/>
              <a:defRPr/>
            </a:pPr>
            <a:r>
              <a:rPr lang="en-US" dirty="0" smtClean="0"/>
              <a:t>Must be consistent</a:t>
            </a:r>
          </a:p>
          <a:p>
            <a:pPr fontAlgn="auto">
              <a:spcAft>
                <a:spcPts val="0"/>
              </a:spcAft>
              <a:buFont typeface="Arial" pitchFamily="34" charset="0"/>
              <a:buChar char="•"/>
              <a:defRPr/>
            </a:pPr>
            <a:r>
              <a:rPr lang="en-US" dirty="0" smtClean="0"/>
              <a:t>Symbol on screen ~ dot on transducer</a:t>
            </a:r>
          </a:p>
          <a:p>
            <a:pPr fontAlgn="auto">
              <a:spcAft>
                <a:spcPts val="0"/>
              </a:spcAft>
              <a:buFont typeface="Arial" pitchFamily="34" charset="0"/>
              <a:buChar char="•"/>
              <a:defRPr/>
            </a:pPr>
            <a:r>
              <a:rPr lang="en-US" dirty="0" smtClean="0"/>
              <a:t>“dot” to head and “dot” to patients right</a:t>
            </a:r>
          </a:p>
          <a:p>
            <a:pPr fontAlgn="auto">
              <a:spcAft>
                <a:spcPts val="0"/>
              </a:spcAft>
              <a:buFont typeface="Arial" pitchFamily="34" charset="0"/>
              <a:buChar char="•"/>
              <a:defRPr/>
            </a:pPr>
            <a:r>
              <a:rPr lang="en-US" dirty="0" smtClean="0"/>
              <a:t>“dot” lateral for transverse and proximal for longitudinal images</a:t>
            </a:r>
          </a:p>
          <a:p>
            <a:pPr fontAlgn="auto">
              <a:spcAft>
                <a:spcPts val="0"/>
              </a:spcAft>
              <a:buFont typeface="Arial" pitchFamily="34" charset="0"/>
              <a:buChar char="•"/>
              <a:defRPr/>
            </a:pPr>
            <a:r>
              <a:rPr lang="en-US" dirty="0" smtClean="0"/>
              <a:t>Label images carefully</a:t>
            </a:r>
          </a:p>
          <a:p>
            <a:pPr lvl="1" fontAlgn="auto">
              <a:spcAft>
                <a:spcPts val="0"/>
              </a:spcAft>
              <a:buFont typeface="Arial" pitchFamily="34" charset="0"/>
              <a:buChar char="–"/>
              <a:defRPr/>
            </a:pPr>
            <a:r>
              <a:rPr lang="en-US" dirty="0" smtClean="0"/>
              <a:t>Organ</a:t>
            </a:r>
          </a:p>
          <a:p>
            <a:pPr lvl="1" fontAlgn="auto">
              <a:spcAft>
                <a:spcPts val="0"/>
              </a:spcAft>
              <a:buFont typeface="Arial" pitchFamily="34" charset="0"/>
              <a:buChar char="–"/>
              <a:defRPr/>
            </a:pPr>
            <a:r>
              <a:rPr lang="en-US" dirty="0" smtClean="0"/>
              <a:t>Patient’s name</a:t>
            </a:r>
          </a:p>
          <a:p>
            <a:pPr lvl="1" fontAlgn="auto">
              <a:spcAft>
                <a:spcPts val="0"/>
              </a:spcAft>
              <a:buFont typeface="Arial" pitchFamily="34" charset="0"/>
              <a:buChar char="–"/>
              <a:defRPr/>
            </a:pPr>
            <a:r>
              <a:rPr lang="en-US" dirty="0" smtClean="0"/>
              <a:t>Date of examination</a:t>
            </a:r>
          </a:p>
        </p:txBody>
      </p:sp>
      <p:sp>
        <p:nvSpPr>
          <p:cNvPr id="44034" name="Rectangle 1026"/>
          <p:cNvSpPr>
            <a:spLocks noGrp="1" noChangeArrowheads="1"/>
          </p:cNvSpPr>
          <p:nvPr>
            <p:ph type="title"/>
          </p:nvPr>
        </p:nvSpPr>
        <p:spPr/>
        <p:txBody>
          <a:bodyPr/>
          <a:lstStyle/>
          <a:p>
            <a:r>
              <a:rPr lang="en-US" u="sng" smtClean="0"/>
              <a:t>Image Orientation and Labeling</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r>
              <a:rPr lang="en-US" sz="4000" u="sng" smtClean="0"/>
              <a:t>Ultrasound-Guided FNA/ Biopsies</a:t>
            </a:r>
          </a:p>
        </p:txBody>
      </p:sp>
      <p:sp>
        <p:nvSpPr>
          <p:cNvPr id="45059" name="Rectangle 3"/>
          <p:cNvSpPr>
            <a:spLocks noGrp="1" noChangeArrowheads="1"/>
          </p:cNvSpPr>
          <p:nvPr>
            <p:ph type="body" sz="half" idx="1"/>
          </p:nvPr>
        </p:nvSpPr>
        <p:spPr>
          <a:xfrm>
            <a:off x="228600" y="1676400"/>
            <a:ext cx="4419600" cy="4114800"/>
          </a:xfrm>
        </p:spPr>
        <p:txBody>
          <a:bodyPr/>
          <a:lstStyle/>
          <a:p>
            <a:pPr>
              <a:lnSpc>
                <a:spcPct val="80000"/>
              </a:lnSpc>
            </a:pPr>
            <a:r>
              <a:rPr lang="en-US" sz="2000" smtClean="0"/>
              <a:t>NORMAL ABD U/S FINDINGS DO NOT MEAN ORGANS ARE NORMAL!!!</a:t>
            </a:r>
          </a:p>
          <a:p>
            <a:pPr lvl="1">
              <a:lnSpc>
                <a:spcPct val="80000"/>
              </a:lnSpc>
            </a:pPr>
            <a:r>
              <a:rPr lang="en-US" sz="1800" smtClean="0"/>
              <a:t>***Do FNA if suspect disease</a:t>
            </a:r>
          </a:p>
          <a:p>
            <a:pPr>
              <a:lnSpc>
                <a:spcPct val="80000"/>
              </a:lnSpc>
            </a:pPr>
            <a:r>
              <a:rPr lang="en-US" sz="2000" smtClean="0"/>
              <a:t>Abnormal U/S findings nonspecific</a:t>
            </a:r>
          </a:p>
          <a:p>
            <a:pPr lvl="1">
              <a:lnSpc>
                <a:spcPct val="80000"/>
              </a:lnSpc>
            </a:pPr>
            <a:r>
              <a:rPr lang="en-US" sz="1800" smtClean="0"/>
              <a:t>Benign and malignant masses identical</a:t>
            </a:r>
          </a:p>
          <a:p>
            <a:pPr lvl="1">
              <a:lnSpc>
                <a:spcPct val="80000"/>
              </a:lnSpc>
            </a:pPr>
            <a:r>
              <a:rPr lang="en-US" sz="1800" smtClean="0"/>
              <a:t>Bright liver may be secondary to Cushing’s dz or lymphoma</a:t>
            </a:r>
          </a:p>
          <a:p>
            <a:pPr>
              <a:lnSpc>
                <a:spcPct val="80000"/>
              </a:lnSpc>
            </a:pPr>
            <a:r>
              <a:rPr lang="en-US" sz="2000" smtClean="0"/>
              <a:t>Aspirate abnormal structures (with few exceptions)!!!</a:t>
            </a:r>
          </a:p>
          <a:p>
            <a:pPr lvl="1">
              <a:lnSpc>
                <a:spcPct val="80000"/>
              </a:lnSpc>
            </a:pPr>
            <a:r>
              <a:rPr lang="en-US" sz="1800" smtClean="0"/>
              <a:t>Obtain owner approval prior to exam</a:t>
            </a:r>
          </a:p>
          <a:p>
            <a:pPr lvl="1">
              <a:lnSpc>
                <a:spcPct val="80000"/>
              </a:lnSpc>
            </a:pPr>
            <a:r>
              <a:rPr lang="en-US" sz="1800" smtClean="0"/>
              <a:t>Warn owner of risks</a:t>
            </a:r>
          </a:p>
          <a:p>
            <a:pPr lvl="1">
              <a:lnSpc>
                <a:spcPct val="80000"/>
              </a:lnSpc>
            </a:pPr>
            <a:r>
              <a:rPr lang="en-US" sz="1800" smtClean="0"/>
              <a:t>+/- Clotting profile</a:t>
            </a:r>
          </a:p>
        </p:txBody>
      </p:sp>
      <p:sp>
        <p:nvSpPr>
          <p:cNvPr id="5" name="Content Placeholder 4"/>
          <p:cNvSpPr>
            <a:spLocks noGrp="1"/>
          </p:cNvSpPr>
          <p:nvPr>
            <p:ph sz="half" idx="2"/>
          </p:nvPr>
        </p:nvSpPr>
        <p:spPr/>
        <p:txBody>
          <a:bodyPr/>
          <a:lstStyle/>
          <a:p>
            <a:endParaRPr lang="en-IN"/>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lstStyle/>
          <a:p>
            <a:r>
              <a:rPr lang="en-US" smtClean="0"/>
              <a:t>Risks of FNA’s</a:t>
            </a:r>
          </a:p>
          <a:p>
            <a:pPr lvl="1"/>
            <a:r>
              <a:rPr lang="en-US" smtClean="0"/>
              <a:t>Fatal hemorrhage</a:t>
            </a:r>
          </a:p>
          <a:p>
            <a:pPr lvl="1"/>
            <a:r>
              <a:rPr lang="en-US" smtClean="0"/>
              <a:t>Pneumothorax w/ pulmonary masses</a:t>
            </a:r>
          </a:p>
          <a:p>
            <a:pPr lvl="1"/>
            <a:r>
              <a:rPr lang="en-US" smtClean="0"/>
              <a:t>Seeding of tumors</a:t>
            </a:r>
          </a:p>
          <a:p>
            <a:pPr lvl="2"/>
            <a:r>
              <a:rPr lang="en-US" smtClean="0"/>
              <a:t>TCC</a:t>
            </a:r>
          </a:p>
          <a:p>
            <a:pPr lvl="1"/>
            <a:r>
              <a:rPr lang="en-US" smtClean="0"/>
              <a:t>Sepsis</a:t>
            </a:r>
          </a:p>
          <a:p>
            <a:pPr lvl="2"/>
            <a:r>
              <a:rPr lang="en-US" smtClean="0"/>
              <a:t>Abscesses</a:t>
            </a:r>
          </a:p>
          <a:p>
            <a:pPr lvl="1"/>
            <a:endParaRPr lang="en-US" smtClean="0"/>
          </a:p>
        </p:txBody>
      </p:sp>
      <p:sp>
        <p:nvSpPr>
          <p:cNvPr id="46082" name="Rectangle 2"/>
          <p:cNvSpPr>
            <a:spLocks noGrp="1" noChangeArrowheads="1"/>
          </p:cNvSpPr>
          <p:nvPr>
            <p:ph type="title"/>
          </p:nvPr>
        </p:nvSpPr>
        <p:spPr/>
        <p:txBody>
          <a:bodyPr>
            <a:normAutofit fontScale="90000"/>
          </a:bodyPr>
          <a:lstStyle/>
          <a:p>
            <a:r>
              <a:rPr lang="en-US" sz="4000" u="sng" smtClean="0"/>
              <a:t>Ultrasound-Guided FNA/ Biopsies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685800" y="1600200"/>
            <a:ext cx="7772400" cy="4800600"/>
          </a:xfrm>
        </p:spPr>
        <p:txBody>
          <a:bodyPr/>
          <a:lstStyle/>
          <a:p>
            <a:pPr>
              <a:lnSpc>
                <a:spcPct val="80000"/>
              </a:lnSpc>
            </a:pPr>
            <a:r>
              <a:rPr lang="en-US" sz="2400" smtClean="0"/>
              <a:t>Routinely aspirate:</a:t>
            </a:r>
          </a:p>
          <a:p>
            <a:pPr lvl="1">
              <a:lnSpc>
                <a:spcPct val="80000"/>
              </a:lnSpc>
            </a:pPr>
            <a:r>
              <a:rPr lang="en-US" sz="2000" smtClean="0"/>
              <a:t>Liver (masses and diffuse disease)</a:t>
            </a:r>
          </a:p>
          <a:p>
            <a:pPr lvl="1">
              <a:lnSpc>
                <a:spcPct val="80000"/>
              </a:lnSpc>
            </a:pPr>
            <a:r>
              <a:rPr lang="en-US" sz="2000" smtClean="0"/>
              <a:t>Spleen (nodules and diffuse disease)</a:t>
            </a:r>
          </a:p>
          <a:p>
            <a:pPr lvl="1">
              <a:lnSpc>
                <a:spcPct val="80000"/>
              </a:lnSpc>
            </a:pPr>
            <a:r>
              <a:rPr lang="en-US" sz="2000" smtClean="0"/>
              <a:t>Gastrointestinal masses</a:t>
            </a:r>
          </a:p>
          <a:p>
            <a:pPr lvl="1">
              <a:lnSpc>
                <a:spcPct val="80000"/>
              </a:lnSpc>
            </a:pPr>
            <a:r>
              <a:rPr lang="en-US" sz="2000" smtClean="0"/>
              <a:t>Enlarged lymph nodes</a:t>
            </a:r>
          </a:p>
          <a:p>
            <a:pPr lvl="1">
              <a:lnSpc>
                <a:spcPct val="80000"/>
              </a:lnSpc>
            </a:pPr>
            <a:r>
              <a:rPr lang="en-US" sz="2000" smtClean="0"/>
              <a:t>Enlarged prostate</a:t>
            </a:r>
          </a:p>
          <a:p>
            <a:pPr lvl="1">
              <a:lnSpc>
                <a:spcPct val="80000"/>
              </a:lnSpc>
            </a:pPr>
            <a:r>
              <a:rPr lang="en-US" sz="2000" smtClean="0"/>
              <a:t>Pulmonary/ mediastinal masses (usually don’t biopsy due to risk of pneumothorax</a:t>
            </a:r>
          </a:p>
          <a:p>
            <a:pPr>
              <a:lnSpc>
                <a:spcPct val="80000"/>
              </a:lnSpc>
            </a:pPr>
            <a:r>
              <a:rPr lang="en-US" sz="2400" smtClean="0"/>
              <a:t>Occasionally aspirate:</a:t>
            </a:r>
          </a:p>
          <a:p>
            <a:pPr lvl="1">
              <a:lnSpc>
                <a:spcPct val="80000"/>
              </a:lnSpc>
            </a:pPr>
            <a:r>
              <a:rPr lang="en-US" sz="2000" smtClean="0"/>
              <a:t>Kidneys (esp. if enlarged)</a:t>
            </a:r>
          </a:p>
          <a:p>
            <a:pPr lvl="1">
              <a:lnSpc>
                <a:spcPct val="80000"/>
              </a:lnSpc>
            </a:pPr>
            <a:r>
              <a:rPr lang="en-US" sz="2000" smtClean="0"/>
              <a:t>Pancreas</a:t>
            </a:r>
          </a:p>
          <a:p>
            <a:pPr lvl="1">
              <a:lnSpc>
                <a:spcPct val="80000"/>
              </a:lnSpc>
            </a:pPr>
            <a:r>
              <a:rPr lang="en-US" sz="2000" smtClean="0"/>
              <a:t>Urinary bladder masses</a:t>
            </a:r>
          </a:p>
          <a:p>
            <a:pPr>
              <a:lnSpc>
                <a:spcPct val="80000"/>
              </a:lnSpc>
            </a:pPr>
            <a:r>
              <a:rPr lang="en-US" sz="2400" smtClean="0"/>
              <a:t>Never aspirate:</a:t>
            </a:r>
          </a:p>
          <a:p>
            <a:pPr lvl="1">
              <a:lnSpc>
                <a:spcPct val="80000"/>
              </a:lnSpc>
            </a:pPr>
            <a:r>
              <a:rPr lang="en-US" sz="2000" smtClean="0"/>
              <a:t>Adrenal glands</a:t>
            </a:r>
          </a:p>
          <a:p>
            <a:pPr lvl="1">
              <a:lnSpc>
                <a:spcPct val="80000"/>
              </a:lnSpc>
            </a:pPr>
            <a:r>
              <a:rPr lang="en-US" sz="2000" smtClean="0"/>
              <a:t>Gall bladder</a:t>
            </a:r>
          </a:p>
        </p:txBody>
      </p:sp>
      <p:sp>
        <p:nvSpPr>
          <p:cNvPr id="47106" name="Rectangle 2"/>
          <p:cNvSpPr>
            <a:spLocks noGrp="1" noChangeArrowheads="1"/>
          </p:cNvSpPr>
          <p:nvPr>
            <p:ph type="title"/>
          </p:nvPr>
        </p:nvSpPr>
        <p:spPr/>
        <p:txBody>
          <a:bodyPr>
            <a:normAutofit fontScale="90000"/>
          </a:bodyPr>
          <a:lstStyle/>
          <a:p>
            <a:r>
              <a:rPr lang="en-US" sz="4000" u="sng" smtClean="0"/>
              <a:t>Ultrasound-Guided FNA/ Biopsies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b="10448"/>
          <a:stretch>
            <a:fillRect/>
          </a:stretch>
        </p:blipFill>
        <p:spPr bwMode="auto">
          <a:xfrm>
            <a:off x="556291" y="1524000"/>
            <a:ext cx="8153109" cy="4572000"/>
          </a:xfrm>
          <a:prstGeom prst="rect">
            <a:avLst/>
          </a:prstGeom>
          <a:noFill/>
          <a:ln w="9525">
            <a:noFill/>
            <a:miter lim="800000"/>
            <a:headEnd/>
            <a:tailEnd/>
          </a:ln>
          <a:effec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r>
              <a:rPr lang="en-US" sz="4000" u="sng" smtClean="0"/>
              <a:t>Ultrasound-Guided FNA/Biopsies</a:t>
            </a:r>
          </a:p>
        </p:txBody>
      </p:sp>
      <p:sp>
        <p:nvSpPr>
          <p:cNvPr id="48131" name="Rectangle 3"/>
          <p:cNvSpPr>
            <a:spLocks noGrp="1" noChangeArrowheads="1"/>
          </p:cNvSpPr>
          <p:nvPr>
            <p:ph type="body" sz="half" idx="1"/>
          </p:nvPr>
        </p:nvSpPr>
        <p:spPr>
          <a:xfrm>
            <a:off x="685800" y="1981200"/>
            <a:ext cx="4533900" cy="4114800"/>
          </a:xfrm>
        </p:spPr>
        <p:txBody>
          <a:bodyPr/>
          <a:lstStyle/>
          <a:p>
            <a:pPr>
              <a:lnSpc>
                <a:spcPct val="80000"/>
              </a:lnSpc>
            </a:pPr>
            <a:r>
              <a:rPr lang="en-US" sz="2800" smtClean="0"/>
              <a:t>Non-aspiration Technique</a:t>
            </a:r>
          </a:p>
          <a:p>
            <a:pPr lvl="1">
              <a:lnSpc>
                <a:spcPct val="80000"/>
              </a:lnSpc>
            </a:pPr>
            <a:r>
              <a:rPr lang="en-US" sz="2400" smtClean="0"/>
              <a:t>22g 1.5in needle</a:t>
            </a:r>
          </a:p>
          <a:p>
            <a:pPr lvl="1">
              <a:lnSpc>
                <a:spcPct val="80000"/>
              </a:lnSpc>
            </a:pPr>
            <a:r>
              <a:rPr lang="en-US" sz="2400" smtClean="0"/>
              <a:t>6 cc syringe</a:t>
            </a:r>
          </a:p>
          <a:p>
            <a:pPr lvl="1">
              <a:lnSpc>
                <a:spcPct val="80000"/>
              </a:lnSpc>
            </a:pPr>
            <a:r>
              <a:rPr lang="en-US" sz="2400" smtClean="0"/>
              <a:t>Short jabs into organ </a:t>
            </a:r>
          </a:p>
          <a:p>
            <a:pPr lvl="1">
              <a:lnSpc>
                <a:spcPct val="80000"/>
              </a:lnSpc>
            </a:pPr>
            <a:r>
              <a:rPr lang="en-US" sz="2400" smtClean="0"/>
              <a:t>Spray onto slide, smear, and check abdomen for hemorrhage</a:t>
            </a:r>
          </a:p>
        </p:txBody>
      </p:sp>
      <p:pic>
        <p:nvPicPr>
          <p:cNvPr id="48132" name="Picture 4" descr="Picture 034"/>
          <p:cNvPicPr>
            <a:picLocks noGrp="1" noChangeAspect="1" noChangeArrowheads="1"/>
          </p:cNvPicPr>
          <p:nvPr>
            <p:ph sz="half" idx="2"/>
          </p:nvPr>
        </p:nvPicPr>
        <p:blipFill>
          <a:blip r:embed="rId2" cstate="print"/>
          <a:stretch>
            <a:fillRect/>
          </a:stretch>
        </p:blipFill>
        <p:spPr>
          <a:xfrm>
            <a:off x="5059852" y="1905000"/>
            <a:ext cx="3024796" cy="4038600"/>
          </a:xfr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p:txBody>
          <a:bodyPr/>
          <a:lstStyle/>
          <a:p>
            <a:r>
              <a:rPr lang="en-US" sz="2800" smtClean="0"/>
              <a:t>Aspiration technique</a:t>
            </a:r>
          </a:p>
          <a:p>
            <a:pPr lvl="1"/>
            <a:r>
              <a:rPr lang="en-US" sz="2400" smtClean="0"/>
              <a:t>Same set up as with non-aspiration technique</a:t>
            </a:r>
          </a:p>
          <a:p>
            <a:pPr lvl="1"/>
            <a:r>
              <a:rPr lang="en-US" sz="2400" smtClean="0"/>
              <a:t>With needle in structure, pull back plunger vigorously several times</a:t>
            </a:r>
          </a:p>
          <a:p>
            <a:pPr lvl="1"/>
            <a:r>
              <a:rPr lang="en-US" sz="2400" smtClean="0"/>
              <a:t>Remove needle, fill syringe with air</a:t>
            </a:r>
          </a:p>
          <a:p>
            <a:pPr lvl="1"/>
            <a:r>
              <a:rPr lang="en-US" sz="2400" smtClean="0"/>
              <a:t>Spray onto slide and smear</a:t>
            </a:r>
          </a:p>
        </p:txBody>
      </p:sp>
      <p:sp>
        <p:nvSpPr>
          <p:cNvPr id="49154" name="Rectangle 2"/>
          <p:cNvSpPr>
            <a:spLocks noGrp="1" noChangeArrowheads="1"/>
          </p:cNvSpPr>
          <p:nvPr>
            <p:ph type="title"/>
          </p:nvPr>
        </p:nvSpPr>
        <p:spPr/>
        <p:txBody>
          <a:bodyPr/>
          <a:lstStyle/>
          <a:p>
            <a:r>
              <a:rPr lang="en-US" u="sng" smtClean="0"/>
              <a:t>Ultrasound-Guided FNA</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en-US" sz="4000" u="sng" smtClean="0"/>
              <a:t>Ultrasound-Guided Core Biopsies</a:t>
            </a:r>
          </a:p>
        </p:txBody>
      </p:sp>
      <p:sp>
        <p:nvSpPr>
          <p:cNvPr id="50179" name="Rectangle 3"/>
          <p:cNvSpPr>
            <a:spLocks noGrp="1" noChangeArrowheads="1"/>
          </p:cNvSpPr>
          <p:nvPr>
            <p:ph type="body" sz="half" idx="1"/>
          </p:nvPr>
        </p:nvSpPr>
        <p:spPr>
          <a:xfrm>
            <a:off x="685800" y="1981200"/>
            <a:ext cx="4800600" cy="4114800"/>
          </a:xfrm>
        </p:spPr>
        <p:txBody>
          <a:bodyPr/>
          <a:lstStyle/>
          <a:p>
            <a:r>
              <a:rPr lang="en-US" sz="2400" smtClean="0"/>
              <a:t>Use a special biopsy “gun”</a:t>
            </a:r>
          </a:p>
          <a:p>
            <a:pPr lvl="1"/>
            <a:r>
              <a:rPr lang="en-US" sz="2000" smtClean="0"/>
              <a:t>14-20g</a:t>
            </a:r>
          </a:p>
          <a:p>
            <a:pPr lvl="1"/>
            <a:r>
              <a:rPr lang="en-US" sz="2000" smtClean="0"/>
              <a:t>Insert through small skin incision</a:t>
            </a:r>
          </a:p>
          <a:p>
            <a:r>
              <a:rPr lang="en-US" sz="2400" smtClean="0"/>
              <a:t>Much more representative sample</a:t>
            </a:r>
          </a:p>
          <a:p>
            <a:pPr lvl="1"/>
            <a:r>
              <a:rPr lang="en-US" sz="2000" smtClean="0"/>
              <a:t>Tissue not just cells</a:t>
            </a:r>
          </a:p>
          <a:p>
            <a:pPr lvl="1"/>
            <a:r>
              <a:rPr lang="en-US" sz="2000" smtClean="0"/>
              <a:t>Sometimes it is necessary to get the answer</a:t>
            </a:r>
          </a:p>
          <a:p>
            <a:pPr lvl="1"/>
            <a:r>
              <a:rPr lang="en-US" sz="2000" smtClean="0"/>
              <a:t>But…. MUCH MORE LIKELY TO BLEED!</a:t>
            </a:r>
          </a:p>
        </p:txBody>
      </p:sp>
      <p:pic>
        <p:nvPicPr>
          <p:cNvPr id="50180" name="Picture 4" descr="galliniSoftTouch_G"/>
          <p:cNvPicPr>
            <a:picLocks noGrp="1" noChangeAspect="1" noChangeArrowheads="1"/>
          </p:cNvPicPr>
          <p:nvPr>
            <p:ph sz="half" idx="2"/>
          </p:nvPr>
        </p:nvPicPr>
        <p:blipFill>
          <a:blip r:embed="rId2"/>
          <a:stretch>
            <a:fillRect/>
          </a:stretch>
        </p:blipFill>
        <p:spPr>
          <a:xfrm>
            <a:off x="4686300" y="3169920"/>
            <a:ext cx="3771900" cy="1508760"/>
          </a:xfr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u="sng" smtClean="0"/>
              <a:t>Biopsy – Bleeding???</a:t>
            </a:r>
          </a:p>
        </p:txBody>
      </p:sp>
      <p:pic>
        <p:nvPicPr>
          <p:cNvPr id="51203" name="Picture 3" descr="C:\Documents and Settings\Lee\Desktop\ultrasound\Artifacts images\Newland s115007 K9 post biopsy ok 3.JPG"/>
          <p:cNvPicPr>
            <a:picLocks noChangeAspect="1" noChangeArrowheads="1"/>
          </p:cNvPicPr>
          <p:nvPr/>
        </p:nvPicPr>
        <p:blipFill>
          <a:blip r:embed="rId2"/>
          <a:srcRect/>
          <a:stretch>
            <a:fillRect/>
          </a:stretch>
        </p:blipFill>
        <p:spPr bwMode="auto">
          <a:xfrm>
            <a:off x="395288" y="1484313"/>
            <a:ext cx="4156075" cy="2951162"/>
          </a:xfrm>
          <a:prstGeom prst="rect">
            <a:avLst/>
          </a:prstGeom>
          <a:noFill/>
          <a:ln w="9525">
            <a:noFill/>
            <a:miter lim="800000"/>
            <a:headEnd/>
            <a:tailEnd/>
          </a:ln>
        </p:spPr>
      </p:pic>
      <p:pic>
        <p:nvPicPr>
          <p:cNvPr id="51204" name="Picture 4" descr="C:\Documents and Settings\Lee\Desktop\ultrasound\Artifacts images\Newland s115007 K9 post biopsy bleeding with power flow.JPG"/>
          <p:cNvPicPr>
            <a:picLocks noChangeAspect="1" noChangeArrowheads="1"/>
          </p:cNvPicPr>
          <p:nvPr/>
        </p:nvPicPr>
        <p:blipFill>
          <a:blip r:embed="rId3"/>
          <a:srcRect/>
          <a:stretch>
            <a:fillRect/>
          </a:stretch>
        </p:blipFill>
        <p:spPr bwMode="auto">
          <a:xfrm>
            <a:off x="4716463" y="3471863"/>
            <a:ext cx="4140200" cy="289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u="sng" smtClean="0"/>
              <a:t>Catheter in Bladder</a:t>
            </a:r>
          </a:p>
        </p:txBody>
      </p:sp>
      <p:pic>
        <p:nvPicPr>
          <p:cNvPr id="52227" name="Picture 3" descr="C:\Documents and Settings\Lee\Desktop\ultrasound\Artifacts images\Garland s95104 K9 Catheter in Bladder.JPG"/>
          <p:cNvPicPr>
            <a:picLocks noChangeAspect="1" noChangeArrowheads="1"/>
          </p:cNvPicPr>
          <p:nvPr/>
        </p:nvPicPr>
        <p:blipFill>
          <a:blip r:embed="rId2"/>
          <a:srcRect/>
          <a:stretch>
            <a:fillRect/>
          </a:stretch>
        </p:blipFill>
        <p:spPr bwMode="auto">
          <a:xfrm>
            <a:off x="762000" y="1676400"/>
            <a:ext cx="7543800" cy="458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lstStyle/>
          <a:p>
            <a:pPr>
              <a:lnSpc>
                <a:spcPct val="80000"/>
              </a:lnSpc>
            </a:pPr>
            <a:r>
              <a:rPr lang="en-US" sz="2400" dirty="0" smtClean="0"/>
              <a:t>Know your limitations</a:t>
            </a:r>
          </a:p>
          <a:p>
            <a:pPr lvl="1">
              <a:lnSpc>
                <a:spcPct val="80000"/>
              </a:lnSpc>
            </a:pPr>
            <a:r>
              <a:rPr lang="en-US" sz="2000" dirty="0" smtClean="0"/>
              <a:t>Lack of expertise</a:t>
            </a:r>
          </a:p>
          <a:p>
            <a:pPr>
              <a:lnSpc>
                <a:spcPct val="80000"/>
              </a:lnSpc>
            </a:pPr>
            <a:r>
              <a:rPr lang="en-US" sz="2400" dirty="0" smtClean="0"/>
              <a:t>For abdomen or thorax, do radiographs first</a:t>
            </a:r>
          </a:p>
          <a:p>
            <a:pPr>
              <a:lnSpc>
                <a:spcPct val="80000"/>
              </a:lnSpc>
            </a:pPr>
            <a:r>
              <a:rPr lang="en-US" sz="2400" dirty="0" smtClean="0"/>
              <a:t>If safe and reasonable, do FNA’s of all suspected abnormal structures based on history, clinical signs, or the ultrasound examination</a:t>
            </a:r>
          </a:p>
          <a:p>
            <a:pPr lvl="1">
              <a:lnSpc>
                <a:spcPct val="80000"/>
              </a:lnSpc>
            </a:pPr>
            <a:r>
              <a:rPr lang="en-US" sz="2000" dirty="0" smtClean="0"/>
              <a:t>Abnormal structures can look normal</a:t>
            </a:r>
          </a:p>
          <a:p>
            <a:pPr lvl="1">
              <a:lnSpc>
                <a:spcPct val="80000"/>
              </a:lnSpc>
            </a:pPr>
            <a:r>
              <a:rPr lang="en-US" sz="2000" dirty="0" smtClean="0"/>
              <a:t>Of the structures that do look abnormal, benign and malignant processes can be identical</a:t>
            </a:r>
          </a:p>
          <a:p>
            <a:pPr>
              <a:lnSpc>
                <a:spcPct val="80000"/>
              </a:lnSpc>
            </a:pPr>
            <a:r>
              <a:rPr lang="en-US" sz="2400" dirty="0" smtClean="0"/>
              <a:t>Documentation – save images in some fashion</a:t>
            </a:r>
          </a:p>
        </p:txBody>
      </p:sp>
      <p:sp>
        <p:nvSpPr>
          <p:cNvPr id="53250" name="Rectangle 2"/>
          <p:cNvSpPr>
            <a:spLocks noGrp="1" noChangeArrowheads="1"/>
          </p:cNvSpPr>
          <p:nvPr>
            <p:ph type="title"/>
          </p:nvPr>
        </p:nvSpPr>
        <p:spPr/>
        <p:txBody>
          <a:bodyPr/>
          <a:lstStyle/>
          <a:p>
            <a:r>
              <a:rPr lang="en-US" u="sng" smtClean="0"/>
              <a:t>Summary</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CA" u="sng" smtClean="0"/>
              <a:t>The End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685800" y="1828800"/>
            <a:ext cx="7950826" cy="41910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510</TotalTime>
  <Words>2557</Words>
  <Application>Microsoft PowerPoint</Application>
  <PresentationFormat>On-screen Show (4:3)</PresentationFormat>
  <Paragraphs>339</Paragraphs>
  <Slides>86</Slides>
  <Notes>0</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Concourse</vt:lpstr>
      <vt:lpstr>Diagnostic ultrasonography in animals – Principles &amp; Instrumentation</vt:lpstr>
      <vt:lpstr>Objectives</vt:lpstr>
      <vt:lpstr>Ultrasound ?</vt:lpstr>
      <vt:lpstr>Ultrasound in tissues</vt:lpstr>
      <vt:lpstr>Slide 5</vt:lpstr>
      <vt:lpstr>Slide 6</vt:lpstr>
      <vt:lpstr>Slide 7</vt:lpstr>
      <vt:lpstr>Slide 8</vt:lpstr>
      <vt:lpstr>Slide 9</vt:lpstr>
      <vt:lpstr>Slide 10</vt:lpstr>
      <vt:lpstr>Radio signal vs Ultrasound signal</vt:lpstr>
      <vt:lpstr>Imaging System</vt:lpstr>
      <vt:lpstr>Slide 13</vt:lpstr>
      <vt:lpstr>Slide 14</vt:lpstr>
      <vt:lpstr>Slide 15</vt:lpstr>
      <vt:lpstr>The Ultrasound Machine</vt:lpstr>
      <vt:lpstr>Machine….trolley….probes</vt:lpstr>
      <vt:lpstr>Transducer Probe</vt:lpstr>
      <vt:lpstr>Slide 19</vt:lpstr>
      <vt:lpstr>Slide 20</vt:lpstr>
      <vt:lpstr>Slide 21</vt:lpstr>
      <vt:lpstr>Slide 22</vt:lpstr>
      <vt:lpstr>Slide 23</vt:lpstr>
      <vt:lpstr>Slide 24</vt:lpstr>
      <vt:lpstr>Slide 25</vt:lpstr>
      <vt:lpstr>Slide 26</vt:lpstr>
      <vt:lpstr>Central Processing Unit (CPU)</vt:lpstr>
      <vt:lpstr>Slide 28</vt:lpstr>
      <vt:lpstr>Slide 29</vt:lpstr>
      <vt:lpstr>Transducer Pulse Controls</vt:lpstr>
      <vt:lpstr>Display</vt:lpstr>
      <vt:lpstr>Keyboard/Cursor</vt:lpstr>
      <vt:lpstr>Disk Storage</vt:lpstr>
      <vt:lpstr>Printers</vt:lpstr>
      <vt:lpstr>Slide 35</vt:lpstr>
      <vt:lpstr>Slide 36</vt:lpstr>
      <vt:lpstr>Slide 37</vt:lpstr>
      <vt:lpstr>Slide 38</vt:lpstr>
      <vt:lpstr>Introduction to Ultrasound</vt:lpstr>
      <vt:lpstr>Indications</vt:lpstr>
      <vt:lpstr>Pitfalls of Ultrasound</vt:lpstr>
      <vt:lpstr>Examples</vt:lpstr>
      <vt:lpstr>Slide 43</vt:lpstr>
      <vt:lpstr>Ultrasound Physics</vt:lpstr>
      <vt:lpstr>Ultrasound Physics</vt:lpstr>
      <vt:lpstr>Slide 46</vt:lpstr>
      <vt:lpstr>Attenuation</vt:lpstr>
      <vt:lpstr>Acoustic Impedance</vt:lpstr>
      <vt:lpstr>Slide 49</vt:lpstr>
      <vt:lpstr>Frequency and Resolution</vt:lpstr>
      <vt:lpstr>Slide 51</vt:lpstr>
      <vt:lpstr>Instrumentation - Ultrasound Probes</vt:lpstr>
      <vt:lpstr>Transducers/Probes</vt:lpstr>
      <vt:lpstr>Monitor and Computer</vt:lpstr>
      <vt:lpstr>Image controls</vt:lpstr>
      <vt:lpstr>Modes of Display</vt:lpstr>
      <vt:lpstr>Artifacts</vt:lpstr>
      <vt:lpstr>Artifacts</vt:lpstr>
      <vt:lpstr>Mirror Image Artifact</vt:lpstr>
      <vt:lpstr>Slide 60</vt:lpstr>
      <vt:lpstr>Comet Tails</vt:lpstr>
      <vt:lpstr>Reverberation</vt:lpstr>
      <vt:lpstr>What Happened Here?</vt:lpstr>
      <vt:lpstr>Artifacts</vt:lpstr>
      <vt:lpstr>Acoustic Shadowing</vt:lpstr>
      <vt:lpstr>Slide 66</vt:lpstr>
      <vt:lpstr>Slide 67</vt:lpstr>
      <vt:lpstr>Acoustic Enhancement</vt:lpstr>
      <vt:lpstr>Acoustic Enhancement</vt:lpstr>
      <vt:lpstr>Artifacts</vt:lpstr>
      <vt:lpstr>Slide 71</vt:lpstr>
      <vt:lpstr>What type of artifact is this?</vt:lpstr>
      <vt:lpstr>Ultrasound Terminology</vt:lpstr>
      <vt:lpstr>Slide 74</vt:lpstr>
      <vt:lpstr>Patient Positioning and Preparation</vt:lpstr>
      <vt:lpstr>Image Orientation and Labeling</vt:lpstr>
      <vt:lpstr>Ultrasound-Guided FNA/ Biopsies</vt:lpstr>
      <vt:lpstr>Ultrasound-Guided FNA/ Biopsies</vt:lpstr>
      <vt:lpstr>Ultrasound-Guided FNA/ Biopsies</vt:lpstr>
      <vt:lpstr>Ultrasound-Guided FNA/Biopsies</vt:lpstr>
      <vt:lpstr>Ultrasound-Guided FNA</vt:lpstr>
      <vt:lpstr>Ultrasound-Guided Core Biopsies</vt:lpstr>
      <vt:lpstr>Biopsy – Bleeding???</vt:lpstr>
      <vt:lpstr>Catheter in Bladder</vt:lpstr>
      <vt:lpstr>Summary</vt:lpstr>
      <vt:lpstr>The End</vt:lpstr>
    </vt:vector>
  </TitlesOfParts>
  <Company>etsu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BLANTON</dc:creator>
  <cp:lastModifiedBy>Rudra</cp:lastModifiedBy>
  <cp:revision>26</cp:revision>
  <dcterms:created xsi:type="dcterms:W3CDTF">2003-04-22T22:24:47Z</dcterms:created>
  <dcterms:modified xsi:type="dcterms:W3CDTF">2018-12-17T05:14:50Z</dcterms:modified>
</cp:coreProperties>
</file>