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8" r:id="rId8"/>
    <p:sldId id="266" r:id="rId9"/>
    <p:sldId id="268" r:id="rId10"/>
    <p:sldId id="270" r:id="rId11"/>
    <p:sldId id="271" r:id="rId12"/>
    <p:sldId id="272" r:id="rId13"/>
    <p:sldId id="262" r:id="rId14"/>
    <p:sldId id="263" r:id="rId15"/>
    <p:sldId id="264" r:id="rId16"/>
    <p:sldId id="265" r:id="rId17"/>
    <p:sldId id="269" r:id="rId18"/>
    <p:sldId id="274" r:id="rId19"/>
    <p:sldId id="273"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p:scale>
          <a:sx n="81" d="100"/>
          <a:sy n="81" d="100"/>
        </p:scale>
        <p:origin x="-1277"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2/4/2022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2/4/2022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2/4/2022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2/4/2022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2/4/2022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2/4/2022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2/4/2022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2/4/2022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THERMAL INJURIES</a:t>
            </a:r>
            <a:endParaRPr lang="en-US" dirty="0"/>
          </a:p>
        </p:txBody>
      </p:sp>
      <p:sp>
        <p:nvSpPr>
          <p:cNvPr id="3" name="Subtitle 2"/>
          <p:cNvSpPr>
            <a:spLocks noGrp="1"/>
          </p:cNvSpPr>
          <p:nvPr>
            <p:ph type="subTitle" idx="1"/>
          </p:nvPr>
        </p:nvSpPr>
        <p:spPr/>
        <p:txBody>
          <a:bodyPr/>
          <a:lstStyle/>
          <a:p>
            <a:endParaRPr lang="en-US" dirty="0" smtClean="0"/>
          </a:p>
          <a:p>
            <a:r>
              <a:rPr lang="en-US" dirty="0" smtClean="0"/>
              <a:t>Dr. </a:t>
            </a:r>
            <a:r>
              <a:rPr lang="en-US" dirty="0" err="1" smtClean="0"/>
              <a:t>Rudra</a:t>
            </a:r>
            <a:r>
              <a:rPr lang="en-US" dirty="0" smtClean="0"/>
              <a:t> </a:t>
            </a:r>
            <a:r>
              <a:rPr lang="en-US" dirty="0" err="1" smtClean="0"/>
              <a:t>Pratap</a:t>
            </a:r>
            <a:r>
              <a:rPr lang="en-US" dirty="0" smtClean="0"/>
              <a:t> </a:t>
            </a:r>
            <a:r>
              <a:rPr lang="en-US" dirty="0" err="1" smtClean="0"/>
              <a:t>Pandey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urn injury | Nature Reviews Disease Primers"/>
          <p:cNvPicPr>
            <a:picLocks noChangeAspect="1" noChangeArrowheads="1"/>
          </p:cNvPicPr>
          <p:nvPr/>
        </p:nvPicPr>
        <p:blipFill>
          <a:blip r:embed="rId2" cstate="print"/>
          <a:srcRect t="7178" r="74542" b="23435"/>
          <a:stretch>
            <a:fillRect/>
          </a:stretch>
        </p:blipFill>
        <p:spPr bwMode="auto">
          <a:xfrm>
            <a:off x="2514600" y="1295400"/>
            <a:ext cx="4114800" cy="4419600"/>
          </a:xfrm>
          <a:prstGeom prst="rect">
            <a:avLst/>
          </a:prstGeom>
          <a:noFill/>
        </p:spPr>
      </p:pic>
      <p:sp>
        <p:nvSpPr>
          <p:cNvPr id="3" name="Title 2"/>
          <p:cNvSpPr>
            <a:spLocks noGrp="1"/>
          </p:cNvSpPr>
          <p:nvPr>
            <p:ph type="title"/>
          </p:nvPr>
        </p:nvSpPr>
        <p:spPr>
          <a:xfrm>
            <a:off x="228600" y="152400"/>
            <a:ext cx="8229600" cy="639762"/>
          </a:xfrm>
        </p:spPr>
        <p:txBody>
          <a:bodyPr>
            <a:normAutofit fontScale="90000"/>
          </a:bodyPr>
          <a:lstStyle/>
          <a:p>
            <a:r>
              <a:rPr lang="en-US" dirty="0" smtClean="0"/>
              <a:t>Superficial thickness- 1</a:t>
            </a:r>
            <a:r>
              <a:rPr lang="en-US" baseline="30000" dirty="0" smtClean="0"/>
              <a:t>st</a:t>
            </a:r>
            <a:r>
              <a:rPr lang="en-US" dirty="0" smtClean="0"/>
              <a:t> degree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urn injury | Nature Reviews Disease Primers"/>
          <p:cNvPicPr>
            <a:picLocks noChangeAspect="1" noChangeArrowheads="1"/>
          </p:cNvPicPr>
          <p:nvPr/>
        </p:nvPicPr>
        <p:blipFill>
          <a:blip r:embed="rId2" cstate="print"/>
          <a:srcRect l="25224" t="6897" r="37074"/>
          <a:stretch>
            <a:fillRect/>
          </a:stretch>
        </p:blipFill>
        <p:spPr bwMode="auto">
          <a:xfrm>
            <a:off x="1447800" y="762000"/>
            <a:ext cx="6096000" cy="5791200"/>
          </a:xfrm>
          <a:prstGeom prst="rect">
            <a:avLst/>
          </a:prstGeom>
          <a:noFill/>
        </p:spPr>
      </p:pic>
      <p:sp>
        <p:nvSpPr>
          <p:cNvPr id="4" name="Title 2"/>
          <p:cNvSpPr>
            <a:spLocks noGrp="1"/>
          </p:cNvSpPr>
          <p:nvPr>
            <p:ph type="title"/>
          </p:nvPr>
        </p:nvSpPr>
        <p:spPr>
          <a:xfrm>
            <a:off x="228600" y="152400"/>
            <a:ext cx="8229600" cy="639762"/>
          </a:xfrm>
        </p:spPr>
        <p:txBody>
          <a:bodyPr>
            <a:normAutofit fontScale="90000"/>
          </a:bodyPr>
          <a:lstStyle/>
          <a:p>
            <a:r>
              <a:rPr lang="en-US" dirty="0" smtClean="0"/>
              <a:t>Partial thickness- 2</a:t>
            </a:r>
            <a:r>
              <a:rPr lang="en-US" baseline="30000" dirty="0" smtClean="0"/>
              <a:t>nd</a:t>
            </a:r>
            <a:r>
              <a:rPr lang="en-US" dirty="0" smtClean="0"/>
              <a:t> degree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urn injury | Nature Reviews Disease Primers"/>
          <p:cNvPicPr>
            <a:picLocks noChangeAspect="1" noChangeArrowheads="1"/>
          </p:cNvPicPr>
          <p:nvPr/>
        </p:nvPicPr>
        <p:blipFill>
          <a:blip r:embed="rId2" cstate="print"/>
          <a:srcRect l="62976" t="6785"/>
          <a:stretch>
            <a:fillRect/>
          </a:stretch>
        </p:blipFill>
        <p:spPr bwMode="auto">
          <a:xfrm>
            <a:off x="1413681" y="990600"/>
            <a:ext cx="5977719" cy="5486400"/>
          </a:xfrm>
          <a:prstGeom prst="rect">
            <a:avLst/>
          </a:prstGeom>
          <a:noFill/>
        </p:spPr>
      </p:pic>
      <p:sp>
        <p:nvSpPr>
          <p:cNvPr id="4" name="Title 2"/>
          <p:cNvSpPr>
            <a:spLocks noGrp="1"/>
          </p:cNvSpPr>
          <p:nvPr>
            <p:ph type="title"/>
          </p:nvPr>
        </p:nvSpPr>
        <p:spPr>
          <a:xfrm>
            <a:off x="457200" y="152400"/>
            <a:ext cx="8229600" cy="487362"/>
          </a:xfrm>
        </p:spPr>
        <p:txBody>
          <a:bodyPr>
            <a:normAutofit fontScale="90000"/>
          </a:bodyPr>
          <a:lstStyle/>
          <a:p>
            <a:r>
              <a:rPr lang="en-US" dirty="0" smtClean="0"/>
              <a:t>Full thickness- 3</a:t>
            </a:r>
            <a:r>
              <a:rPr lang="en-US" baseline="30000" dirty="0" smtClean="0"/>
              <a:t>rd</a:t>
            </a:r>
            <a:r>
              <a:rPr lang="en-US" dirty="0" smtClean="0"/>
              <a:t> and 4</a:t>
            </a:r>
            <a:r>
              <a:rPr lang="en-US" baseline="30000" dirty="0" smtClean="0"/>
              <a:t>th</a:t>
            </a:r>
            <a:r>
              <a:rPr lang="en-US" dirty="0" smtClean="0"/>
              <a:t> degree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General physical condition, systemic compromise, amount of body and surface affected, plus degree of local injury. </a:t>
            </a:r>
          </a:p>
          <a:p>
            <a:r>
              <a:rPr lang="en-US" dirty="0" smtClean="0"/>
              <a:t>If the loss of skin is large enough, euthanasia can be recommended.</a:t>
            </a:r>
          </a:p>
          <a:p>
            <a:r>
              <a:rPr lang="en-US" dirty="0" smtClean="0"/>
              <a:t>Special attention …..</a:t>
            </a:r>
            <a:r>
              <a:rPr lang="en-US" dirty="0" err="1" smtClean="0"/>
              <a:t>facial,eyes</a:t>
            </a:r>
            <a:r>
              <a:rPr lang="en-US" dirty="0" smtClean="0"/>
              <a:t> </a:t>
            </a:r>
            <a:r>
              <a:rPr lang="en-US" dirty="0" smtClean="0"/>
              <a:t>and </a:t>
            </a:r>
            <a:r>
              <a:rPr lang="en-US" dirty="0" err="1" smtClean="0"/>
              <a:t>perineal</a:t>
            </a:r>
            <a:r>
              <a:rPr lang="en-US" dirty="0" smtClean="0"/>
              <a:t> burn</a:t>
            </a:r>
          </a:p>
          <a:p>
            <a:r>
              <a:rPr lang="en-US" dirty="0" smtClean="0"/>
              <a:t>Rule of </a:t>
            </a:r>
            <a:r>
              <a:rPr lang="en-US" dirty="0" smtClean="0"/>
              <a:t>nine (9 for head/neck, chest/abdomen (front and back), 9 arms, 9 for front of the leg, 9 for back of the leg and 1% for perineum </a:t>
            </a:r>
            <a:r>
              <a:rPr lang="en-US" dirty="0" smtClean="0"/>
              <a:t>….rule of </a:t>
            </a:r>
            <a:r>
              <a:rPr lang="en-US" dirty="0" smtClean="0"/>
              <a:t>11 (?)</a:t>
            </a:r>
            <a:endParaRPr lang="en-US" dirty="0" smtClean="0"/>
          </a:p>
          <a:p>
            <a:r>
              <a:rPr lang="en-US" dirty="0" smtClean="0"/>
              <a:t>Card area </a:t>
            </a:r>
            <a:endParaRPr lang="en-US" dirty="0"/>
          </a:p>
        </p:txBody>
      </p:sp>
      <p:sp>
        <p:nvSpPr>
          <p:cNvPr id="3" name="Title 2"/>
          <p:cNvSpPr>
            <a:spLocks noGrp="1"/>
          </p:cNvSpPr>
          <p:nvPr>
            <p:ph type="title"/>
          </p:nvPr>
        </p:nvSpPr>
        <p:spPr/>
        <p:txBody>
          <a:bodyPr/>
          <a:lstStyle/>
          <a:p>
            <a:r>
              <a:rPr lang="en-US" dirty="0" smtClean="0"/>
              <a:t>Burn assessment and care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fontScale="85000" lnSpcReduction="20000"/>
          </a:bodyPr>
          <a:lstStyle/>
          <a:p>
            <a:r>
              <a:rPr lang="en-US" dirty="0" smtClean="0"/>
              <a:t>Airway, breathing, circulation</a:t>
            </a:r>
          </a:p>
          <a:p>
            <a:r>
              <a:rPr lang="en-US" dirty="0" smtClean="0"/>
              <a:t>Direct cold application….irrigation or packs</a:t>
            </a:r>
          </a:p>
          <a:p>
            <a:r>
              <a:rPr lang="en-US" dirty="0" smtClean="0"/>
              <a:t>Potassium….</a:t>
            </a:r>
            <a:r>
              <a:rPr lang="en-US" dirty="0" err="1" smtClean="0"/>
              <a:t>hyperkalemia</a:t>
            </a:r>
            <a:r>
              <a:rPr lang="en-US" dirty="0" smtClean="0"/>
              <a:t> due to cell destruction, </a:t>
            </a:r>
            <a:r>
              <a:rPr lang="en-US" dirty="0" err="1" smtClean="0"/>
              <a:t>hypoptoteinemia</a:t>
            </a:r>
            <a:r>
              <a:rPr lang="en-US" dirty="0" smtClean="0"/>
              <a:t> &lt;3</a:t>
            </a:r>
          </a:p>
          <a:p>
            <a:r>
              <a:rPr lang="en-US" dirty="0" smtClean="0"/>
              <a:t>Analgesics ….</a:t>
            </a:r>
            <a:r>
              <a:rPr lang="en-US" dirty="0" err="1" smtClean="0"/>
              <a:t>opioid</a:t>
            </a:r>
            <a:r>
              <a:rPr lang="en-US" dirty="0" smtClean="0"/>
              <a:t> or morphine</a:t>
            </a:r>
          </a:p>
          <a:p>
            <a:r>
              <a:rPr lang="en-US" dirty="0" smtClean="0"/>
              <a:t>Hair clipping (?), wound cleaning to remove necrotic part and FB</a:t>
            </a:r>
          </a:p>
          <a:p>
            <a:r>
              <a:rPr lang="en-US" dirty="0" smtClean="0"/>
              <a:t>Antiseptics…</a:t>
            </a:r>
            <a:r>
              <a:rPr lang="en-US" dirty="0" err="1" smtClean="0"/>
              <a:t>povidone</a:t>
            </a:r>
            <a:r>
              <a:rPr lang="en-US" dirty="0" smtClean="0"/>
              <a:t> or </a:t>
            </a:r>
            <a:r>
              <a:rPr lang="en-US" dirty="0" err="1" smtClean="0"/>
              <a:t>chlorhexidine</a:t>
            </a:r>
            <a:r>
              <a:rPr lang="en-US" dirty="0" smtClean="0"/>
              <a:t> sol</a:t>
            </a:r>
          </a:p>
          <a:p>
            <a:r>
              <a:rPr lang="en-US" dirty="0" smtClean="0"/>
              <a:t>Manage shock</a:t>
            </a:r>
          </a:p>
          <a:p>
            <a:r>
              <a:rPr lang="en-US" dirty="0" smtClean="0"/>
              <a:t>Systemic antibiotics do not penetrate scar, topical therapy with antibiotic ointments and creams. </a:t>
            </a:r>
            <a:r>
              <a:rPr lang="en-US" dirty="0" err="1" smtClean="0"/>
              <a:t>Gentamycin</a:t>
            </a:r>
            <a:r>
              <a:rPr lang="en-US" dirty="0" smtClean="0"/>
              <a:t>, </a:t>
            </a:r>
            <a:r>
              <a:rPr lang="en-US" dirty="0" err="1" smtClean="0"/>
              <a:t>polymyxin</a:t>
            </a:r>
            <a:r>
              <a:rPr lang="en-US" dirty="0" smtClean="0"/>
              <a:t>, neomycin, and </a:t>
            </a:r>
            <a:r>
              <a:rPr lang="en-US" dirty="0" err="1" smtClean="0"/>
              <a:t>bacitracin</a:t>
            </a:r>
            <a:r>
              <a:rPr lang="en-US" dirty="0" smtClean="0"/>
              <a:t>, </a:t>
            </a:r>
            <a:r>
              <a:rPr lang="en-US" dirty="0" err="1" smtClean="0"/>
              <a:t>fluoroquinolones</a:t>
            </a:r>
            <a:r>
              <a:rPr lang="en-US" dirty="0" smtClean="0"/>
              <a:t>, silver </a:t>
            </a:r>
            <a:r>
              <a:rPr lang="en-US" dirty="0" err="1" smtClean="0"/>
              <a:t>sulphadiazine</a:t>
            </a:r>
            <a:r>
              <a:rPr lang="en-US" dirty="0" smtClean="0"/>
              <a:t> cream.</a:t>
            </a:r>
          </a:p>
          <a:p>
            <a:r>
              <a:rPr lang="en-US" dirty="0" smtClean="0"/>
              <a:t>Aloe </a:t>
            </a:r>
            <a:r>
              <a:rPr lang="en-US" dirty="0" err="1" smtClean="0"/>
              <a:t>vera</a:t>
            </a:r>
            <a:r>
              <a:rPr lang="en-US" dirty="0" smtClean="0"/>
              <a:t> shows certain anti-prostaglandin effects and helps to maintain normal dermal vasculature</a:t>
            </a:r>
          </a:p>
          <a:p>
            <a:endParaRPr lang="en-US" dirty="0"/>
          </a:p>
        </p:txBody>
      </p:sp>
      <p:sp>
        <p:nvSpPr>
          <p:cNvPr id="3" name="Title 2"/>
          <p:cNvSpPr>
            <a:spLocks noGrp="1"/>
          </p:cNvSpPr>
          <p:nvPr>
            <p:ph type="title"/>
          </p:nvPr>
        </p:nvSpPr>
        <p:spPr>
          <a:xfrm>
            <a:off x="457200" y="152400"/>
            <a:ext cx="8229600" cy="715962"/>
          </a:xfrm>
        </p:spPr>
        <p:txBody>
          <a:bodyPr>
            <a:normAutofit fontScale="90000"/>
          </a:bodyPr>
          <a:lstStyle/>
          <a:p>
            <a:r>
              <a:rPr lang="en-US" dirty="0" smtClean="0"/>
              <a:t>First 36 hours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5016691"/>
          </a:xfrm>
        </p:spPr>
        <p:txBody>
          <a:bodyPr>
            <a:normAutofit fontScale="70000" lnSpcReduction="20000"/>
          </a:bodyPr>
          <a:lstStyle/>
          <a:p>
            <a:r>
              <a:rPr lang="en-US" dirty="0" smtClean="0"/>
              <a:t>Transition from flow phase of shock to the </a:t>
            </a:r>
            <a:r>
              <a:rPr lang="en-US" dirty="0" err="1" smtClean="0"/>
              <a:t>hypermetabolic</a:t>
            </a:r>
            <a:r>
              <a:rPr lang="en-US" dirty="0" smtClean="0"/>
              <a:t> phase. </a:t>
            </a:r>
          </a:p>
          <a:p>
            <a:r>
              <a:rPr lang="en-US" dirty="0" smtClean="0"/>
              <a:t>Pulmonary problems..cough…</a:t>
            </a:r>
            <a:r>
              <a:rPr lang="en-US" dirty="0" err="1" smtClean="0"/>
              <a:t>laryngoscopy</a:t>
            </a:r>
            <a:r>
              <a:rPr lang="en-US" dirty="0" smtClean="0"/>
              <a:t> intubation oxygenation. </a:t>
            </a:r>
            <a:r>
              <a:rPr lang="en-US" dirty="0" err="1" smtClean="0"/>
              <a:t>Antibiobitcs</a:t>
            </a:r>
            <a:r>
              <a:rPr lang="en-US" dirty="0" smtClean="0"/>
              <a:t> for bacterial </a:t>
            </a:r>
            <a:r>
              <a:rPr lang="en-US" dirty="0" err="1" smtClean="0"/>
              <a:t>tracheobronchitis</a:t>
            </a:r>
            <a:endParaRPr lang="en-US" dirty="0" smtClean="0"/>
          </a:p>
          <a:p>
            <a:r>
              <a:rPr lang="en-US" dirty="0" smtClean="0"/>
              <a:t>hemodynamic stability….evaporation loss…. Fluids with 5% glucose with small amount of sodium are indicated, because no major losses of sodium occur during this stage. Non-aggressive fluid therapy is currently indicated with end goals of 60–70 mm Hg as MAP, urine production around 1–2 ml/kg/hour. Albumin level around 2,5 g/</a:t>
            </a:r>
            <a:r>
              <a:rPr lang="en-US" dirty="0" err="1" smtClean="0"/>
              <a:t>dL</a:t>
            </a:r>
            <a:r>
              <a:rPr lang="en-US" dirty="0" smtClean="0"/>
              <a:t> is the goal, and </a:t>
            </a:r>
            <a:r>
              <a:rPr lang="en-US" dirty="0" err="1" smtClean="0"/>
              <a:t>hematocrit</a:t>
            </a:r>
            <a:r>
              <a:rPr lang="en-US" dirty="0" smtClean="0"/>
              <a:t> should be kept over 30%, considering whole blood transfusion</a:t>
            </a:r>
          </a:p>
          <a:p>
            <a:r>
              <a:rPr lang="en-US" dirty="0" smtClean="0"/>
              <a:t>renal function…fluid and diuretics. Electrolyte profile</a:t>
            </a:r>
          </a:p>
          <a:p>
            <a:r>
              <a:rPr lang="en-US" dirty="0" smtClean="0"/>
              <a:t>burn wounds care….. . Wound cleaning, excision, and </a:t>
            </a:r>
            <a:r>
              <a:rPr lang="en-US" dirty="0" err="1" smtClean="0"/>
              <a:t>escharectomy</a:t>
            </a:r>
            <a:r>
              <a:rPr lang="en-US" dirty="0" smtClean="0"/>
              <a:t> are regular procedures and can be used to obtain proper samples for culture</a:t>
            </a:r>
          </a:p>
          <a:p>
            <a:r>
              <a:rPr lang="en-US" dirty="0" smtClean="0"/>
              <a:t>pain and anxiety control… morphine, </a:t>
            </a:r>
            <a:r>
              <a:rPr lang="en-US" dirty="0" err="1" smtClean="0"/>
              <a:t>oxymorphone</a:t>
            </a:r>
            <a:r>
              <a:rPr lang="en-US" dirty="0" smtClean="0"/>
              <a:t>, </a:t>
            </a:r>
            <a:r>
              <a:rPr lang="en-US" dirty="0" err="1" smtClean="0"/>
              <a:t>butorphanol</a:t>
            </a:r>
            <a:r>
              <a:rPr lang="en-US" dirty="0" smtClean="0"/>
              <a:t> and low doses of benzodiazepines could be used. </a:t>
            </a:r>
            <a:r>
              <a:rPr lang="en-US" dirty="0" err="1" smtClean="0"/>
              <a:t>Phenothiazines</a:t>
            </a:r>
            <a:r>
              <a:rPr lang="en-US" dirty="0" smtClean="0"/>
              <a:t> must be avoided because of their </a:t>
            </a:r>
            <a:r>
              <a:rPr lang="en-US" dirty="0" err="1" smtClean="0"/>
              <a:t>extrapyramidal</a:t>
            </a:r>
            <a:r>
              <a:rPr lang="en-US" dirty="0" smtClean="0"/>
              <a:t> side effects in burn patients.</a:t>
            </a:r>
          </a:p>
          <a:p>
            <a:pPr>
              <a:buNone/>
            </a:pPr>
            <a:endParaRPr lang="en-US" dirty="0" smtClean="0"/>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36 hours to 5 days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rmAutofit fontScale="92500"/>
          </a:bodyPr>
          <a:lstStyle/>
          <a:p>
            <a:r>
              <a:rPr lang="en-US" dirty="0" smtClean="0"/>
              <a:t>Inflammation-Infection Period </a:t>
            </a:r>
          </a:p>
          <a:p>
            <a:r>
              <a:rPr lang="en-US" dirty="0" smtClean="0"/>
              <a:t>After 1 week Sepsis, systemic inflammatory response syndrome (SIRS) and septic shock are common during this period. Adequate nutritional support is very important to clinical outcome. Feeding tubes are first choices in starving </a:t>
            </a:r>
            <a:r>
              <a:rPr lang="en-US" dirty="0" smtClean="0"/>
              <a:t>animals (</a:t>
            </a:r>
            <a:r>
              <a:rPr lang="en-US" dirty="0" err="1" smtClean="0"/>
              <a:t>pharyngostomy</a:t>
            </a:r>
            <a:r>
              <a:rPr lang="en-US" dirty="0" smtClean="0"/>
              <a:t> tube in dogs)</a:t>
            </a:r>
            <a:endParaRPr lang="en-US" dirty="0" smtClean="0"/>
          </a:p>
          <a:p>
            <a:r>
              <a:rPr lang="en-US" dirty="0" smtClean="0"/>
              <a:t>Pulmonary infections and RADS (Respiratory Acute Distress Syndrome) remain as major causes of mortality during this period. Partial </a:t>
            </a:r>
            <a:r>
              <a:rPr lang="en-US" dirty="0" err="1" smtClean="0"/>
              <a:t>ventilatory</a:t>
            </a:r>
            <a:r>
              <a:rPr lang="en-US" dirty="0" smtClean="0"/>
              <a:t> support could be useful if necessary.</a:t>
            </a:r>
          </a:p>
          <a:p>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smtClean="0"/>
              <a:t>After 5 days…III Stage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839200" cy="639762"/>
          </a:xfrm>
        </p:spPr>
        <p:txBody>
          <a:bodyPr>
            <a:noAutofit/>
          </a:bodyPr>
          <a:lstStyle/>
          <a:p>
            <a:r>
              <a:rPr lang="en-US" sz="3600" dirty="0" smtClean="0"/>
              <a:t>Burn treatment – Topical application-1</a:t>
            </a:r>
            <a:endParaRPr lang="en-US" sz="3600" dirty="0"/>
          </a:p>
        </p:txBody>
      </p:sp>
      <p:graphicFrame>
        <p:nvGraphicFramePr>
          <p:cNvPr id="8" name="Table 7"/>
          <p:cNvGraphicFramePr>
            <a:graphicFrameLocks noGrp="1"/>
          </p:cNvGraphicFramePr>
          <p:nvPr/>
        </p:nvGraphicFramePr>
        <p:xfrm>
          <a:off x="381000" y="762000"/>
          <a:ext cx="8534400" cy="4510996"/>
        </p:xfrm>
        <a:graphic>
          <a:graphicData uri="http://schemas.openxmlformats.org/drawingml/2006/table">
            <a:tbl>
              <a:tblPr firstRow="1" bandRow="1">
                <a:tableStyleId>{5C22544A-7EE6-4342-B048-85BDC9FD1C3A}</a:tableStyleId>
              </a:tblPr>
              <a:tblGrid>
                <a:gridCol w="2133600"/>
                <a:gridCol w="2133600"/>
                <a:gridCol w="2133600"/>
                <a:gridCol w="2133600"/>
              </a:tblGrid>
              <a:tr h="370840">
                <a:tc>
                  <a:txBody>
                    <a:bodyPr/>
                    <a:lstStyle/>
                    <a:p>
                      <a:pPr fontAlgn="t"/>
                      <a:r>
                        <a:rPr lang="en-US" sz="1800" dirty="0" smtClean="0">
                          <a:latin typeface="Arial" pitchFamily="34" charset="0"/>
                          <a:cs typeface="Arial" pitchFamily="34" charset="0"/>
                        </a:rPr>
                        <a:t>Agent</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smtClean="0">
                          <a:latin typeface="Arial" pitchFamily="34" charset="0"/>
                          <a:cs typeface="Arial" pitchFamily="34" charset="0"/>
                        </a:rPr>
                        <a:t>Indication </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smtClean="0">
                          <a:latin typeface="Arial" pitchFamily="34" charset="0"/>
                          <a:cs typeface="Arial" pitchFamily="34" charset="0"/>
                        </a:rPr>
                        <a:t>Effectiveness </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smtClean="0">
                          <a:latin typeface="Arial" pitchFamily="34" charset="0"/>
                          <a:cs typeface="Arial" pitchFamily="34" charset="0"/>
                        </a:rPr>
                        <a:t>CI</a:t>
                      </a:r>
                      <a:endParaRPr lang="en-US" sz="1800" dirty="0">
                        <a:latin typeface="Arial" pitchFamily="34" charset="0"/>
                        <a:cs typeface="Arial" pitchFamily="34" charset="0"/>
                      </a:endParaRPr>
                    </a:p>
                  </a:txBody>
                  <a:tcPr marL="8452" marR="8452" marT="4226" marB="4226" anchor="ctr"/>
                </a:tc>
              </a:tr>
              <a:tr h="370840">
                <a:tc>
                  <a:txBody>
                    <a:bodyPr/>
                    <a:lstStyle/>
                    <a:p>
                      <a:pPr fontAlgn="t"/>
                      <a:r>
                        <a:rPr lang="en-US" sz="1800" dirty="0">
                          <a:latin typeface="Arial" pitchFamily="34" charset="0"/>
                          <a:cs typeface="Arial" pitchFamily="34" charset="0"/>
                        </a:rPr>
                        <a:t>Silver sulfadiazine (1% cream) with or without cerium</a:t>
                      </a:r>
                    </a:p>
                  </a:txBody>
                  <a:tcPr marL="8452" marR="8452" marT="4226" marB="4226" anchor="ctr"/>
                </a:tc>
                <a:tc>
                  <a:txBody>
                    <a:bodyPr/>
                    <a:lstStyle/>
                    <a:p>
                      <a:pPr fontAlgn="t"/>
                      <a:r>
                        <a:rPr lang="en-US" sz="1800" dirty="0">
                          <a:latin typeface="Arial" pitchFamily="34" charset="0"/>
                          <a:cs typeface="Arial" pitchFamily="34" charset="0"/>
                        </a:rPr>
                        <a:t>Small, medium, and large surface area burns</a:t>
                      </a:r>
                    </a:p>
                  </a:txBody>
                  <a:tcPr marL="8452" marR="8452" marT="4226" marB="4226" anchor="ctr"/>
                </a:tc>
                <a:tc>
                  <a:txBody>
                    <a:bodyPr/>
                    <a:lstStyle/>
                    <a:p>
                      <a:pPr fontAlgn="t"/>
                      <a:r>
                        <a:rPr lang="en-US" sz="1800" dirty="0">
                          <a:latin typeface="Arial" pitchFamily="34" charset="0"/>
                          <a:cs typeface="Arial" pitchFamily="34" charset="0"/>
                        </a:rPr>
                        <a:t>Decreased colonization of wounds</a:t>
                      </a:r>
                    </a:p>
                    <a:p>
                      <a:pPr fontAlgn="t"/>
                      <a:r>
                        <a:rPr lang="en-US" sz="1800" dirty="0">
                          <a:latin typeface="Arial" pitchFamily="34" charset="0"/>
                          <a:cs typeface="Arial" pitchFamily="34" charset="0"/>
                        </a:rPr>
                        <a:t>Alleviates pain</a:t>
                      </a:r>
                    </a:p>
                    <a:p>
                      <a:pPr fontAlgn="t"/>
                      <a:r>
                        <a:rPr lang="en-US" sz="1800" dirty="0">
                          <a:latin typeface="Arial" pitchFamily="34" charset="0"/>
                          <a:cs typeface="Arial" pitchFamily="34" charset="0"/>
                        </a:rPr>
                        <a:t>Broad </a:t>
                      </a:r>
                      <a:r>
                        <a:rPr lang="en-US" sz="1800" dirty="0" smtClean="0">
                          <a:latin typeface="Arial" pitchFamily="34" charset="0"/>
                          <a:cs typeface="Arial" pitchFamily="34" charset="0"/>
                        </a:rPr>
                        <a:t>spectrum</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a:latin typeface="Arial" pitchFamily="34" charset="0"/>
                          <a:cs typeface="Arial" pitchFamily="34" charset="0"/>
                        </a:rPr>
                        <a:t>Burns near eyes</a:t>
                      </a:r>
                    </a:p>
                    <a:p>
                      <a:pPr fontAlgn="t"/>
                      <a:r>
                        <a:rPr lang="en-US" sz="1800" dirty="0" smtClean="0">
                          <a:latin typeface="Arial" pitchFamily="34" charset="0"/>
                          <a:cs typeface="Arial" pitchFamily="34" charset="0"/>
                        </a:rPr>
                        <a:t>Signs </a:t>
                      </a:r>
                      <a:r>
                        <a:rPr lang="en-US" sz="1800" dirty="0">
                          <a:latin typeface="Arial" pitchFamily="34" charset="0"/>
                          <a:cs typeface="Arial" pitchFamily="34" charset="0"/>
                        </a:rPr>
                        <a:t>of </a:t>
                      </a:r>
                      <a:r>
                        <a:rPr lang="en-US" sz="1800" dirty="0" err="1">
                          <a:latin typeface="Arial" pitchFamily="34" charset="0"/>
                          <a:cs typeface="Arial" pitchFamily="34" charset="0"/>
                        </a:rPr>
                        <a:t>reepithelialization</a:t>
                      </a:r>
                      <a:endParaRPr lang="en-US" sz="1800" dirty="0">
                        <a:latin typeface="Arial" pitchFamily="34" charset="0"/>
                        <a:cs typeface="Arial" pitchFamily="34" charset="0"/>
                      </a:endParaRPr>
                    </a:p>
                  </a:txBody>
                  <a:tcPr marL="8452" marR="8452" marT="4226" marB="4226" anchor="ctr"/>
                </a:tc>
              </a:tr>
              <a:tr h="370840">
                <a:tc>
                  <a:txBody>
                    <a:bodyPr/>
                    <a:lstStyle/>
                    <a:p>
                      <a:pPr fontAlgn="t"/>
                      <a:r>
                        <a:rPr lang="en-US" sz="1800" dirty="0">
                          <a:latin typeface="Arial" pitchFamily="34" charset="0"/>
                          <a:cs typeface="Arial" pitchFamily="34" charset="0"/>
                        </a:rPr>
                        <a:t>Silver containing </a:t>
                      </a:r>
                      <a:r>
                        <a:rPr lang="en-US" sz="1800" dirty="0" smtClean="0">
                          <a:latin typeface="Arial" pitchFamily="34" charset="0"/>
                          <a:cs typeface="Arial" pitchFamily="34" charset="0"/>
                        </a:rPr>
                        <a:t>dressings</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a:latin typeface="Arial" pitchFamily="34" charset="0"/>
                          <a:cs typeface="Arial" pitchFamily="34" charset="0"/>
                        </a:rPr>
                        <a:t>Small, medium, and large surface area burns</a:t>
                      </a:r>
                    </a:p>
                  </a:txBody>
                  <a:tcPr marL="8452" marR="8452" marT="4226" marB="4226" anchor="ctr"/>
                </a:tc>
                <a:tc>
                  <a:txBody>
                    <a:bodyPr/>
                    <a:lstStyle/>
                    <a:p>
                      <a:pPr fontAlgn="t"/>
                      <a:r>
                        <a:rPr lang="en-US" sz="1800" dirty="0">
                          <a:latin typeface="Arial" pitchFamily="34" charset="0"/>
                          <a:cs typeface="Arial" pitchFamily="34" charset="0"/>
                        </a:rPr>
                        <a:t>Stronger antimicrobial activity, longer duration of action than silver </a:t>
                      </a:r>
                      <a:r>
                        <a:rPr lang="en-US" sz="1800" dirty="0" smtClean="0">
                          <a:latin typeface="Arial" pitchFamily="34" charset="0"/>
                          <a:cs typeface="Arial" pitchFamily="34" charset="0"/>
                        </a:rPr>
                        <a:t>sulfadiazine</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a:latin typeface="Arial" pitchFamily="34" charset="0"/>
                          <a:cs typeface="Arial" pitchFamily="34" charset="0"/>
                        </a:rPr>
                        <a:t>Burns near eyes</a:t>
                      </a:r>
                    </a:p>
                    <a:p>
                      <a:pPr fontAlgn="t"/>
                      <a:r>
                        <a:rPr lang="en-US" sz="1800" dirty="0">
                          <a:latin typeface="Arial" pitchFamily="34" charset="0"/>
                          <a:cs typeface="Arial" pitchFamily="34" charset="0"/>
                        </a:rPr>
                        <a:t>Pregnancy</a:t>
                      </a:r>
                    </a:p>
                    <a:p>
                      <a:pPr fontAlgn="t"/>
                      <a:r>
                        <a:rPr lang="en-US" sz="1800" dirty="0">
                          <a:latin typeface="Arial" pitchFamily="34" charset="0"/>
                          <a:cs typeface="Arial" pitchFamily="34" charset="0"/>
                        </a:rPr>
                        <a:t>Allergic to silver</a:t>
                      </a:r>
                    </a:p>
                  </a:txBody>
                  <a:tcPr marL="8452" marR="8452" marT="4226" marB="4226" anchor="ctr"/>
                </a:tc>
              </a:tr>
              <a:tr h="370840">
                <a:tc>
                  <a:txBody>
                    <a:bodyPr/>
                    <a:lstStyle/>
                    <a:p>
                      <a:pPr fontAlgn="t"/>
                      <a:r>
                        <a:rPr lang="en-US" sz="1800">
                          <a:latin typeface="Arial" pitchFamily="34" charset="0"/>
                          <a:cs typeface="Arial" pitchFamily="34" charset="0"/>
                        </a:rPr>
                        <a:t>Bacitracin ointment</a:t>
                      </a:r>
                    </a:p>
                    <a:p>
                      <a:pPr fontAlgn="t"/>
                      <a:r>
                        <a:rPr lang="en-US" sz="1800">
                          <a:latin typeface="Arial" pitchFamily="34" charset="0"/>
                          <a:cs typeface="Arial" pitchFamily="34" charset="0"/>
                        </a:rPr>
                        <a:t>500 units/gram</a:t>
                      </a:r>
                    </a:p>
                  </a:txBody>
                  <a:tcPr marL="8452" marR="8452" marT="4226" marB="4226" anchor="ctr"/>
                </a:tc>
                <a:tc>
                  <a:txBody>
                    <a:bodyPr/>
                    <a:lstStyle/>
                    <a:p>
                      <a:pPr fontAlgn="t"/>
                      <a:r>
                        <a:rPr lang="en-US" sz="1800" dirty="0">
                          <a:latin typeface="Arial" pitchFamily="34" charset="0"/>
                          <a:cs typeface="Arial" pitchFamily="34" charset="0"/>
                        </a:rPr>
                        <a:t>Small surface area </a:t>
                      </a:r>
                      <a:r>
                        <a:rPr lang="en-US" sz="1800" dirty="0" smtClean="0">
                          <a:latin typeface="Arial" pitchFamily="34" charset="0"/>
                          <a:cs typeface="Arial" pitchFamily="34" charset="0"/>
                        </a:rPr>
                        <a:t>burns, Face, Ears</a:t>
                      </a:r>
                      <a:endParaRPr lang="en-US" sz="1800" dirty="0">
                        <a:latin typeface="Arial" pitchFamily="34" charset="0"/>
                        <a:cs typeface="Arial" pitchFamily="34" charset="0"/>
                      </a:endParaRPr>
                    </a:p>
                    <a:p>
                      <a:pPr fontAlgn="t"/>
                      <a:r>
                        <a:rPr lang="en-US" sz="1800" dirty="0" smtClean="0">
                          <a:latin typeface="Arial" pitchFamily="34" charset="0"/>
                          <a:cs typeface="Arial" pitchFamily="34" charset="0"/>
                        </a:rPr>
                        <a:t>Perineum, Graft sites</a:t>
                      </a:r>
                      <a:endParaRPr lang="en-US" sz="1800" dirty="0">
                        <a:latin typeface="Arial" pitchFamily="34" charset="0"/>
                        <a:cs typeface="Arial" pitchFamily="34" charset="0"/>
                      </a:endParaRPr>
                    </a:p>
                  </a:txBody>
                  <a:tcPr marL="8452" marR="8452" marT="4226" marB="4226" anchor="ctr"/>
                </a:tc>
                <a:tc>
                  <a:txBody>
                    <a:bodyPr/>
                    <a:lstStyle/>
                    <a:p>
                      <a:pPr fontAlgn="t"/>
                      <a:r>
                        <a:rPr lang="en-US" sz="1800">
                          <a:latin typeface="Arial" pitchFamily="34" charset="0"/>
                          <a:cs typeface="Arial" pitchFamily="34" charset="0"/>
                        </a:rPr>
                        <a:t>Ease of application and of removal</a:t>
                      </a:r>
                    </a:p>
                    <a:p>
                      <a:pPr fontAlgn="t"/>
                      <a:r>
                        <a:rPr lang="en-US" sz="1800">
                          <a:latin typeface="Arial" pitchFamily="34" charset="0"/>
                          <a:cs typeface="Arial" pitchFamily="34" charset="0"/>
                        </a:rPr>
                        <a:t>Painless</a:t>
                      </a:r>
                    </a:p>
                    <a:p>
                      <a:pPr fontAlgn="t"/>
                      <a:r>
                        <a:rPr lang="en-US" sz="1800">
                          <a:latin typeface="Arial" pitchFamily="34" charset="0"/>
                          <a:cs typeface="Arial" pitchFamily="34" charset="0"/>
                        </a:rPr>
                        <a:t>Frequent dressing changes</a:t>
                      </a:r>
                    </a:p>
                  </a:txBody>
                  <a:tcPr marL="8452" marR="8452" marT="4226" marB="4226" anchor="ctr"/>
                </a:tc>
                <a:tc>
                  <a:txBody>
                    <a:bodyPr/>
                    <a:lstStyle/>
                    <a:p>
                      <a:pPr fontAlgn="t"/>
                      <a:r>
                        <a:rPr lang="en-US" sz="1800" dirty="0">
                          <a:latin typeface="Arial" pitchFamily="34" charset="0"/>
                          <a:cs typeface="Arial" pitchFamily="34" charset="0"/>
                        </a:rPr>
                        <a:t>Bacterial resistance</a:t>
                      </a:r>
                    </a:p>
                    <a:p>
                      <a:pPr fontAlgn="t"/>
                      <a:r>
                        <a:rPr lang="en-US" sz="1800" dirty="0">
                          <a:latin typeface="Arial" pitchFamily="34" charset="0"/>
                          <a:cs typeface="Arial" pitchFamily="34" charset="0"/>
                        </a:rPr>
                        <a:t>Signs of </a:t>
                      </a:r>
                      <a:r>
                        <a:rPr lang="en-US" sz="1800" dirty="0" err="1">
                          <a:latin typeface="Arial" pitchFamily="34" charset="0"/>
                          <a:cs typeface="Arial" pitchFamily="34" charset="0"/>
                        </a:rPr>
                        <a:t>reepithelialization</a:t>
                      </a:r>
                      <a:endParaRPr lang="en-US" sz="1800" dirty="0">
                        <a:latin typeface="Arial" pitchFamily="34" charset="0"/>
                        <a:cs typeface="Arial" pitchFamily="34" charset="0"/>
                      </a:endParaRPr>
                    </a:p>
                  </a:txBody>
                  <a:tcPr marL="8452" marR="8452" marT="4226" marB="4226"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839200" cy="639762"/>
          </a:xfrm>
        </p:spPr>
        <p:txBody>
          <a:bodyPr>
            <a:noAutofit/>
          </a:bodyPr>
          <a:lstStyle/>
          <a:p>
            <a:r>
              <a:rPr lang="en-US" sz="3600" dirty="0" smtClean="0"/>
              <a:t>Burn treatment – Topical application-2</a:t>
            </a:r>
            <a:endParaRPr lang="en-US" sz="3600" dirty="0"/>
          </a:p>
        </p:txBody>
      </p:sp>
      <p:graphicFrame>
        <p:nvGraphicFramePr>
          <p:cNvPr id="8" name="Table 7"/>
          <p:cNvGraphicFramePr>
            <a:graphicFrameLocks noGrp="1"/>
          </p:cNvGraphicFramePr>
          <p:nvPr/>
        </p:nvGraphicFramePr>
        <p:xfrm>
          <a:off x="381000" y="762000"/>
          <a:ext cx="8534400" cy="4785316"/>
        </p:xfrm>
        <a:graphic>
          <a:graphicData uri="http://schemas.openxmlformats.org/drawingml/2006/table">
            <a:tbl>
              <a:tblPr firstRow="1" bandRow="1">
                <a:tableStyleId>{5C22544A-7EE6-4342-B048-85BDC9FD1C3A}</a:tableStyleId>
              </a:tblPr>
              <a:tblGrid>
                <a:gridCol w="2133600"/>
                <a:gridCol w="2133600"/>
                <a:gridCol w="2133600"/>
                <a:gridCol w="2133600"/>
              </a:tblGrid>
              <a:tr h="370840">
                <a:tc>
                  <a:txBody>
                    <a:bodyPr/>
                    <a:lstStyle/>
                    <a:p>
                      <a:pPr fontAlgn="t"/>
                      <a:r>
                        <a:rPr lang="en-US" sz="1800" dirty="0" smtClean="0">
                          <a:latin typeface="Arial" pitchFamily="34" charset="0"/>
                          <a:cs typeface="Arial" pitchFamily="34" charset="0"/>
                        </a:rPr>
                        <a:t>Agent</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smtClean="0">
                          <a:latin typeface="Arial" pitchFamily="34" charset="0"/>
                          <a:cs typeface="Arial" pitchFamily="34" charset="0"/>
                        </a:rPr>
                        <a:t>Indication </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smtClean="0">
                          <a:latin typeface="Arial" pitchFamily="34" charset="0"/>
                          <a:cs typeface="Arial" pitchFamily="34" charset="0"/>
                        </a:rPr>
                        <a:t>Effectiveness </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smtClean="0">
                          <a:latin typeface="Arial" pitchFamily="34" charset="0"/>
                          <a:cs typeface="Arial" pitchFamily="34" charset="0"/>
                        </a:rPr>
                        <a:t>CI</a:t>
                      </a:r>
                      <a:endParaRPr lang="en-US" sz="1800" dirty="0">
                        <a:latin typeface="Arial" pitchFamily="34" charset="0"/>
                        <a:cs typeface="Arial" pitchFamily="34" charset="0"/>
                      </a:endParaRPr>
                    </a:p>
                  </a:txBody>
                  <a:tcPr marL="8452" marR="8452" marT="4226" marB="4226" anchor="ctr"/>
                </a:tc>
              </a:tr>
              <a:tr h="370840">
                <a:tc>
                  <a:txBody>
                    <a:bodyPr/>
                    <a:lstStyle/>
                    <a:p>
                      <a:pPr fontAlgn="t"/>
                      <a:r>
                        <a:rPr lang="en-US" sz="1600" dirty="0">
                          <a:latin typeface="Arial" pitchFamily="34" charset="0"/>
                          <a:cs typeface="Arial" pitchFamily="34" charset="0"/>
                        </a:rPr>
                        <a:t>Combination antibiotic ointment (</a:t>
                      </a:r>
                      <a:r>
                        <a:rPr lang="en-US" sz="1600" dirty="0" err="1">
                          <a:latin typeface="Arial" pitchFamily="34" charset="0"/>
                          <a:cs typeface="Arial" pitchFamily="34" charset="0"/>
                        </a:rPr>
                        <a:t>eg</a:t>
                      </a:r>
                      <a:r>
                        <a:rPr lang="en-US" sz="1600" dirty="0">
                          <a:latin typeface="Arial" pitchFamily="34" charset="0"/>
                          <a:cs typeface="Arial" pitchFamily="34" charset="0"/>
                        </a:rPr>
                        <a:t>, </a:t>
                      </a:r>
                      <a:r>
                        <a:rPr lang="en-US" sz="1600" dirty="0" err="1">
                          <a:latin typeface="Arial" pitchFamily="34" charset="0"/>
                          <a:cs typeface="Arial" pitchFamily="34" charset="0"/>
                        </a:rPr>
                        <a:t>bacitracin</a:t>
                      </a:r>
                      <a:r>
                        <a:rPr lang="en-US" sz="1600" dirty="0">
                          <a:latin typeface="Arial" pitchFamily="34" charset="0"/>
                          <a:cs typeface="Arial" pitchFamily="34" charset="0"/>
                        </a:rPr>
                        <a:t>, neomycin, and </a:t>
                      </a:r>
                      <a:r>
                        <a:rPr lang="en-US" sz="1600" dirty="0" err="1">
                          <a:latin typeface="Arial" pitchFamily="34" charset="0"/>
                          <a:cs typeface="Arial" pitchFamily="34" charset="0"/>
                        </a:rPr>
                        <a:t>polymyxin</a:t>
                      </a:r>
                      <a:r>
                        <a:rPr lang="en-US" sz="1600" dirty="0">
                          <a:latin typeface="Arial" pitchFamily="34" charset="0"/>
                          <a:cs typeface="Arial" pitchFamily="34" charset="0"/>
                        </a:rPr>
                        <a:t> B)</a:t>
                      </a:r>
                    </a:p>
                  </a:txBody>
                  <a:tcPr marL="8452" marR="8452" marT="4226" marB="4226" anchor="ctr"/>
                </a:tc>
                <a:tc>
                  <a:txBody>
                    <a:bodyPr/>
                    <a:lstStyle/>
                    <a:p>
                      <a:pPr fontAlgn="t"/>
                      <a:r>
                        <a:rPr lang="en-US" sz="1600" dirty="0" smtClean="0">
                          <a:latin typeface="Arial" pitchFamily="34" charset="0"/>
                          <a:cs typeface="Arial" pitchFamily="34" charset="0"/>
                        </a:rPr>
                        <a:t>Small surface area burns, Face, Ears</a:t>
                      </a:r>
                    </a:p>
                    <a:p>
                      <a:pPr fontAlgn="t"/>
                      <a:r>
                        <a:rPr lang="en-US" sz="1600" dirty="0" smtClean="0">
                          <a:latin typeface="Arial" pitchFamily="34" charset="0"/>
                          <a:cs typeface="Arial" pitchFamily="34" charset="0"/>
                        </a:rPr>
                        <a:t>Perineum, Graft sites</a:t>
                      </a:r>
                      <a:endParaRPr lang="en-US" sz="1600" dirty="0">
                        <a:latin typeface="Arial" pitchFamily="34" charset="0"/>
                        <a:cs typeface="Arial" pitchFamily="34" charset="0"/>
                      </a:endParaRPr>
                    </a:p>
                  </a:txBody>
                  <a:tcPr marL="8452" marR="8452" marT="4226" marB="4226" anchor="ctr"/>
                </a:tc>
                <a:tc>
                  <a:txBody>
                    <a:bodyPr/>
                    <a:lstStyle/>
                    <a:p>
                      <a:pPr fontAlgn="t"/>
                      <a:r>
                        <a:rPr lang="en-US" sz="1600">
                          <a:latin typeface="Arial" pitchFamily="34" charset="0"/>
                          <a:cs typeface="Arial" pitchFamily="34" charset="0"/>
                        </a:rPr>
                        <a:t>Ease of application and of removal</a:t>
                      </a:r>
                    </a:p>
                    <a:p>
                      <a:pPr fontAlgn="t"/>
                      <a:r>
                        <a:rPr lang="en-US" sz="1600">
                          <a:latin typeface="Arial" pitchFamily="34" charset="0"/>
                          <a:cs typeface="Arial" pitchFamily="34" charset="0"/>
                        </a:rPr>
                        <a:t>Painless</a:t>
                      </a:r>
                    </a:p>
                    <a:p>
                      <a:pPr fontAlgn="t"/>
                      <a:r>
                        <a:rPr lang="en-US" sz="1600">
                          <a:latin typeface="Arial" pitchFamily="34" charset="0"/>
                          <a:cs typeface="Arial" pitchFamily="34" charset="0"/>
                        </a:rPr>
                        <a:t>Frequent dressing changes</a:t>
                      </a:r>
                    </a:p>
                  </a:txBody>
                  <a:tcPr marL="8452" marR="8452" marT="4226" marB="4226" anchor="ctr"/>
                </a:tc>
                <a:tc>
                  <a:txBody>
                    <a:bodyPr/>
                    <a:lstStyle/>
                    <a:p>
                      <a:pPr fontAlgn="t"/>
                      <a:r>
                        <a:rPr lang="en-US" sz="1600" dirty="0">
                          <a:latin typeface="Arial" pitchFamily="34" charset="0"/>
                          <a:cs typeface="Arial" pitchFamily="34" charset="0"/>
                        </a:rPr>
                        <a:t>Bacterial resistance</a:t>
                      </a:r>
                    </a:p>
                    <a:p>
                      <a:pPr fontAlgn="t"/>
                      <a:r>
                        <a:rPr lang="en-US" sz="1600" dirty="0">
                          <a:latin typeface="Arial" pitchFamily="34" charset="0"/>
                          <a:cs typeface="Arial" pitchFamily="34" charset="0"/>
                        </a:rPr>
                        <a:t>Allergic reaction</a:t>
                      </a:r>
                    </a:p>
                    <a:p>
                      <a:pPr fontAlgn="t"/>
                      <a:r>
                        <a:rPr lang="en-US" sz="1600" dirty="0">
                          <a:latin typeface="Arial" pitchFamily="34" charset="0"/>
                          <a:cs typeface="Arial" pitchFamily="34" charset="0"/>
                        </a:rPr>
                        <a:t>Signs of </a:t>
                      </a:r>
                      <a:r>
                        <a:rPr lang="en-US" sz="1600" dirty="0" err="1">
                          <a:latin typeface="Arial" pitchFamily="34" charset="0"/>
                          <a:cs typeface="Arial" pitchFamily="34" charset="0"/>
                        </a:rPr>
                        <a:t>reepithelialization</a:t>
                      </a:r>
                      <a:endParaRPr lang="en-US" sz="1600" dirty="0">
                        <a:latin typeface="Arial" pitchFamily="34" charset="0"/>
                        <a:cs typeface="Arial" pitchFamily="34" charset="0"/>
                      </a:endParaRPr>
                    </a:p>
                  </a:txBody>
                  <a:tcPr marL="8452" marR="8452" marT="4226" marB="4226" anchor="ctr"/>
                </a:tc>
              </a:tr>
              <a:tr h="370840">
                <a:tc>
                  <a:txBody>
                    <a:bodyPr/>
                    <a:lstStyle/>
                    <a:p>
                      <a:pPr fontAlgn="t"/>
                      <a:r>
                        <a:rPr lang="en-US" sz="1600" dirty="0" err="1">
                          <a:latin typeface="Arial" pitchFamily="34" charset="0"/>
                          <a:cs typeface="Arial" pitchFamily="34" charset="0"/>
                        </a:rPr>
                        <a:t>Mupirocin</a:t>
                      </a:r>
                      <a:r>
                        <a:rPr lang="en-US" sz="1600" dirty="0">
                          <a:latin typeface="Arial" pitchFamily="34" charset="0"/>
                          <a:cs typeface="Arial" pitchFamily="34" charset="0"/>
                        </a:rPr>
                        <a:t> ointment/cream 2%</a:t>
                      </a:r>
                    </a:p>
                  </a:txBody>
                  <a:tcPr marL="8452" marR="8452" marT="4226" marB="4226" anchor="ctr"/>
                </a:tc>
                <a:tc>
                  <a:txBody>
                    <a:bodyPr/>
                    <a:lstStyle/>
                    <a:p>
                      <a:pPr fontAlgn="t"/>
                      <a:r>
                        <a:rPr lang="en-US" sz="1600" dirty="0" smtClean="0">
                          <a:latin typeface="Arial" pitchFamily="34" charset="0"/>
                          <a:cs typeface="Arial" pitchFamily="34" charset="0"/>
                        </a:rPr>
                        <a:t>Small surface area burns, Face, Ears</a:t>
                      </a:r>
                    </a:p>
                    <a:p>
                      <a:pPr fontAlgn="t"/>
                      <a:r>
                        <a:rPr lang="en-US" sz="1600" dirty="0" smtClean="0">
                          <a:latin typeface="Arial" pitchFamily="34" charset="0"/>
                          <a:cs typeface="Arial" pitchFamily="34" charset="0"/>
                        </a:rPr>
                        <a:t>Perineum, Graft sites</a:t>
                      </a:r>
                      <a:endParaRPr lang="en-US" sz="1600" dirty="0">
                        <a:latin typeface="Arial" pitchFamily="34" charset="0"/>
                        <a:cs typeface="Arial" pitchFamily="34" charset="0"/>
                      </a:endParaRPr>
                    </a:p>
                  </a:txBody>
                  <a:tcPr marL="8452" marR="8452" marT="4226" marB="4226" anchor="ctr"/>
                </a:tc>
                <a:tc>
                  <a:txBody>
                    <a:bodyPr/>
                    <a:lstStyle/>
                    <a:p>
                      <a:pPr fontAlgn="t"/>
                      <a:r>
                        <a:rPr lang="en-US" sz="1600" dirty="0" smtClean="0">
                          <a:latin typeface="Arial" pitchFamily="34" charset="0"/>
                          <a:cs typeface="Arial" pitchFamily="34" charset="0"/>
                        </a:rPr>
                        <a:t>G +</a:t>
                      </a:r>
                      <a:r>
                        <a:rPr lang="en-US" sz="1600" dirty="0" err="1" smtClean="0">
                          <a:latin typeface="Arial" pitchFamily="34" charset="0"/>
                          <a:cs typeface="Arial" pitchFamily="34" charset="0"/>
                        </a:rPr>
                        <a:t>ve</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converage</a:t>
                      </a:r>
                      <a:r>
                        <a:rPr lang="en-US" sz="1600" dirty="0" smtClean="0">
                          <a:latin typeface="Arial" pitchFamily="34" charset="0"/>
                          <a:cs typeface="Arial" pitchFamily="34" charset="0"/>
                        </a:rPr>
                        <a:t> includes </a:t>
                      </a:r>
                      <a:r>
                        <a:rPr lang="en-US" sz="1600" dirty="0" err="1">
                          <a:latin typeface="Arial" pitchFamily="34" charset="0"/>
                          <a:cs typeface="Arial" pitchFamily="34" charset="0"/>
                        </a:rPr>
                        <a:t>methicillin</a:t>
                      </a:r>
                      <a:r>
                        <a:rPr lang="en-US" sz="1600" dirty="0">
                          <a:latin typeface="Arial" pitchFamily="34" charset="0"/>
                          <a:cs typeface="Arial" pitchFamily="34" charset="0"/>
                        </a:rPr>
                        <a:t>-resistant </a:t>
                      </a:r>
                      <a:r>
                        <a:rPr lang="en-US" sz="1600" i="1" dirty="0">
                          <a:latin typeface="Arial" pitchFamily="34" charset="0"/>
                          <a:cs typeface="Arial" pitchFamily="34" charset="0"/>
                        </a:rPr>
                        <a:t>Staphylococcus </a:t>
                      </a:r>
                      <a:r>
                        <a:rPr lang="en-US" sz="1600" i="1" dirty="0" err="1">
                          <a:latin typeface="Arial" pitchFamily="34" charset="0"/>
                          <a:cs typeface="Arial" pitchFamily="34" charset="0"/>
                        </a:rPr>
                        <a:t>aureus</a:t>
                      </a:r>
                      <a:r>
                        <a:rPr lang="en-US" sz="1600" dirty="0">
                          <a:latin typeface="Arial" pitchFamily="34" charset="0"/>
                          <a:cs typeface="Arial" pitchFamily="34" charset="0"/>
                        </a:rPr>
                        <a:t> (MRSA)</a:t>
                      </a:r>
                    </a:p>
                    <a:p>
                      <a:pPr fontAlgn="t"/>
                      <a:r>
                        <a:rPr lang="en-US" sz="1600" dirty="0">
                          <a:latin typeface="Arial" pitchFamily="34" charset="0"/>
                          <a:cs typeface="Arial" pitchFamily="34" charset="0"/>
                        </a:rPr>
                        <a:t>Ease of application and of </a:t>
                      </a:r>
                      <a:r>
                        <a:rPr lang="en-US" sz="1600" dirty="0" smtClean="0">
                          <a:latin typeface="Arial" pitchFamily="34" charset="0"/>
                          <a:cs typeface="Arial" pitchFamily="34" charset="0"/>
                        </a:rPr>
                        <a:t>removal, Painless</a:t>
                      </a:r>
                      <a:endParaRPr lang="en-US" sz="1600" dirty="0">
                        <a:latin typeface="Arial" pitchFamily="34" charset="0"/>
                        <a:cs typeface="Arial" pitchFamily="34" charset="0"/>
                      </a:endParaRPr>
                    </a:p>
                    <a:p>
                      <a:pPr fontAlgn="t"/>
                      <a:r>
                        <a:rPr lang="en-US" sz="1600" dirty="0">
                          <a:latin typeface="Arial" pitchFamily="34" charset="0"/>
                          <a:cs typeface="Arial" pitchFamily="34" charset="0"/>
                        </a:rPr>
                        <a:t>Frequent dressing changes</a:t>
                      </a:r>
                    </a:p>
                  </a:txBody>
                  <a:tcPr marL="8452" marR="8452" marT="4226" marB="4226" anchor="ctr"/>
                </a:tc>
                <a:tc>
                  <a:txBody>
                    <a:bodyPr/>
                    <a:lstStyle/>
                    <a:p>
                      <a:pPr fontAlgn="t"/>
                      <a:r>
                        <a:rPr lang="en-US" sz="1600" dirty="0">
                          <a:latin typeface="Arial" pitchFamily="34" charset="0"/>
                          <a:cs typeface="Arial" pitchFamily="34" charset="0"/>
                        </a:rPr>
                        <a:t>Bacterial resistance</a:t>
                      </a:r>
                    </a:p>
                    <a:p>
                      <a:pPr fontAlgn="t"/>
                      <a:r>
                        <a:rPr lang="en-US" sz="1600" dirty="0">
                          <a:latin typeface="Arial" pitchFamily="34" charset="0"/>
                          <a:cs typeface="Arial" pitchFamily="34" charset="0"/>
                        </a:rPr>
                        <a:t>Allergic reaction</a:t>
                      </a:r>
                    </a:p>
                    <a:p>
                      <a:pPr fontAlgn="t"/>
                      <a:r>
                        <a:rPr lang="en-US" sz="1600" dirty="0">
                          <a:latin typeface="Arial" pitchFamily="34" charset="0"/>
                          <a:cs typeface="Arial" pitchFamily="34" charset="0"/>
                        </a:rPr>
                        <a:t>Signs of </a:t>
                      </a:r>
                      <a:r>
                        <a:rPr lang="en-US" sz="1600" dirty="0" err="1">
                          <a:latin typeface="Arial" pitchFamily="34" charset="0"/>
                          <a:cs typeface="Arial" pitchFamily="34" charset="0"/>
                        </a:rPr>
                        <a:t>reepithelialization</a:t>
                      </a:r>
                      <a:endParaRPr lang="en-US" sz="1600" dirty="0">
                        <a:latin typeface="Arial" pitchFamily="34" charset="0"/>
                        <a:cs typeface="Arial" pitchFamily="34" charset="0"/>
                      </a:endParaRPr>
                    </a:p>
                  </a:txBody>
                  <a:tcPr marL="8452" marR="8452" marT="4226" marB="4226" anchor="ctr"/>
                </a:tc>
              </a:tr>
              <a:tr h="370840">
                <a:tc>
                  <a:txBody>
                    <a:bodyPr/>
                    <a:lstStyle/>
                    <a:p>
                      <a:pPr fontAlgn="t"/>
                      <a:r>
                        <a:rPr lang="en-US" sz="1600">
                          <a:latin typeface="Arial" pitchFamily="34" charset="0"/>
                          <a:cs typeface="Arial" pitchFamily="34" charset="0"/>
                        </a:rPr>
                        <a:t>Mafenide (8.5% cream, 5% solution)</a:t>
                      </a:r>
                    </a:p>
                  </a:txBody>
                  <a:tcPr marL="8452" marR="8452" marT="4226" marB="4226" anchor="ctr"/>
                </a:tc>
                <a:tc>
                  <a:txBody>
                    <a:bodyPr/>
                    <a:lstStyle/>
                    <a:p>
                      <a:pPr fontAlgn="t"/>
                      <a:r>
                        <a:rPr lang="en-US" sz="1600" dirty="0" smtClean="0">
                          <a:latin typeface="Arial" pitchFamily="34" charset="0"/>
                          <a:cs typeface="Arial" pitchFamily="34" charset="0"/>
                        </a:rPr>
                        <a:t>Ears, Nose</a:t>
                      </a:r>
                      <a:endParaRPr lang="en-US" sz="1600" dirty="0">
                        <a:latin typeface="Arial" pitchFamily="34" charset="0"/>
                        <a:cs typeface="Arial" pitchFamily="34" charset="0"/>
                      </a:endParaRPr>
                    </a:p>
                    <a:p>
                      <a:pPr fontAlgn="t"/>
                      <a:r>
                        <a:rPr lang="en-US" sz="1600" dirty="0">
                          <a:latin typeface="Arial" pitchFamily="34" charset="0"/>
                          <a:cs typeface="Arial" pitchFamily="34" charset="0"/>
                        </a:rPr>
                        <a:t>Dense bacterial proliferation</a:t>
                      </a:r>
                    </a:p>
                  </a:txBody>
                  <a:tcPr marL="8452" marR="8452" marT="4226" marB="4226" anchor="ctr"/>
                </a:tc>
                <a:tc>
                  <a:txBody>
                    <a:bodyPr/>
                    <a:lstStyle/>
                    <a:p>
                      <a:pPr fontAlgn="t"/>
                      <a:r>
                        <a:rPr lang="en-US" sz="1600" dirty="0">
                          <a:latin typeface="Arial" pitchFamily="34" charset="0"/>
                          <a:cs typeface="Arial" pitchFamily="34" charset="0"/>
                        </a:rPr>
                        <a:t>Excellent </a:t>
                      </a:r>
                      <a:r>
                        <a:rPr lang="en-US" sz="1600" dirty="0" err="1">
                          <a:latin typeface="Arial" pitchFamily="34" charset="0"/>
                          <a:cs typeface="Arial" pitchFamily="34" charset="0"/>
                        </a:rPr>
                        <a:t>eschar</a:t>
                      </a:r>
                      <a:r>
                        <a:rPr lang="en-US" sz="1600" dirty="0">
                          <a:latin typeface="Arial" pitchFamily="34" charset="0"/>
                          <a:cs typeface="Arial" pitchFamily="34" charset="0"/>
                        </a:rPr>
                        <a:t> penetration</a:t>
                      </a:r>
                    </a:p>
                    <a:p>
                      <a:pPr fontAlgn="t"/>
                      <a:r>
                        <a:rPr lang="en-US" sz="1600" dirty="0">
                          <a:latin typeface="Arial" pitchFamily="34" charset="0"/>
                          <a:cs typeface="Arial" pitchFamily="34" charset="0"/>
                        </a:rPr>
                        <a:t>Penetrates cartilage</a:t>
                      </a:r>
                    </a:p>
                    <a:p>
                      <a:pPr fontAlgn="t"/>
                      <a:r>
                        <a:rPr lang="en-US" sz="1600" dirty="0" smtClean="0">
                          <a:latin typeface="Arial" pitchFamily="34" charset="0"/>
                          <a:cs typeface="Arial" pitchFamily="34" charset="0"/>
                        </a:rPr>
                        <a:t>G -</a:t>
                      </a:r>
                      <a:r>
                        <a:rPr lang="en-US" sz="1600" dirty="0" err="1" smtClean="0">
                          <a:latin typeface="Arial" pitchFamily="34" charset="0"/>
                          <a:cs typeface="Arial" pitchFamily="34" charset="0"/>
                        </a:rPr>
                        <a:t>ve</a:t>
                      </a:r>
                      <a:r>
                        <a:rPr lang="en-US" sz="1600" dirty="0" smtClean="0">
                          <a:latin typeface="Arial" pitchFamily="34" charset="0"/>
                          <a:cs typeface="Arial" pitchFamily="34" charset="0"/>
                        </a:rPr>
                        <a:t> </a:t>
                      </a:r>
                      <a:r>
                        <a:rPr lang="en-US" sz="1600" dirty="0">
                          <a:latin typeface="Arial" pitchFamily="34" charset="0"/>
                          <a:cs typeface="Arial" pitchFamily="34" charset="0"/>
                        </a:rPr>
                        <a:t>coverage includes </a:t>
                      </a:r>
                      <a:r>
                        <a:rPr lang="en-US" sz="1600" i="1" dirty="0">
                          <a:latin typeface="Arial" pitchFamily="34" charset="0"/>
                          <a:cs typeface="Arial" pitchFamily="34" charset="0"/>
                        </a:rPr>
                        <a:t>Pseudomonas</a:t>
                      </a:r>
                      <a:endParaRPr lang="en-US" sz="1600" dirty="0">
                        <a:latin typeface="Arial" pitchFamily="34" charset="0"/>
                        <a:cs typeface="Arial" pitchFamily="34" charset="0"/>
                      </a:endParaRPr>
                    </a:p>
                  </a:txBody>
                  <a:tcPr marL="8452" marR="8452" marT="4226" marB="4226" anchor="ctr"/>
                </a:tc>
                <a:tc>
                  <a:txBody>
                    <a:bodyPr/>
                    <a:lstStyle/>
                    <a:p>
                      <a:pPr fontAlgn="t"/>
                      <a:r>
                        <a:rPr lang="en-US" sz="1600" dirty="0">
                          <a:latin typeface="Arial" pitchFamily="34" charset="0"/>
                          <a:cs typeface="Arial" pitchFamily="34" charset="0"/>
                        </a:rPr>
                        <a:t>Burns &gt;40% total body surface area</a:t>
                      </a:r>
                    </a:p>
                    <a:p>
                      <a:pPr fontAlgn="t"/>
                      <a:r>
                        <a:rPr lang="en-US" sz="1600" dirty="0">
                          <a:latin typeface="Arial" pitchFamily="34" charset="0"/>
                          <a:cs typeface="Arial" pitchFamily="34" charset="0"/>
                        </a:rPr>
                        <a:t>Allergic to sulfonamides</a:t>
                      </a:r>
                    </a:p>
                  </a:txBody>
                  <a:tcPr marL="8452" marR="8452" marT="4226" marB="4226"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701084"/>
          <a:ext cx="8763000" cy="4785316"/>
        </p:xfrm>
        <a:graphic>
          <a:graphicData uri="http://schemas.openxmlformats.org/drawingml/2006/table">
            <a:tbl>
              <a:tblPr firstRow="1" bandRow="1">
                <a:tableStyleId>{5C22544A-7EE6-4342-B048-85BDC9FD1C3A}</a:tableStyleId>
              </a:tblPr>
              <a:tblGrid>
                <a:gridCol w="1905000"/>
                <a:gridCol w="2476500"/>
                <a:gridCol w="2190750"/>
                <a:gridCol w="2190750"/>
              </a:tblGrid>
              <a:tr h="370840">
                <a:tc>
                  <a:txBody>
                    <a:bodyPr/>
                    <a:lstStyle/>
                    <a:p>
                      <a:pPr fontAlgn="t"/>
                      <a:r>
                        <a:rPr lang="en-US" sz="1800" dirty="0" smtClean="0">
                          <a:latin typeface="Arial" pitchFamily="34" charset="0"/>
                          <a:cs typeface="Arial" pitchFamily="34" charset="0"/>
                        </a:rPr>
                        <a:t>Agent</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smtClean="0">
                          <a:latin typeface="Arial" pitchFamily="34" charset="0"/>
                          <a:cs typeface="Arial" pitchFamily="34" charset="0"/>
                        </a:rPr>
                        <a:t>Indication </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smtClean="0">
                          <a:latin typeface="Arial" pitchFamily="34" charset="0"/>
                          <a:cs typeface="Arial" pitchFamily="34" charset="0"/>
                        </a:rPr>
                        <a:t>Effectiveness </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smtClean="0">
                          <a:latin typeface="Arial" pitchFamily="34" charset="0"/>
                          <a:cs typeface="Arial" pitchFamily="34" charset="0"/>
                        </a:rPr>
                        <a:t>CI</a:t>
                      </a:r>
                      <a:endParaRPr lang="en-US" sz="1800" dirty="0">
                        <a:latin typeface="Arial" pitchFamily="34" charset="0"/>
                        <a:cs typeface="Arial" pitchFamily="34" charset="0"/>
                      </a:endParaRPr>
                    </a:p>
                  </a:txBody>
                  <a:tcPr marL="8452" marR="8452" marT="4226" marB="4226" anchor="ctr"/>
                </a:tc>
              </a:tr>
              <a:tr h="370840">
                <a:tc>
                  <a:txBody>
                    <a:bodyPr/>
                    <a:lstStyle/>
                    <a:p>
                      <a:pPr fontAlgn="t"/>
                      <a:r>
                        <a:rPr lang="en-US" sz="1800" dirty="0" err="1">
                          <a:latin typeface="Arial" pitchFamily="34" charset="0"/>
                          <a:cs typeface="Arial" pitchFamily="34" charset="0"/>
                        </a:rPr>
                        <a:t>Chlorhexidine</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a:latin typeface="Arial" pitchFamily="34" charset="0"/>
                          <a:cs typeface="Arial" pitchFamily="34" charset="0"/>
                        </a:rPr>
                        <a:t>Only superficial burns</a:t>
                      </a:r>
                    </a:p>
                  </a:txBody>
                  <a:tcPr marL="8452" marR="8452" marT="4226" marB="4226" anchor="ctr"/>
                </a:tc>
                <a:tc>
                  <a:txBody>
                    <a:bodyPr/>
                    <a:lstStyle/>
                    <a:p>
                      <a:pPr fontAlgn="t"/>
                      <a:r>
                        <a:rPr lang="en-US" sz="1800" dirty="0">
                          <a:latin typeface="Arial" pitchFamily="34" charset="0"/>
                          <a:cs typeface="Arial" pitchFamily="34" charset="0"/>
                        </a:rPr>
                        <a:t>Does not interfere with </a:t>
                      </a:r>
                      <a:r>
                        <a:rPr lang="en-US" sz="1800" dirty="0" err="1">
                          <a:latin typeface="Arial" pitchFamily="34" charset="0"/>
                          <a:cs typeface="Arial" pitchFamily="34" charset="0"/>
                        </a:rPr>
                        <a:t>reepithelialization</a:t>
                      </a:r>
                      <a:endParaRPr lang="en-US" sz="1800" dirty="0">
                        <a:latin typeface="Arial" pitchFamily="34" charset="0"/>
                        <a:cs typeface="Arial" pitchFamily="34" charset="0"/>
                      </a:endParaRPr>
                    </a:p>
                    <a:p>
                      <a:pPr fontAlgn="t"/>
                      <a:r>
                        <a:rPr lang="en-US" sz="1800" dirty="0">
                          <a:latin typeface="Arial" pitchFamily="34" charset="0"/>
                          <a:cs typeface="Arial" pitchFamily="34" charset="0"/>
                        </a:rPr>
                        <a:t>Can be used with silver sulfadiazine</a:t>
                      </a:r>
                    </a:p>
                    <a:p>
                      <a:pPr fontAlgn="t"/>
                      <a:r>
                        <a:rPr lang="en-US" sz="1800" dirty="0">
                          <a:latin typeface="Arial" pitchFamily="34" charset="0"/>
                          <a:cs typeface="Arial" pitchFamily="34" charset="0"/>
                        </a:rPr>
                        <a:t>Generally used as a cleansing agent</a:t>
                      </a:r>
                    </a:p>
                  </a:txBody>
                  <a:tcPr marL="8452" marR="8452" marT="4226" marB="4226" anchor="ctr"/>
                </a:tc>
                <a:tc>
                  <a:txBody>
                    <a:bodyPr/>
                    <a:lstStyle/>
                    <a:p>
                      <a:pPr fontAlgn="t"/>
                      <a:r>
                        <a:rPr lang="en-US" sz="1800" dirty="0">
                          <a:latin typeface="Arial" pitchFamily="34" charset="0"/>
                          <a:cs typeface="Arial" pitchFamily="34" charset="0"/>
                        </a:rPr>
                        <a:t>Deep burns</a:t>
                      </a:r>
                    </a:p>
                    <a:p>
                      <a:pPr fontAlgn="t"/>
                      <a:r>
                        <a:rPr lang="en-US" sz="1800" dirty="0">
                          <a:latin typeface="Arial" pitchFamily="34" charset="0"/>
                          <a:cs typeface="Arial" pitchFamily="34" charset="0"/>
                        </a:rPr>
                        <a:t>Caution in neonates – rare association with </a:t>
                      </a:r>
                      <a:r>
                        <a:rPr lang="en-US" sz="1800" dirty="0" err="1">
                          <a:latin typeface="Arial" pitchFamily="34" charset="0"/>
                          <a:cs typeface="Arial" pitchFamily="34" charset="0"/>
                        </a:rPr>
                        <a:t>cutaneous</a:t>
                      </a:r>
                      <a:r>
                        <a:rPr lang="en-US" sz="1800" dirty="0">
                          <a:latin typeface="Arial" pitchFamily="34" charset="0"/>
                          <a:cs typeface="Arial" pitchFamily="34" charset="0"/>
                        </a:rPr>
                        <a:t> burns</a:t>
                      </a:r>
                    </a:p>
                  </a:txBody>
                  <a:tcPr marL="8452" marR="8452" marT="4226" marB="4226" anchor="ctr"/>
                </a:tc>
              </a:tr>
              <a:tr h="370840">
                <a:tc>
                  <a:txBody>
                    <a:bodyPr/>
                    <a:lstStyle/>
                    <a:p>
                      <a:pPr fontAlgn="t"/>
                      <a:r>
                        <a:rPr lang="en-US" sz="1800">
                          <a:latin typeface="Arial" pitchFamily="34" charset="0"/>
                          <a:cs typeface="Arial" pitchFamily="34" charset="0"/>
                        </a:rPr>
                        <a:t>Povidone-iodine</a:t>
                      </a:r>
                    </a:p>
                  </a:txBody>
                  <a:tcPr marL="8452" marR="8452" marT="4226" marB="4226" anchor="ctr"/>
                </a:tc>
                <a:tc>
                  <a:txBody>
                    <a:bodyPr/>
                    <a:lstStyle/>
                    <a:p>
                      <a:pPr fontAlgn="t"/>
                      <a:r>
                        <a:rPr lang="en-US" sz="1800">
                          <a:latin typeface="Arial" pitchFamily="34" charset="0"/>
                          <a:cs typeface="Arial" pitchFamily="34" charset="0"/>
                        </a:rPr>
                        <a:t>Small, medium surface area burns</a:t>
                      </a:r>
                    </a:p>
                  </a:txBody>
                  <a:tcPr marL="8452" marR="8452" marT="4226" marB="4226" anchor="ctr"/>
                </a:tc>
                <a:tc>
                  <a:txBody>
                    <a:bodyPr/>
                    <a:lstStyle/>
                    <a:p>
                      <a:pPr fontAlgn="t"/>
                      <a:r>
                        <a:rPr lang="en-US" sz="1800">
                          <a:latin typeface="Arial" pitchFamily="34" charset="0"/>
                          <a:cs typeface="Arial" pitchFamily="34" charset="0"/>
                        </a:rPr>
                        <a:t>Only when no other agent is available</a:t>
                      </a:r>
                    </a:p>
                  </a:txBody>
                  <a:tcPr marL="8452" marR="8452" marT="4226" marB="4226" anchor="ctr"/>
                </a:tc>
                <a:tc>
                  <a:txBody>
                    <a:bodyPr/>
                    <a:lstStyle/>
                    <a:p>
                      <a:pPr fontAlgn="t"/>
                      <a:r>
                        <a:rPr lang="en-US" sz="1800" dirty="0" smtClean="0">
                          <a:latin typeface="Arial" pitchFamily="34" charset="0"/>
                          <a:cs typeface="Arial" pitchFamily="34" charset="0"/>
                        </a:rPr>
                        <a:t>Thyroid </a:t>
                      </a:r>
                      <a:r>
                        <a:rPr lang="en-US" sz="1800" dirty="0">
                          <a:latin typeface="Arial" pitchFamily="34" charset="0"/>
                          <a:cs typeface="Arial" pitchFamily="34" charset="0"/>
                        </a:rPr>
                        <a:t>disorders</a:t>
                      </a:r>
                    </a:p>
                    <a:p>
                      <a:pPr fontAlgn="t"/>
                      <a:r>
                        <a:rPr lang="en-US" sz="1800" dirty="0">
                          <a:latin typeface="Arial" pitchFamily="34" charset="0"/>
                          <a:cs typeface="Arial" pitchFamily="34" charset="0"/>
                        </a:rPr>
                        <a:t>Signs of </a:t>
                      </a:r>
                      <a:r>
                        <a:rPr lang="en-US" sz="1800" dirty="0" err="1">
                          <a:latin typeface="Arial" pitchFamily="34" charset="0"/>
                          <a:cs typeface="Arial" pitchFamily="34" charset="0"/>
                        </a:rPr>
                        <a:t>reepithelialization</a:t>
                      </a:r>
                      <a:endParaRPr lang="en-US" sz="1800" dirty="0">
                        <a:latin typeface="Arial" pitchFamily="34" charset="0"/>
                        <a:cs typeface="Arial" pitchFamily="34" charset="0"/>
                      </a:endParaRPr>
                    </a:p>
                  </a:txBody>
                  <a:tcPr marL="8452" marR="8452" marT="4226" marB="4226" anchor="ctr"/>
                </a:tc>
              </a:tr>
              <a:tr h="370840">
                <a:tc>
                  <a:txBody>
                    <a:bodyPr/>
                    <a:lstStyle/>
                    <a:p>
                      <a:pPr fontAlgn="t"/>
                      <a:r>
                        <a:rPr lang="en-US" sz="1800">
                          <a:latin typeface="Arial" pitchFamily="34" charset="0"/>
                          <a:cs typeface="Arial" pitchFamily="34" charset="0"/>
                        </a:rPr>
                        <a:t>Acetic acid</a:t>
                      </a:r>
                    </a:p>
                  </a:txBody>
                  <a:tcPr marL="8452" marR="8452" marT="4226" marB="4226" anchor="ctr"/>
                </a:tc>
                <a:tc>
                  <a:txBody>
                    <a:bodyPr/>
                    <a:lstStyle/>
                    <a:p>
                      <a:pPr fontAlgn="t"/>
                      <a:r>
                        <a:rPr lang="en-US" sz="1800" dirty="0">
                          <a:latin typeface="Arial" pitchFamily="34" charset="0"/>
                          <a:cs typeface="Arial" pitchFamily="34" charset="0"/>
                        </a:rPr>
                        <a:t>Antiseptic, topical agent often used in a diluted form as an adjunct in the setting of </a:t>
                      </a:r>
                      <a:r>
                        <a:rPr lang="en-US" sz="1800" i="1" dirty="0">
                          <a:latin typeface="Arial" pitchFamily="34" charset="0"/>
                          <a:cs typeface="Arial" pitchFamily="34" charset="0"/>
                        </a:rPr>
                        <a:t>Pseudomonas </a:t>
                      </a:r>
                      <a:r>
                        <a:rPr lang="en-US" sz="1800" i="1" dirty="0" err="1" smtClean="0">
                          <a:latin typeface="Arial" pitchFamily="34" charset="0"/>
                          <a:cs typeface="Arial" pitchFamily="34" charset="0"/>
                        </a:rPr>
                        <a:t>aeruginosa</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a:latin typeface="Arial" pitchFamily="34" charset="0"/>
                          <a:cs typeface="Arial" pitchFamily="34" charset="0"/>
                        </a:rPr>
                        <a:t>Gram-negative bacteria including </a:t>
                      </a:r>
                      <a:r>
                        <a:rPr lang="en-US" sz="1800" i="1" dirty="0">
                          <a:latin typeface="Arial" pitchFamily="34" charset="0"/>
                          <a:cs typeface="Arial" pitchFamily="34" charset="0"/>
                        </a:rPr>
                        <a:t>P. </a:t>
                      </a:r>
                      <a:r>
                        <a:rPr lang="en-US" sz="1800" i="1" dirty="0" err="1" smtClean="0">
                          <a:latin typeface="Arial" pitchFamily="34" charset="0"/>
                          <a:cs typeface="Arial" pitchFamily="34" charset="0"/>
                        </a:rPr>
                        <a:t>aeruginosa</a:t>
                      </a:r>
                      <a:endParaRPr lang="en-US" sz="1800" dirty="0">
                        <a:latin typeface="Arial" pitchFamily="34" charset="0"/>
                        <a:cs typeface="Arial" pitchFamily="34" charset="0"/>
                      </a:endParaRPr>
                    </a:p>
                  </a:txBody>
                  <a:tcPr marL="8452" marR="8452" marT="4226" marB="4226" anchor="ctr"/>
                </a:tc>
                <a:tc>
                  <a:txBody>
                    <a:bodyPr/>
                    <a:lstStyle/>
                    <a:p>
                      <a:pPr fontAlgn="t"/>
                      <a:r>
                        <a:rPr lang="en-US" sz="1800" dirty="0">
                          <a:latin typeface="Arial" pitchFamily="34" charset="0"/>
                          <a:cs typeface="Arial" pitchFamily="34" charset="0"/>
                        </a:rPr>
                        <a:t>Superficial burns have been described from </a:t>
                      </a:r>
                      <a:r>
                        <a:rPr lang="en-US" sz="1800" dirty="0" smtClean="0">
                          <a:latin typeface="Arial" pitchFamily="34" charset="0"/>
                          <a:cs typeface="Arial" pitchFamily="34" charset="0"/>
                        </a:rPr>
                        <a:t>misuse</a:t>
                      </a:r>
                      <a:endParaRPr lang="en-US" sz="1800" dirty="0">
                        <a:latin typeface="Arial" pitchFamily="34" charset="0"/>
                        <a:cs typeface="Arial" pitchFamily="34" charset="0"/>
                      </a:endParaRPr>
                    </a:p>
                  </a:txBody>
                  <a:tcPr marL="8452" marR="8452" marT="4226" marB="4226" anchor="ctr"/>
                </a:tc>
              </a:tr>
            </a:tbl>
          </a:graphicData>
        </a:graphic>
      </p:graphicFrame>
      <p:sp>
        <p:nvSpPr>
          <p:cNvPr id="6" name="Title 2"/>
          <p:cNvSpPr>
            <a:spLocks noGrp="1"/>
          </p:cNvSpPr>
          <p:nvPr>
            <p:ph type="title"/>
          </p:nvPr>
        </p:nvSpPr>
        <p:spPr>
          <a:xfrm>
            <a:off x="152400" y="76200"/>
            <a:ext cx="8839200" cy="639762"/>
          </a:xfrm>
        </p:spPr>
        <p:txBody>
          <a:bodyPr>
            <a:noAutofit/>
          </a:bodyPr>
          <a:lstStyle/>
          <a:p>
            <a:r>
              <a:rPr lang="en-US" sz="3600" dirty="0" smtClean="0"/>
              <a:t>Burn treatment – Topical application-3</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534400" cy="4525963"/>
          </a:xfrm>
        </p:spPr>
        <p:txBody>
          <a:bodyPr>
            <a:noAutofit/>
          </a:bodyPr>
          <a:lstStyle/>
          <a:p>
            <a:r>
              <a:rPr lang="en-US" sz="2000" dirty="0" smtClean="0"/>
              <a:t>Burn is thermal injury by dry heat</a:t>
            </a:r>
          </a:p>
          <a:p>
            <a:r>
              <a:rPr lang="en-US" sz="2000" dirty="0" smtClean="0"/>
              <a:t>Scald is thermal injury by hot liquids and stream. Scalding is more common then burns</a:t>
            </a:r>
          </a:p>
          <a:p>
            <a:r>
              <a:rPr lang="en-US" sz="2000" b="1" dirty="0" smtClean="0"/>
              <a:t>Etiological classification </a:t>
            </a:r>
          </a:p>
          <a:p>
            <a:pPr marL="624078" indent="-514350">
              <a:buAutoNum type="arabicParenBoth"/>
            </a:pPr>
            <a:r>
              <a:rPr lang="en-US" sz="2000" dirty="0" smtClean="0"/>
              <a:t>tissue exposure to </a:t>
            </a:r>
            <a:r>
              <a:rPr lang="en-US" sz="2000" b="1" dirty="0" smtClean="0"/>
              <a:t>temperature extremes </a:t>
            </a:r>
            <a:r>
              <a:rPr lang="en-US" sz="2000" dirty="0" smtClean="0"/>
              <a:t>(either high or low) sufficient to cause cellular damage</a:t>
            </a:r>
          </a:p>
          <a:p>
            <a:pPr marL="624078" indent="-514350">
              <a:buAutoNum type="arabicParenBoth"/>
            </a:pPr>
            <a:r>
              <a:rPr lang="en-US" sz="2000" dirty="0" smtClean="0"/>
              <a:t>exposure to </a:t>
            </a:r>
            <a:r>
              <a:rPr lang="en-US" sz="2000" b="1" dirty="0" smtClean="0"/>
              <a:t>chemicals</a:t>
            </a:r>
            <a:r>
              <a:rPr lang="en-US" sz="2000" dirty="0" smtClean="0"/>
              <a:t> that cause tissue necrosis via chemical reactivity (or secondary thermal effects) results in chemical burns; </a:t>
            </a:r>
          </a:p>
          <a:p>
            <a:pPr marL="624078" indent="-514350">
              <a:buAutoNum type="arabicParenBoth"/>
            </a:pPr>
            <a:r>
              <a:rPr lang="en-US" sz="2000" b="1" dirty="0" smtClean="0"/>
              <a:t>electrical </a:t>
            </a:r>
            <a:r>
              <a:rPr lang="en-US" sz="2000" dirty="0" smtClean="0"/>
              <a:t>burns occur when an electrical current of sufficient energy passes through the patient, causing cellular necrosis along its path; and </a:t>
            </a:r>
          </a:p>
          <a:p>
            <a:pPr marL="624078" indent="-514350">
              <a:buAutoNum type="arabicParenBoth"/>
            </a:pPr>
            <a:r>
              <a:rPr lang="en-US" sz="2000" b="1" dirty="0" smtClean="0"/>
              <a:t>radiation</a:t>
            </a:r>
            <a:r>
              <a:rPr lang="en-US" sz="2000" dirty="0" smtClean="0"/>
              <a:t> burns are caused by exposure to ionizing radiation at levels that cause acute cell death, an injury that is most commonly seen from exposure to solar radiation or as a side effect of radiation therapy for </a:t>
            </a:r>
            <a:r>
              <a:rPr lang="en-US" sz="2000" dirty="0" err="1" smtClean="0"/>
              <a:t>neoplastic</a:t>
            </a:r>
            <a:r>
              <a:rPr lang="en-US" sz="2000" dirty="0" smtClean="0"/>
              <a:t> disease.</a:t>
            </a:r>
            <a:endParaRPr lang="en-US" sz="2000" dirty="0"/>
          </a:p>
        </p:txBody>
      </p:sp>
      <p:sp>
        <p:nvSpPr>
          <p:cNvPr id="3" name="Title 2"/>
          <p:cNvSpPr>
            <a:spLocks noGrp="1"/>
          </p:cNvSpPr>
          <p:nvPr>
            <p:ph type="title"/>
          </p:nvPr>
        </p:nvSpPr>
        <p:spPr>
          <a:xfrm>
            <a:off x="457200" y="46038"/>
            <a:ext cx="8229600" cy="715962"/>
          </a:xfrm>
        </p:spPr>
        <p:txBody>
          <a:bodyPr>
            <a:normAutofit fontScale="90000"/>
          </a:bodyPr>
          <a:lstStyle/>
          <a:p>
            <a:r>
              <a:rPr lang="en-US" dirty="0" smtClean="0"/>
              <a:t>Definition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763000" cy="4525963"/>
          </a:xfrm>
        </p:spPr>
        <p:txBody>
          <a:bodyPr/>
          <a:lstStyle/>
          <a:p>
            <a:pPr>
              <a:buNone/>
            </a:pPr>
            <a:r>
              <a:rPr lang="en-US" b="1" dirty="0" smtClean="0"/>
              <a:t>For extensive area application in farm animals</a:t>
            </a:r>
          </a:p>
          <a:p>
            <a:pPr>
              <a:buNone/>
            </a:pPr>
            <a:endParaRPr lang="en-US" b="1" dirty="0" smtClean="0"/>
          </a:p>
          <a:p>
            <a:r>
              <a:rPr lang="en-US" dirty="0" smtClean="0"/>
              <a:t>Coconut oil - camphor (10:1 to 20:1) </a:t>
            </a:r>
          </a:p>
          <a:p>
            <a:r>
              <a:rPr lang="en-US" dirty="0" smtClean="0"/>
              <a:t>Camphor – sesame oil – honey (1:1:1)</a:t>
            </a:r>
          </a:p>
          <a:p>
            <a:r>
              <a:rPr lang="en-US" b="1" dirty="0" smtClean="0"/>
              <a:t>Aloe </a:t>
            </a:r>
            <a:r>
              <a:rPr lang="en-US" b="1" dirty="0" err="1" smtClean="0"/>
              <a:t>vera</a:t>
            </a:r>
            <a:r>
              <a:rPr lang="en-US" b="1" dirty="0" smtClean="0"/>
              <a:t> – carrot – cucumber paste </a:t>
            </a:r>
            <a:r>
              <a:rPr lang="en-US" dirty="0" smtClean="0"/>
              <a:t>(1:1:1)</a:t>
            </a:r>
          </a:p>
          <a:p>
            <a:r>
              <a:rPr lang="en-US" dirty="0" smtClean="0"/>
              <a:t>Honey – coconut oil (1:1)</a:t>
            </a:r>
            <a:endParaRPr lang="en-US" dirty="0"/>
          </a:p>
        </p:txBody>
      </p:sp>
      <p:sp>
        <p:nvSpPr>
          <p:cNvPr id="4" name="Title 2"/>
          <p:cNvSpPr>
            <a:spLocks noGrp="1"/>
          </p:cNvSpPr>
          <p:nvPr>
            <p:ph type="title"/>
          </p:nvPr>
        </p:nvSpPr>
        <p:spPr>
          <a:xfrm>
            <a:off x="152400" y="76200"/>
            <a:ext cx="8839200" cy="639762"/>
          </a:xfrm>
        </p:spPr>
        <p:txBody>
          <a:bodyPr>
            <a:noAutofit/>
          </a:bodyPr>
          <a:lstStyle/>
          <a:p>
            <a:r>
              <a:rPr lang="en-US" sz="3600" dirty="0" smtClean="0"/>
              <a:t>Burn treatment – Alternate medicine</a:t>
            </a:r>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33400"/>
            <a:ext cx="8763000" cy="6248400"/>
          </a:xfrm>
        </p:spPr>
        <p:txBody>
          <a:bodyPr>
            <a:noAutofit/>
          </a:bodyPr>
          <a:lstStyle/>
          <a:p>
            <a:r>
              <a:rPr lang="en-US" sz="1800" dirty="0" smtClean="0"/>
              <a:t>The initial assessment…consider euthanasia in very large area burns</a:t>
            </a:r>
          </a:p>
          <a:p>
            <a:r>
              <a:rPr lang="en-US" sz="1800" dirty="0" smtClean="0"/>
              <a:t>Check for oral, nasal burn, perineum burn…</a:t>
            </a:r>
            <a:r>
              <a:rPr lang="en-US" sz="1800" dirty="0" err="1" smtClean="0"/>
              <a:t>entubate</a:t>
            </a:r>
            <a:r>
              <a:rPr lang="en-US" sz="1800" dirty="0" smtClean="0"/>
              <a:t> and catheterize if needed</a:t>
            </a:r>
          </a:p>
          <a:p>
            <a:r>
              <a:rPr lang="en-US" sz="1800" dirty="0" smtClean="0"/>
              <a:t>100% oxygen @ 100-150 ml/Kg/ per minute if smoke inhalation is known. </a:t>
            </a:r>
            <a:r>
              <a:rPr lang="en-US" sz="1800" dirty="0" err="1" smtClean="0"/>
              <a:t>Entubate</a:t>
            </a:r>
            <a:r>
              <a:rPr lang="en-US" sz="1800" dirty="0" smtClean="0"/>
              <a:t>. SPO</a:t>
            </a:r>
            <a:r>
              <a:rPr lang="en-US" sz="1800" baseline="-25000" dirty="0" smtClean="0"/>
              <a:t>2</a:t>
            </a:r>
            <a:r>
              <a:rPr lang="en-US" sz="1800" dirty="0" smtClean="0"/>
              <a:t> measurement fails to distinguish between oxygenated hemoglobin and </a:t>
            </a:r>
            <a:r>
              <a:rPr lang="en-US" sz="1800" dirty="0" err="1" smtClean="0"/>
              <a:t>carboxyhemoglobin</a:t>
            </a:r>
            <a:r>
              <a:rPr lang="en-US" sz="1800" dirty="0" smtClean="0"/>
              <a:t>…not </a:t>
            </a:r>
            <a:r>
              <a:rPr lang="en-US" sz="1800" dirty="0" smtClean="0"/>
              <a:t>reliable </a:t>
            </a:r>
            <a:r>
              <a:rPr lang="en-US" sz="1800" b="1" dirty="0" smtClean="0"/>
              <a:t>(ABG!)</a:t>
            </a:r>
            <a:endParaRPr lang="en-US" sz="1800" b="1" dirty="0" smtClean="0"/>
          </a:p>
          <a:p>
            <a:r>
              <a:rPr lang="en-US" sz="1800" dirty="0" smtClean="0"/>
              <a:t>Pain relief with cold water, soak towels. NSAIDs/</a:t>
            </a:r>
            <a:r>
              <a:rPr lang="en-US" sz="1800" dirty="0" err="1" smtClean="0"/>
              <a:t>butorphanol</a:t>
            </a:r>
            <a:r>
              <a:rPr lang="en-US" sz="1800" dirty="0" smtClean="0"/>
              <a:t> for farm animals, </a:t>
            </a:r>
            <a:r>
              <a:rPr lang="en-US" sz="1800" dirty="0" err="1" smtClean="0"/>
              <a:t>neuroleptanalgesia</a:t>
            </a:r>
            <a:r>
              <a:rPr lang="en-US" sz="1800" dirty="0" smtClean="0"/>
              <a:t> </a:t>
            </a:r>
            <a:r>
              <a:rPr lang="en-US" sz="1800" dirty="0" smtClean="0"/>
              <a:t>in dogs, Diazepam </a:t>
            </a:r>
            <a:r>
              <a:rPr lang="en-US" sz="1800" dirty="0" err="1" smtClean="0"/>
              <a:t>Ketamine</a:t>
            </a:r>
            <a:r>
              <a:rPr lang="en-US" sz="1800" dirty="0" smtClean="0"/>
              <a:t> in cats</a:t>
            </a:r>
          </a:p>
          <a:p>
            <a:r>
              <a:rPr lang="en-US" sz="1800" dirty="0" smtClean="0"/>
              <a:t>Fluid replacement at </a:t>
            </a:r>
            <a:r>
              <a:rPr lang="en-US" sz="1800" dirty="0" err="1" smtClean="0"/>
              <a:t>upto</a:t>
            </a:r>
            <a:r>
              <a:rPr lang="en-US" sz="1800" dirty="0" smtClean="0"/>
              <a:t> 4 ml/Kg per hour. Lactated Ringer´s or normal Saline is the first choice (No Free glucose fluids because of hyperglycemia and </a:t>
            </a:r>
            <a:r>
              <a:rPr lang="en-US" sz="1800" dirty="0" err="1" smtClean="0"/>
              <a:t>glucosuria</a:t>
            </a:r>
            <a:r>
              <a:rPr lang="en-US" sz="1800" dirty="0" smtClean="0"/>
              <a:t> after deep burns).</a:t>
            </a:r>
          </a:p>
          <a:p>
            <a:r>
              <a:rPr lang="en-US" sz="1800" dirty="0" smtClean="0"/>
              <a:t>Increased </a:t>
            </a:r>
            <a:r>
              <a:rPr lang="en-US" sz="1800" dirty="0" err="1" smtClean="0"/>
              <a:t>K</a:t>
            </a:r>
            <a:r>
              <a:rPr lang="en-US" sz="1800" baseline="30000" dirty="0" err="1" smtClean="0"/>
              <a:t>+</a:t>
            </a:r>
            <a:r>
              <a:rPr lang="en-US" sz="1800" dirty="0" err="1" smtClean="0"/>
              <a:t>due</a:t>
            </a:r>
            <a:r>
              <a:rPr lang="en-US" sz="1800" dirty="0" smtClean="0"/>
              <a:t> to cells damage in first 24 hours. Monitor</a:t>
            </a:r>
          </a:p>
          <a:p>
            <a:r>
              <a:rPr lang="en-US" sz="1800" dirty="0" smtClean="0"/>
              <a:t>Check serum protein, urine production, </a:t>
            </a:r>
            <a:r>
              <a:rPr lang="en-US" sz="1800" dirty="0" err="1" smtClean="0"/>
              <a:t>hematocrit</a:t>
            </a:r>
            <a:r>
              <a:rPr lang="en-US" sz="1800" dirty="0" smtClean="0"/>
              <a:t>, hemoglobin, electrolytes and blood gases. If total protein drops below 3 gm/dl, fresh plasma or colloids should be added. </a:t>
            </a:r>
          </a:p>
          <a:p>
            <a:r>
              <a:rPr lang="en-US" sz="1800" dirty="0" smtClean="0"/>
              <a:t>Correct </a:t>
            </a:r>
            <a:r>
              <a:rPr lang="en-US" sz="1800" dirty="0" err="1" smtClean="0"/>
              <a:t>aidosis</a:t>
            </a:r>
            <a:r>
              <a:rPr lang="en-US" sz="1800" dirty="0" smtClean="0"/>
              <a:t> with </a:t>
            </a:r>
            <a:r>
              <a:rPr lang="en-US" sz="1800" dirty="0" err="1" smtClean="0"/>
              <a:t>sodabicarb</a:t>
            </a:r>
            <a:r>
              <a:rPr lang="en-US" sz="1800" dirty="0" smtClean="0"/>
              <a:t> 5 </a:t>
            </a:r>
            <a:r>
              <a:rPr lang="en-US" sz="1800" dirty="0" err="1" smtClean="0"/>
              <a:t>mEq</a:t>
            </a:r>
            <a:r>
              <a:rPr lang="en-US" sz="1800" dirty="0" smtClean="0"/>
              <a:t>/Kg of </a:t>
            </a:r>
            <a:r>
              <a:rPr lang="en-US" sz="1800" dirty="0" err="1" smtClean="0"/>
              <a:t>bwt</a:t>
            </a:r>
            <a:r>
              <a:rPr lang="en-US" sz="1800" dirty="0" smtClean="0"/>
              <a:t> every 30-60 minutes.</a:t>
            </a:r>
          </a:p>
          <a:p>
            <a:r>
              <a:rPr lang="en-US" sz="1800" dirty="0" smtClean="0"/>
              <a:t>For HCT &lt;20% or </a:t>
            </a:r>
            <a:r>
              <a:rPr lang="en-US" sz="1800" dirty="0" err="1" smtClean="0"/>
              <a:t>Hb</a:t>
            </a:r>
            <a:r>
              <a:rPr lang="en-US" sz="1800" dirty="0" smtClean="0"/>
              <a:t> falls below 7 gm/dl consider blood transfusion (</a:t>
            </a:r>
            <a:r>
              <a:rPr lang="en-US" sz="1800" dirty="0" err="1" smtClean="0"/>
              <a:t>Hct</a:t>
            </a:r>
            <a:r>
              <a:rPr lang="en-US" sz="1800" dirty="0" smtClean="0"/>
              <a:t> &gt; 30% is the goal)</a:t>
            </a:r>
          </a:p>
          <a:p>
            <a:r>
              <a:rPr lang="en-US" sz="1800" dirty="0" smtClean="0"/>
              <a:t>Initiate local wound care and manage complications</a:t>
            </a:r>
          </a:p>
          <a:p>
            <a:r>
              <a:rPr lang="en-US" sz="1800" dirty="0" smtClean="0"/>
              <a:t>Consider grafting, manage special location burns like udder etc</a:t>
            </a:r>
          </a:p>
          <a:p>
            <a:endParaRPr lang="en-US" sz="1800" dirty="0"/>
          </a:p>
        </p:txBody>
      </p:sp>
      <p:sp>
        <p:nvSpPr>
          <p:cNvPr id="3" name="Title 2"/>
          <p:cNvSpPr>
            <a:spLocks noGrp="1"/>
          </p:cNvSpPr>
          <p:nvPr>
            <p:ph type="title"/>
          </p:nvPr>
        </p:nvSpPr>
        <p:spPr>
          <a:xfrm>
            <a:off x="457200" y="-76200"/>
            <a:ext cx="8229600" cy="609600"/>
          </a:xfrm>
        </p:spPr>
        <p:txBody>
          <a:bodyPr>
            <a:normAutofit fontScale="90000"/>
          </a:bodyPr>
          <a:lstStyle/>
          <a:p>
            <a:r>
              <a:rPr lang="en-US" dirty="0" smtClean="0"/>
              <a:t>summary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15962"/>
          </a:xfrm>
        </p:spPr>
        <p:txBody>
          <a:bodyPr>
            <a:normAutofit fontScale="90000"/>
          </a:bodyPr>
          <a:lstStyle/>
          <a:p>
            <a:r>
              <a:rPr lang="en-US" dirty="0" smtClean="0"/>
              <a:t>Effect of low voltage electric injury</a:t>
            </a:r>
            <a:endParaRPr lang="en-US" dirty="0"/>
          </a:p>
        </p:txBody>
      </p:sp>
      <p:grpSp>
        <p:nvGrpSpPr>
          <p:cNvPr id="6" name="Group 5"/>
          <p:cNvGrpSpPr/>
          <p:nvPr/>
        </p:nvGrpSpPr>
        <p:grpSpPr>
          <a:xfrm>
            <a:off x="482600" y="685800"/>
            <a:ext cx="7894320" cy="5148470"/>
            <a:chOff x="482600" y="838200"/>
            <a:chExt cx="7894320" cy="5148470"/>
          </a:xfrm>
        </p:grpSpPr>
        <p:pic>
          <p:nvPicPr>
            <p:cNvPr id="31746" name="Picture 2"/>
            <p:cNvPicPr>
              <a:picLocks noChangeAspect="1" noChangeArrowheads="1"/>
            </p:cNvPicPr>
            <p:nvPr/>
          </p:nvPicPr>
          <p:blipFill>
            <a:blip r:embed="rId2" cstate="print"/>
            <a:srcRect t="27778" r="56875" b="22222"/>
            <a:stretch>
              <a:fillRect/>
            </a:stretch>
          </p:blipFill>
          <p:spPr bwMode="auto">
            <a:xfrm>
              <a:off x="482600" y="838200"/>
              <a:ext cx="7894320" cy="5148470"/>
            </a:xfrm>
            <a:prstGeom prst="rect">
              <a:avLst/>
            </a:prstGeom>
            <a:noFill/>
            <a:ln w="9525">
              <a:noFill/>
              <a:miter lim="800000"/>
              <a:headEnd/>
              <a:tailEnd/>
            </a:ln>
          </p:spPr>
        </p:pic>
        <p:sp>
          <p:nvSpPr>
            <p:cNvPr id="5" name="TextBox 4"/>
            <p:cNvSpPr txBox="1"/>
            <p:nvPr/>
          </p:nvSpPr>
          <p:spPr>
            <a:xfrm>
              <a:off x="914400" y="990600"/>
              <a:ext cx="2133600" cy="369332"/>
            </a:xfrm>
            <a:prstGeom prst="rect">
              <a:avLst/>
            </a:prstGeom>
            <a:noFill/>
          </p:spPr>
          <p:txBody>
            <a:bodyPr wrap="square" rtlCol="0">
              <a:spAutoFit/>
            </a:bodyPr>
            <a:lstStyle/>
            <a:p>
              <a:r>
                <a:rPr lang="en-US" b="1" dirty="0" smtClean="0"/>
                <a:t>Parameter/effect</a:t>
              </a:r>
              <a:endParaRPr lang="en-US" b="1"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38200" y="1143000"/>
            <a:ext cx="6934200" cy="4114800"/>
            <a:chOff x="1447800" y="1828800"/>
            <a:chExt cx="5638800" cy="2971800"/>
          </a:xfrm>
        </p:grpSpPr>
        <p:pic>
          <p:nvPicPr>
            <p:cNvPr id="31746" name="Picture 2"/>
            <p:cNvPicPr>
              <a:picLocks noChangeAspect="1" noChangeArrowheads="1"/>
            </p:cNvPicPr>
            <p:nvPr/>
          </p:nvPicPr>
          <p:blipFill>
            <a:blip r:embed="rId2" cstate="print"/>
            <a:srcRect t="28889" r="83125" b="27778"/>
            <a:stretch>
              <a:fillRect/>
            </a:stretch>
          </p:blipFill>
          <p:spPr bwMode="auto">
            <a:xfrm>
              <a:off x="1524000" y="1828800"/>
              <a:ext cx="2057400" cy="2971800"/>
            </a:xfrm>
            <a:prstGeom prst="rect">
              <a:avLst/>
            </a:prstGeom>
            <a:noFill/>
            <a:ln w="9525">
              <a:noFill/>
              <a:miter lim="800000"/>
              <a:headEnd/>
              <a:tailEnd/>
            </a:ln>
          </p:spPr>
        </p:pic>
        <p:grpSp>
          <p:nvGrpSpPr>
            <p:cNvPr id="6" name="Group 5"/>
            <p:cNvGrpSpPr/>
            <p:nvPr/>
          </p:nvGrpSpPr>
          <p:grpSpPr>
            <a:xfrm>
              <a:off x="1447800" y="1828800"/>
              <a:ext cx="5638800" cy="2971800"/>
              <a:chOff x="1447800" y="1828800"/>
              <a:chExt cx="5638800" cy="2971800"/>
            </a:xfrm>
          </p:grpSpPr>
          <p:pic>
            <p:nvPicPr>
              <p:cNvPr id="4" name="Picture 2"/>
              <p:cNvPicPr>
                <a:picLocks noChangeAspect="1" noChangeArrowheads="1"/>
              </p:cNvPicPr>
              <p:nvPr/>
            </p:nvPicPr>
            <p:blipFill>
              <a:blip r:embed="rId2" cstate="print"/>
              <a:srcRect l="43750" t="28889" r="27500" b="27778"/>
              <a:stretch>
                <a:fillRect/>
              </a:stretch>
            </p:blipFill>
            <p:spPr bwMode="auto">
              <a:xfrm>
                <a:off x="3581400" y="1828800"/>
                <a:ext cx="3505200" cy="2971800"/>
              </a:xfrm>
              <a:prstGeom prst="rect">
                <a:avLst/>
              </a:prstGeom>
              <a:noFill/>
              <a:ln w="9525">
                <a:noFill/>
                <a:miter lim="800000"/>
                <a:headEnd/>
                <a:tailEnd/>
              </a:ln>
            </p:spPr>
          </p:pic>
          <p:sp>
            <p:nvSpPr>
              <p:cNvPr id="5" name="TextBox 4"/>
              <p:cNvSpPr txBox="1"/>
              <p:nvPr/>
            </p:nvSpPr>
            <p:spPr>
              <a:xfrm>
                <a:off x="1447800" y="1828800"/>
                <a:ext cx="2209800" cy="381000"/>
              </a:xfrm>
              <a:prstGeom prst="rect">
                <a:avLst/>
              </a:prstGeom>
              <a:noFill/>
            </p:spPr>
            <p:txBody>
              <a:bodyPr wrap="square" rtlCol="0">
                <a:spAutoFit/>
              </a:bodyPr>
              <a:lstStyle/>
              <a:p>
                <a:r>
                  <a:rPr lang="en-US" dirty="0" smtClean="0"/>
                  <a:t>Parameter/effect</a:t>
                </a:r>
                <a:endParaRPr lang="en-US" dirty="0"/>
              </a:p>
            </p:txBody>
          </p:sp>
        </p:grpSp>
      </p:grpSp>
      <p:sp>
        <p:nvSpPr>
          <p:cNvPr id="8" name="Title 2"/>
          <p:cNvSpPr>
            <a:spLocks noGrp="1"/>
          </p:cNvSpPr>
          <p:nvPr>
            <p:ph type="title"/>
          </p:nvPr>
        </p:nvSpPr>
        <p:spPr>
          <a:xfrm>
            <a:off x="228600" y="122238"/>
            <a:ext cx="8458200" cy="715962"/>
          </a:xfrm>
        </p:spPr>
        <p:txBody>
          <a:bodyPr>
            <a:normAutofit fontScale="90000"/>
          </a:bodyPr>
          <a:lstStyle/>
          <a:p>
            <a:r>
              <a:rPr lang="en-US" dirty="0" smtClean="0"/>
              <a:t>Effect of high voltage electric injury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90600" y="990600"/>
            <a:ext cx="7448549" cy="4114800"/>
            <a:chOff x="1143001" y="1676400"/>
            <a:chExt cx="7448549" cy="4114800"/>
          </a:xfrm>
        </p:grpSpPr>
        <p:pic>
          <p:nvPicPr>
            <p:cNvPr id="31746" name="Picture 2"/>
            <p:cNvPicPr>
              <a:picLocks noChangeAspect="1" noChangeArrowheads="1"/>
            </p:cNvPicPr>
            <p:nvPr/>
          </p:nvPicPr>
          <p:blipFill>
            <a:blip r:embed="rId2" cstate="print"/>
            <a:srcRect l="71875" t="27871" b="27778"/>
            <a:stretch>
              <a:fillRect/>
            </a:stretch>
          </p:blipFill>
          <p:spPr bwMode="auto">
            <a:xfrm>
              <a:off x="4038600" y="1676400"/>
              <a:ext cx="4552950" cy="4038600"/>
            </a:xfrm>
            <a:prstGeom prst="rect">
              <a:avLst/>
            </a:prstGeom>
            <a:noFill/>
            <a:ln w="9525">
              <a:noFill/>
              <a:miter lim="800000"/>
              <a:headEnd/>
              <a:tailEnd/>
            </a:ln>
          </p:spPr>
        </p:pic>
        <p:grpSp>
          <p:nvGrpSpPr>
            <p:cNvPr id="4" name="Group 3"/>
            <p:cNvGrpSpPr/>
            <p:nvPr/>
          </p:nvGrpSpPr>
          <p:grpSpPr>
            <a:xfrm>
              <a:off x="1143001" y="1752600"/>
              <a:ext cx="3048000" cy="4038600"/>
              <a:chOff x="1447800" y="1828800"/>
              <a:chExt cx="2209800" cy="2971800"/>
            </a:xfrm>
          </p:grpSpPr>
          <p:pic>
            <p:nvPicPr>
              <p:cNvPr id="5" name="Picture 2"/>
              <p:cNvPicPr>
                <a:picLocks noChangeAspect="1" noChangeArrowheads="1"/>
              </p:cNvPicPr>
              <p:nvPr/>
            </p:nvPicPr>
            <p:blipFill>
              <a:blip r:embed="rId2" cstate="print"/>
              <a:srcRect t="28889" r="83125" b="27778"/>
              <a:stretch>
                <a:fillRect/>
              </a:stretch>
            </p:blipFill>
            <p:spPr bwMode="auto">
              <a:xfrm>
                <a:off x="1524000" y="1828800"/>
                <a:ext cx="2057400" cy="2971800"/>
              </a:xfrm>
              <a:prstGeom prst="rect">
                <a:avLst/>
              </a:prstGeom>
              <a:noFill/>
              <a:ln w="9525">
                <a:noFill/>
                <a:miter lim="800000"/>
                <a:headEnd/>
                <a:tailEnd/>
              </a:ln>
            </p:spPr>
          </p:pic>
          <p:sp>
            <p:nvSpPr>
              <p:cNvPr id="8" name="TextBox 7"/>
              <p:cNvSpPr txBox="1"/>
              <p:nvPr/>
            </p:nvSpPr>
            <p:spPr>
              <a:xfrm>
                <a:off x="1447800" y="1828800"/>
                <a:ext cx="2209800" cy="271773"/>
              </a:xfrm>
              <a:prstGeom prst="rect">
                <a:avLst/>
              </a:prstGeom>
              <a:noFill/>
            </p:spPr>
            <p:txBody>
              <a:bodyPr wrap="square" rtlCol="0">
                <a:spAutoFit/>
              </a:bodyPr>
              <a:lstStyle/>
              <a:p>
                <a:r>
                  <a:rPr lang="en-US" b="1" dirty="0" smtClean="0"/>
                  <a:t>Parameter/effect</a:t>
                </a:r>
                <a:endParaRPr lang="en-US" b="1" dirty="0"/>
              </a:p>
            </p:txBody>
          </p:sp>
        </p:grpSp>
      </p:grpSp>
      <p:sp>
        <p:nvSpPr>
          <p:cNvPr id="9" name="Title 2"/>
          <p:cNvSpPr>
            <a:spLocks noGrp="1"/>
          </p:cNvSpPr>
          <p:nvPr>
            <p:ph type="title"/>
          </p:nvPr>
        </p:nvSpPr>
        <p:spPr>
          <a:xfrm>
            <a:off x="228600" y="122238"/>
            <a:ext cx="8458200" cy="715962"/>
          </a:xfrm>
        </p:spPr>
        <p:txBody>
          <a:bodyPr>
            <a:normAutofit fontScale="90000"/>
          </a:bodyPr>
          <a:lstStyle/>
          <a:p>
            <a:r>
              <a:rPr lang="en-US" dirty="0" smtClean="0"/>
              <a:t>Effect of lightning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610600" cy="5245291"/>
          </a:xfrm>
        </p:spPr>
        <p:txBody>
          <a:bodyPr>
            <a:normAutofit/>
          </a:bodyPr>
          <a:lstStyle/>
          <a:p>
            <a:r>
              <a:rPr lang="en-US" dirty="0" smtClean="0"/>
              <a:t>Burn injury management</a:t>
            </a:r>
          </a:p>
          <a:p>
            <a:r>
              <a:rPr lang="en-US" dirty="0" smtClean="0"/>
              <a:t>Management of pulmonary edema</a:t>
            </a:r>
          </a:p>
          <a:p>
            <a:r>
              <a:rPr lang="en-US" dirty="0" smtClean="0"/>
              <a:t>Electric cord bites in dogs</a:t>
            </a:r>
          </a:p>
          <a:p>
            <a:r>
              <a:rPr lang="en-US" dirty="0" smtClean="0"/>
              <a:t>Signs include oral ulcerations, singeing of the fur, cough, </a:t>
            </a:r>
            <a:r>
              <a:rPr lang="en-US" dirty="0" err="1" smtClean="0"/>
              <a:t>tachypnea</a:t>
            </a:r>
            <a:r>
              <a:rPr lang="en-US" dirty="0" smtClean="0"/>
              <a:t>, open mouth breathing, mucus membranes cyanosis, crackling sound when breathing, excess salivation, difficulty in swallowing and restlessness.</a:t>
            </a:r>
          </a:p>
          <a:p>
            <a:r>
              <a:rPr lang="en-US" dirty="0" smtClean="0"/>
              <a:t>Supportive treatment ….crystalloid, colloid, diuretics (for pulmonary edema), pain management.</a:t>
            </a:r>
            <a:endParaRPr lang="en-US" dirty="0"/>
          </a:p>
        </p:txBody>
      </p:sp>
      <p:sp>
        <p:nvSpPr>
          <p:cNvPr id="3" name="Title 2"/>
          <p:cNvSpPr>
            <a:spLocks noGrp="1"/>
          </p:cNvSpPr>
          <p:nvPr>
            <p:ph type="title"/>
          </p:nvPr>
        </p:nvSpPr>
        <p:spPr>
          <a:xfrm>
            <a:off x="457200" y="152400"/>
            <a:ext cx="8229600" cy="487362"/>
          </a:xfrm>
        </p:spPr>
        <p:txBody>
          <a:bodyPr>
            <a:normAutofit fontScale="90000"/>
          </a:bodyPr>
          <a:lstStyle/>
          <a:p>
            <a:r>
              <a:rPr lang="en-US" dirty="0" smtClean="0"/>
              <a:t>Treatment of electrical injury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lstStyle/>
          <a:p>
            <a:r>
              <a:rPr lang="en-US" dirty="0" smtClean="0"/>
              <a:t>Ammonia</a:t>
            </a:r>
          </a:p>
          <a:p>
            <a:r>
              <a:rPr lang="en-US" dirty="0" smtClean="0"/>
              <a:t>Battery acid</a:t>
            </a:r>
          </a:p>
          <a:p>
            <a:r>
              <a:rPr lang="en-US" dirty="0" smtClean="0"/>
              <a:t>Bleach</a:t>
            </a:r>
          </a:p>
          <a:p>
            <a:r>
              <a:rPr lang="en-US" dirty="0" smtClean="0"/>
              <a:t>Concrete mix</a:t>
            </a:r>
          </a:p>
          <a:p>
            <a:r>
              <a:rPr lang="en-US" dirty="0" smtClean="0"/>
              <a:t>Drain or toilet bowl cleaners</a:t>
            </a:r>
          </a:p>
          <a:p>
            <a:r>
              <a:rPr lang="en-US" dirty="0" smtClean="0"/>
              <a:t>Metal cleaners</a:t>
            </a:r>
          </a:p>
          <a:p>
            <a:r>
              <a:rPr lang="en-US" dirty="0" smtClean="0"/>
              <a:t>Caustic soda</a:t>
            </a:r>
          </a:p>
          <a:p>
            <a:r>
              <a:rPr lang="en-US" dirty="0" smtClean="0"/>
              <a:t>Phenol</a:t>
            </a:r>
          </a:p>
          <a:p>
            <a:r>
              <a:rPr lang="en-US" dirty="0" smtClean="0"/>
              <a:t>Halogenated acids e.g. </a:t>
            </a:r>
            <a:r>
              <a:rPr lang="en-US" dirty="0" err="1" smtClean="0"/>
              <a:t>HCl</a:t>
            </a:r>
            <a:r>
              <a:rPr lang="en-US" dirty="0" smtClean="0"/>
              <a:t>, HF</a:t>
            </a:r>
            <a:endParaRPr lang="en-US" dirty="0" smtClean="0"/>
          </a:p>
        </p:txBody>
      </p:sp>
      <p:sp>
        <p:nvSpPr>
          <p:cNvPr id="3" name="Title 2"/>
          <p:cNvSpPr>
            <a:spLocks noGrp="1"/>
          </p:cNvSpPr>
          <p:nvPr>
            <p:ph type="title"/>
          </p:nvPr>
        </p:nvSpPr>
        <p:spPr>
          <a:xfrm>
            <a:off x="381000" y="46038"/>
            <a:ext cx="8229600" cy="715962"/>
          </a:xfrm>
        </p:spPr>
        <p:txBody>
          <a:bodyPr>
            <a:normAutofit fontScale="90000"/>
          </a:bodyPr>
          <a:lstStyle/>
          <a:p>
            <a:r>
              <a:rPr lang="en-US" dirty="0" smtClean="0"/>
              <a:t>Chemical burns – causative agents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525963"/>
          </a:xfrm>
        </p:spPr>
        <p:txBody>
          <a:bodyPr/>
          <a:lstStyle/>
          <a:p>
            <a:r>
              <a:rPr lang="en-US" dirty="0" smtClean="0"/>
              <a:t>Chemical burns are more severe than thermal</a:t>
            </a:r>
          </a:p>
          <a:p>
            <a:r>
              <a:rPr lang="en-US" dirty="0" smtClean="0"/>
              <a:t>Alkali burns are more severe than acid</a:t>
            </a:r>
          </a:p>
          <a:p>
            <a:r>
              <a:rPr lang="en-US" dirty="0" smtClean="0"/>
              <a:t>All signs…CIC ….present</a:t>
            </a:r>
          </a:p>
          <a:p>
            <a:r>
              <a:rPr lang="en-US" dirty="0" smtClean="0"/>
              <a:t>Systemic absorption and toxic effects may occur in phenol </a:t>
            </a:r>
            <a:r>
              <a:rPr lang="en-US" dirty="0" smtClean="0"/>
              <a:t>burn and HF</a:t>
            </a:r>
            <a:endParaRPr lang="en-US" dirty="0" smtClean="0"/>
          </a:p>
          <a:p>
            <a:r>
              <a:rPr lang="en-US" dirty="0" smtClean="0"/>
              <a:t>Accidental or </a:t>
            </a:r>
            <a:r>
              <a:rPr lang="en-US" dirty="0" err="1" smtClean="0"/>
              <a:t>malafide</a:t>
            </a:r>
            <a:endParaRPr lang="en-US" dirty="0"/>
          </a:p>
        </p:txBody>
      </p:sp>
      <p:sp>
        <p:nvSpPr>
          <p:cNvPr id="3" name="Title 2"/>
          <p:cNvSpPr>
            <a:spLocks noGrp="1"/>
          </p:cNvSpPr>
          <p:nvPr>
            <p:ph type="title"/>
          </p:nvPr>
        </p:nvSpPr>
        <p:spPr>
          <a:xfrm>
            <a:off x="304800" y="76200"/>
            <a:ext cx="8229600" cy="487362"/>
          </a:xfrm>
        </p:spPr>
        <p:txBody>
          <a:bodyPr>
            <a:normAutofit fontScale="90000"/>
          </a:bodyPr>
          <a:lstStyle/>
          <a:p>
            <a:r>
              <a:rPr lang="en-US" dirty="0" smtClean="0"/>
              <a:t>Signs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534400" cy="4525963"/>
          </a:xfrm>
        </p:spPr>
        <p:txBody>
          <a:bodyPr>
            <a:normAutofit fontScale="77500" lnSpcReduction="20000"/>
          </a:bodyPr>
          <a:lstStyle/>
          <a:p>
            <a:r>
              <a:rPr lang="en-US" dirty="0" smtClean="0"/>
              <a:t>Prolonged rinsing to wash off….</a:t>
            </a:r>
            <a:r>
              <a:rPr lang="en-US" b="1" dirty="0" smtClean="0"/>
              <a:t>most effective</a:t>
            </a:r>
          </a:p>
          <a:p>
            <a:r>
              <a:rPr lang="en-US" dirty="0" err="1" smtClean="0"/>
              <a:t>Nutralization</a:t>
            </a:r>
            <a:r>
              <a:rPr lang="en-US" dirty="0" smtClean="0"/>
              <a:t> with weak acetic acid (5%) or milk or carbonated water.</a:t>
            </a:r>
          </a:p>
          <a:p>
            <a:r>
              <a:rPr lang="en-US" dirty="0" smtClean="0"/>
              <a:t>Treatment similar to burn</a:t>
            </a:r>
          </a:p>
          <a:p>
            <a:r>
              <a:rPr lang="en-US" dirty="0" smtClean="0"/>
              <a:t>Systemic effects of phenol and HF can occur in addition to local burn lesion. </a:t>
            </a:r>
          </a:p>
          <a:p>
            <a:r>
              <a:rPr lang="en-US" dirty="0" smtClean="0"/>
              <a:t>Signs of phenol toxicity include convulsions, sudden collapse, coma, nausea, vomiting, diarrhea, </a:t>
            </a:r>
            <a:r>
              <a:rPr lang="en-US" dirty="0" err="1" smtClean="0"/>
              <a:t>methemoglobinemia</a:t>
            </a:r>
            <a:r>
              <a:rPr lang="en-US" dirty="0" smtClean="0"/>
              <a:t>, hemolytic anemia, profuse sweating, hypotension, arrhythmia, pulmonary edema, and tachycardia.</a:t>
            </a:r>
          </a:p>
          <a:p>
            <a:r>
              <a:rPr lang="en-US" dirty="0" smtClean="0"/>
              <a:t>Signs of HF toxicity may include Drooling, Breathing difficulty, Abdominal pain, </a:t>
            </a:r>
            <a:r>
              <a:rPr lang="en-US" dirty="0" err="1" smtClean="0"/>
              <a:t>Hematemesis</a:t>
            </a:r>
            <a:r>
              <a:rPr lang="en-US" dirty="0" smtClean="0"/>
              <a:t>, Collapse (from low blood pressure or shock) and Irregular heartbeat. </a:t>
            </a:r>
          </a:p>
          <a:p>
            <a:r>
              <a:rPr lang="en-US" dirty="0" smtClean="0"/>
              <a:t>Supportive and symptomatic treatment</a:t>
            </a:r>
          </a:p>
          <a:p>
            <a:endParaRPr lang="en-US" dirty="0" smtClean="0"/>
          </a:p>
          <a:p>
            <a:endParaRPr lang="en-US" dirty="0"/>
          </a:p>
        </p:txBody>
      </p:sp>
      <p:sp>
        <p:nvSpPr>
          <p:cNvPr id="3" name="Title 2"/>
          <p:cNvSpPr>
            <a:spLocks noGrp="1"/>
          </p:cNvSpPr>
          <p:nvPr>
            <p:ph type="title"/>
          </p:nvPr>
        </p:nvSpPr>
        <p:spPr>
          <a:xfrm>
            <a:off x="457200" y="152400"/>
            <a:ext cx="8229600" cy="563562"/>
          </a:xfrm>
        </p:spPr>
        <p:txBody>
          <a:bodyPr>
            <a:normAutofit fontScale="90000"/>
          </a:bodyPr>
          <a:lstStyle/>
          <a:p>
            <a:r>
              <a:rPr lang="en-US" dirty="0" smtClean="0"/>
              <a:t>Chemical burn - treatment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Identified by redness, </a:t>
            </a:r>
            <a:r>
              <a:rPr lang="en-US" dirty="0" smtClean="0"/>
              <a:t>intens</a:t>
            </a:r>
            <a:r>
              <a:rPr lang="en-US" dirty="0" smtClean="0"/>
              <a:t>e </a:t>
            </a:r>
            <a:r>
              <a:rPr lang="en-US" dirty="0" smtClean="0"/>
              <a:t>irritation</a:t>
            </a:r>
            <a:r>
              <a:rPr lang="en-US" dirty="0" smtClean="0"/>
              <a:t>, blisters and bleeding</a:t>
            </a:r>
          </a:p>
          <a:p>
            <a:r>
              <a:rPr lang="en-US" dirty="0" smtClean="0"/>
              <a:t>Treatment consists of wound care</a:t>
            </a:r>
            <a:r>
              <a:rPr lang="en-US" dirty="0" smtClean="0"/>
              <a:t>.. cooling</a:t>
            </a:r>
            <a:r>
              <a:rPr lang="en-US" dirty="0" smtClean="0"/>
              <a:t>….removal of shreds</a:t>
            </a:r>
            <a:r>
              <a:rPr lang="en-US" dirty="0" smtClean="0"/>
              <a:t>… astringents (</a:t>
            </a:r>
            <a:r>
              <a:rPr lang="en-US" dirty="0" err="1" smtClean="0"/>
              <a:t>keoli</a:t>
            </a:r>
            <a:r>
              <a:rPr lang="en-US" dirty="0" err="1" smtClean="0"/>
              <a:t>n</a:t>
            </a:r>
            <a:r>
              <a:rPr lang="en-US" dirty="0" smtClean="0"/>
              <a:t> paste/</a:t>
            </a:r>
            <a:r>
              <a:rPr lang="en-US" dirty="0" err="1" smtClean="0"/>
              <a:t>Caladryl</a:t>
            </a:r>
            <a:r>
              <a:rPr lang="en-US" dirty="0" smtClean="0"/>
              <a:t> lotion)</a:t>
            </a:r>
            <a:r>
              <a:rPr lang="en-US" dirty="0" smtClean="0"/>
              <a:t> …aloe </a:t>
            </a:r>
            <a:r>
              <a:rPr lang="en-US" dirty="0" err="1" smtClean="0"/>
              <a:t>vera</a:t>
            </a:r>
            <a:r>
              <a:rPr lang="en-US" dirty="0" smtClean="0"/>
              <a:t> paste</a:t>
            </a:r>
          </a:p>
          <a:p>
            <a:r>
              <a:rPr lang="en-US" dirty="0" smtClean="0"/>
              <a:t>Pain management</a:t>
            </a:r>
          </a:p>
          <a:p>
            <a:r>
              <a:rPr lang="en-US" dirty="0" smtClean="0"/>
              <a:t>Antimicrobial therapy</a:t>
            </a:r>
          </a:p>
          <a:p>
            <a:endParaRPr lang="en-US" dirty="0"/>
          </a:p>
        </p:txBody>
      </p:sp>
      <p:sp>
        <p:nvSpPr>
          <p:cNvPr id="3" name="Title 2"/>
          <p:cNvSpPr>
            <a:spLocks noGrp="1"/>
          </p:cNvSpPr>
          <p:nvPr>
            <p:ph type="title"/>
          </p:nvPr>
        </p:nvSpPr>
        <p:spPr>
          <a:xfrm>
            <a:off x="457200" y="152400"/>
            <a:ext cx="8229600" cy="411162"/>
          </a:xfrm>
        </p:spPr>
        <p:txBody>
          <a:bodyPr>
            <a:normAutofit fontScale="90000"/>
          </a:bodyPr>
          <a:lstStyle/>
          <a:p>
            <a:r>
              <a:rPr lang="en-US" dirty="0" smtClean="0"/>
              <a:t>Friction burns aka rope burns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normAutofit fontScale="92500" lnSpcReduction="10000"/>
          </a:bodyPr>
          <a:lstStyle/>
          <a:p>
            <a:r>
              <a:rPr lang="en-US" dirty="0" smtClean="0"/>
              <a:t>a flame or fire or direct contact with a hot object</a:t>
            </a:r>
          </a:p>
          <a:p>
            <a:r>
              <a:rPr lang="en-US" dirty="0" smtClean="0"/>
              <a:t>scalds from hot liquids or steam</a:t>
            </a:r>
          </a:p>
          <a:p>
            <a:r>
              <a:rPr lang="en-US" dirty="0" smtClean="0"/>
              <a:t>extent of tissue damage is directly related to temperature and duration. </a:t>
            </a:r>
          </a:p>
          <a:p>
            <a:r>
              <a:rPr lang="en-US" dirty="0" smtClean="0"/>
              <a:t>At 40° to 44° C, failure of the cell membrane sodium pump occurs; </a:t>
            </a:r>
          </a:p>
          <a:p>
            <a:r>
              <a:rPr lang="en-US" dirty="0" smtClean="0"/>
              <a:t>epidermal necrosis (partial-thickness burn) occurs if the skin temperature reaches 60° C for one second; </a:t>
            </a:r>
          </a:p>
          <a:p>
            <a:r>
              <a:rPr lang="en-US" dirty="0" smtClean="0"/>
              <a:t>skin temperatures above 70° C result in full-thickness burns in less than 1 second.</a:t>
            </a:r>
            <a:endParaRPr lang="en-US" dirty="0"/>
          </a:p>
        </p:txBody>
      </p:sp>
      <p:sp>
        <p:nvSpPr>
          <p:cNvPr id="3" name="Title 2"/>
          <p:cNvSpPr>
            <a:spLocks noGrp="1"/>
          </p:cNvSpPr>
          <p:nvPr>
            <p:ph type="title"/>
          </p:nvPr>
        </p:nvSpPr>
        <p:spPr>
          <a:xfrm>
            <a:off x="457200" y="76200"/>
            <a:ext cx="8229600" cy="639762"/>
          </a:xfrm>
        </p:spPr>
        <p:txBody>
          <a:bodyPr>
            <a:normAutofit fontScale="90000"/>
          </a:bodyPr>
          <a:lstStyle/>
          <a:p>
            <a:r>
              <a:rPr lang="en-US" dirty="0" smtClean="0"/>
              <a:t>Thermal burns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1"/>
            <a:ext cx="8686800" cy="2819399"/>
          </a:xfrm>
        </p:spPr>
        <p:txBody>
          <a:bodyPr>
            <a:normAutofit fontScale="92500"/>
          </a:bodyPr>
          <a:lstStyle/>
          <a:p>
            <a:r>
              <a:rPr lang="en-US" sz="2200" dirty="0" smtClean="0"/>
              <a:t>Cause is prolonged low temperature exposure…common parts are ears, paw, foot, tail or even skin coat</a:t>
            </a:r>
          </a:p>
          <a:p>
            <a:r>
              <a:rPr lang="en-US" sz="2200" dirty="0" smtClean="0"/>
              <a:t>Cold exposure &lt;0</a:t>
            </a:r>
            <a:r>
              <a:rPr lang="en-US" sz="2200" baseline="30000" dirty="0" smtClean="0"/>
              <a:t>0</a:t>
            </a:r>
            <a:r>
              <a:rPr lang="en-US" sz="2200" dirty="0" smtClean="0"/>
              <a:t>C causes the blood vessels near the skin to narrow. Predisposing causes are heart disease or diabetes mellitus, </a:t>
            </a:r>
            <a:r>
              <a:rPr lang="en-US" sz="2200" dirty="0" smtClean="0"/>
              <a:t>wet </a:t>
            </a:r>
            <a:r>
              <a:rPr lang="en-US" sz="2200" dirty="0" smtClean="0"/>
              <a:t>fur, short hair, small size, illness or old age. </a:t>
            </a:r>
          </a:p>
          <a:p>
            <a:r>
              <a:rPr lang="en-US" sz="2200" dirty="0" smtClean="0"/>
              <a:t>At extremely low temperature intracellular water freezes, </a:t>
            </a:r>
            <a:r>
              <a:rPr lang="en-US" sz="2200" dirty="0" err="1" smtClean="0"/>
              <a:t>microvascular</a:t>
            </a:r>
            <a:r>
              <a:rPr lang="en-US" sz="2200" dirty="0" smtClean="0"/>
              <a:t> circulation fails and cells rupture and ulcers may form</a:t>
            </a:r>
          </a:p>
        </p:txBody>
      </p:sp>
      <p:sp>
        <p:nvSpPr>
          <p:cNvPr id="3" name="Title 2"/>
          <p:cNvSpPr>
            <a:spLocks noGrp="1"/>
          </p:cNvSpPr>
          <p:nvPr>
            <p:ph type="title"/>
          </p:nvPr>
        </p:nvSpPr>
        <p:spPr>
          <a:xfrm>
            <a:off x="457200" y="152400"/>
            <a:ext cx="8229600" cy="411162"/>
          </a:xfrm>
        </p:spPr>
        <p:txBody>
          <a:bodyPr>
            <a:normAutofit fontScale="90000"/>
          </a:bodyPr>
          <a:lstStyle/>
          <a:p>
            <a:r>
              <a:rPr lang="en-US" dirty="0" smtClean="0"/>
              <a:t>Frost bite</a:t>
            </a:r>
            <a:endParaRPr lang="en-US" dirty="0"/>
          </a:p>
        </p:txBody>
      </p:sp>
      <p:pic>
        <p:nvPicPr>
          <p:cNvPr id="32771" name="Picture 3"/>
          <p:cNvPicPr>
            <a:picLocks noChangeAspect="1" noChangeArrowheads="1"/>
          </p:cNvPicPr>
          <p:nvPr/>
        </p:nvPicPr>
        <p:blipFill>
          <a:blip r:embed="rId2" cstate="print">
            <a:grayscl/>
          </a:blip>
          <a:srcRect/>
          <a:stretch>
            <a:fillRect/>
          </a:stretch>
        </p:blipFill>
        <p:spPr bwMode="auto">
          <a:xfrm>
            <a:off x="3122840" y="3048000"/>
            <a:ext cx="5487760" cy="2819400"/>
          </a:xfrm>
          <a:prstGeom prst="rect">
            <a:avLst/>
          </a:prstGeom>
          <a:noFill/>
          <a:ln w="9525">
            <a:noFill/>
            <a:miter lim="800000"/>
            <a:headEnd/>
            <a:tailEnd/>
          </a:ln>
        </p:spPr>
      </p:pic>
      <p:sp>
        <p:nvSpPr>
          <p:cNvPr id="6" name="TextBox 5"/>
          <p:cNvSpPr txBox="1"/>
          <p:nvPr/>
        </p:nvSpPr>
        <p:spPr>
          <a:xfrm>
            <a:off x="457200" y="3733800"/>
            <a:ext cx="2514600" cy="646331"/>
          </a:xfrm>
          <a:prstGeom prst="rect">
            <a:avLst/>
          </a:prstGeom>
          <a:noFill/>
        </p:spPr>
        <p:txBody>
          <a:bodyPr wrap="square" rtlCol="0">
            <a:spAutoFit/>
          </a:bodyPr>
          <a:lstStyle/>
          <a:p>
            <a:r>
              <a:rPr lang="en-US" dirty="0" smtClean="0"/>
              <a:t>Damage degrees similar to burns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1"/>
            <a:ext cx="8686800" cy="2819399"/>
          </a:xfrm>
        </p:spPr>
        <p:txBody>
          <a:bodyPr>
            <a:noAutofit/>
          </a:bodyPr>
          <a:lstStyle/>
          <a:p>
            <a:r>
              <a:rPr lang="en-US" sz="2400" dirty="0" smtClean="0"/>
              <a:t>Warm water bath (</a:t>
            </a:r>
            <a:r>
              <a:rPr lang="en-US" sz="2400" dirty="0" smtClean="0"/>
              <a:t>warm (37-39 C) </a:t>
            </a:r>
            <a:r>
              <a:rPr lang="en-US" sz="2400" dirty="0" smtClean="0"/>
              <a:t>not Hot)</a:t>
            </a:r>
          </a:p>
          <a:p>
            <a:r>
              <a:rPr lang="en-US" sz="2400" dirty="0" smtClean="0"/>
              <a:t>No rubbing, no hot air blow, no heating</a:t>
            </a:r>
          </a:p>
          <a:p>
            <a:r>
              <a:rPr lang="en-US" sz="2400" dirty="0" smtClean="0"/>
              <a:t>Once the area has been thawed any dead tissue that remains will need to be removed surgically. </a:t>
            </a:r>
          </a:p>
          <a:p>
            <a:r>
              <a:rPr lang="en-US" sz="2400" dirty="0" smtClean="0"/>
              <a:t>Topical treatments…anti-</a:t>
            </a:r>
            <a:r>
              <a:rPr lang="en-US" sz="2400" dirty="0" err="1" smtClean="0"/>
              <a:t>inflammatories</a:t>
            </a:r>
            <a:r>
              <a:rPr lang="en-US" sz="2400" dirty="0" smtClean="0"/>
              <a:t>, aloe </a:t>
            </a:r>
            <a:r>
              <a:rPr lang="en-US" sz="2400" dirty="0" err="1" smtClean="0"/>
              <a:t>vera</a:t>
            </a:r>
            <a:r>
              <a:rPr lang="en-US" sz="2400" dirty="0" smtClean="0"/>
              <a:t> gel, and nitroglycerin (to increase blood circulation to the area) may be recommended during healing of the wounds</a:t>
            </a:r>
          </a:p>
          <a:p>
            <a:r>
              <a:rPr lang="en-US" sz="2400" dirty="0" smtClean="0"/>
              <a:t>Calcium channel blockers and vasodilators may be </a:t>
            </a:r>
            <a:r>
              <a:rPr lang="en-US" sz="2400" dirty="0" smtClean="0"/>
              <a:t>considered (</a:t>
            </a:r>
            <a:r>
              <a:rPr lang="en-US" sz="2400" dirty="0" err="1" smtClean="0"/>
              <a:t>amlodipine</a:t>
            </a:r>
            <a:r>
              <a:rPr lang="en-US" sz="2400" dirty="0" smtClean="0"/>
              <a:t>/</a:t>
            </a:r>
            <a:r>
              <a:rPr lang="en-US" sz="2400" dirty="0" err="1" smtClean="0"/>
              <a:t>nifedipine</a:t>
            </a:r>
            <a:r>
              <a:rPr lang="en-US" sz="2400" dirty="0" smtClean="0"/>
              <a:t>)</a:t>
            </a:r>
            <a:endParaRPr lang="en-US" sz="2400" dirty="0" smtClean="0"/>
          </a:p>
          <a:p>
            <a:r>
              <a:rPr lang="en-US" sz="2400" dirty="0" smtClean="0"/>
              <a:t>Surgical intervention if gangrene …</a:t>
            </a:r>
            <a:r>
              <a:rPr lang="en-US" sz="2400" dirty="0" smtClean="0"/>
              <a:t>dry….supervenes</a:t>
            </a:r>
            <a:endParaRPr lang="en-US" sz="2400" dirty="0" smtClean="0"/>
          </a:p>
          <a:p>
            <a:endParaRPr lang="en-US" sz="2400" dirty="0" smtClean="0"/>
          </a:p>
        </p:txBody>
      </p:sp>
      <p:sp>
        <p:nvSpPr>
          <p:cNvPr id="3" name="Title 2"/>
          <p:cNvSpPr>
            <a:spLocks noGrp="1"/>
          </p:cNvSpPr>
          <p:nvPr>
            <p:ph type="title"/>
          </p:nvPr>
        </p:nvSpPr>
        <p:spPr>
          <a:xfrm>
            <a:off x="457200" y="152400"/>
            <a:ext cx="8229600" cy="411162"/>
          </a:xfrm>
        </p:spPr>
        <p:txBody>
          <a:bodyPr>
            <a:normAutofit fontScale="90000"/>
          </a:bodyPr>
          <a:lstStyle/>
          <a:p>
            <a:r>
              <a:rPr lang="en-US" dirty="0" smtClean="0"/>
              <a:t>Frost bite - treatment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1066800"/>
          <a:ext cx="8839200" cy="4028440"/>
        </p:xfrm>
        <a:graphic>
          <a:graphicData uri="http://schemas.openxmlformats.org/drawingml/2006/table">
            <a:tbl>
              <a:tblPr firstRow="1" bandRow="1">
                <a:tableStyleId>{5C22544A-7EE6-4342-B048-85BDC9FD1C3A}</a:tableStyleId>
              </a:tblPr>
              <a:tblGrid>
                <a:gridCol w="1371600"/>
                <a:gridCol w="1981200"/>
                <a:gridCol w="3276600"/>
                <a:gridCol w="2209800"/>
              </a:tblGrid>
              <a:tr h="370840">
                <a:tc>
                  <a:txBody>
                    <a:bodyPr/>
                    <a:lstStyle/>
                    <a:p>
                      <a:r>
                        <a:rPr lang="en-US" dirty="0" smtClean="0"/>
                        <a:t>Class</a:t>
                      </a:r>
                      <a:endParaRPr lang="en-US" dirty="0"/>
                    </a:p>
                  </a:txBody>
                  <a:tcPr/>
                </a:tc>
                <a:tc>
                  <a:txBody>
                    <a:bodyPr/>
                    <a:lstStyle/>
                    <a:p>
                      <a:r>
                        <a:rPr lang="en-US" dirty="0" smtClean="0"/>
                        <a:t>Dermal layers involved</a:t>
                      </a:r>
                      <a:endParaRPr lang="en-US" dirty="0"/>
                    </a:p>
                  </a:txBody>
                  <a:tcPr/>
                </a:tc>
                <a:tc>
                  <a:txBody>
                    <a:bodyPr/>
                    <a:lstStyle/>
                    <a:p>
                      <a:r>
                        <a:rPr lang="en-US" dirty="0" smtClean="0"/>
                        <a:t>Wound characteristic</a:t>
                      </a:r>
                      <a:endParaRPr lang="en-US" dirty="0"/>
                    </a:p>
                  </a:txBody>
                  <a:tcPr/>
                </a:tc>
                <a:tc>
                  <a:txBody>
                    <a:bodyPr/>
                    <a:lstStyle/>
                    <a:p>
                      <a:r>
                        <a:rPr lang="en-US" dirty="0" smtClean="0"/>
                        <a:t>Healing</a:t>
                      </a:r>
                      <a:endParaRPr lang="en-US" dirty="0"/>
                    </a:p>
                  </a:txBody>
                  <a:tcPr/>
                </a:tc>
              </a:tr>
              <a:tr h="370840">
                <a:tc>
                  <a:txBody>
                    <a:bodyPr/>
                    <a:lstStyle/>
                    <a:p>
                      <a:r>
                        <a:rPr lang="en-US" dirty="0" smtClean="0"/>
                        <a:t>Superficial Aka </a:t>
                      </a:r>
                      <a:r>
                        <a:rPr lang="en-US" b="1" dirty="0" smtClean="0"/>
                        <a:t>1</a:t>
                      </a:r>
                      <a:r>
                        <a:rPr lang="en-US" b="1" baseline="30000" dirty="0" smtClean="0"/>
                        <a:t>st</a:t>
                      </a:r>
                      <a:r>
                        <a:rPr lang="en-US" b="1" dirty="0" smtClean="0"/>
                        <a:t> D</a:t>
                      </a:r>
                      <a:endParaRPr lang="en-US" b="1" dirty="0"/>
                    </a:p>
                  </a:txBody>
                  <a:tcPr/>
                </a:tc>
                <a:tc>
                  <a:txBody>
                    <a:bodyPr/>
                    <a:lstStyle/>
                    <a:p>
                      <a:r>
                        <a:rPr lang="en-US" dirty="0" smtClean="0"/>
                        <a:t>Epidermis</a:t>
                      </a:r>
                      <a:endParaRPr lang="en-US" dirty="0"/>
                    </a:p>
                  </a:txBody>
                  <a:tcPr/>
                </a:tc>
                <a:tc>
                  <a:txBody>
                    <a:bodyPr/>
                    <a:lstStyle/>
                    <a:p>
                      <a:r>
                        <a:rPr lang="en-US" dirty="0" smtClean="0"/>
                        <a:t>Red desquamation,</a:t>
                      </a:r>
                      <a:r>
                        <a:rPr lang="en-US" baseline="0" dirty="0" smtClean="0"/>
                        <a:t> dry flaky look</a:t>
                      </a:r>
                      <a:endParaRPr lang="en-US" dirty="0"/>
                    </a:p>
                  </a:txBody>
                  <a:tcPr/>
                </a:tc>
                <a:tc>
                  <a:txBody>
                    <a:bodyPr/>
                    <a:lstStyle/>
                    <a:p>
                      <a:r>
                        <a:rPr lang="en-US" dirty="0" smtClean="0"/>
                        <a:t>3-5 days re-</a:t>
                      </a:r>
                      <a:r>
                        <a:rPr lang="en-US" dirty="0" err="1" smtClean="0"/>
                        <a:t>epithelization</a:t>
                      </a:r>
                      <a:r>
                        <a:rPr lang="en-US" dirty="0" smtClean="0"/>
                        <a:t>, little scar</a:t>
                      </a:r>
                      <a:endParaRPr lang="en-US" dirty="0"/>
                    </a:p>
                  </a:txBody>
                  <a:tcPr/>
                </a:tc>
              </a:tr>
              <a:tr h="370840">
                <a:tc>
                  <a:txBody>
                    <a:bodyPr/>
                    <a:lstStyle/>
                    <a:p>
                      <a:r>
                        <a:rPr lang="en-US" dirty="0" smtClean="0"/>
                        <a:t>Superficial</a:t>
                      </a:r>
                      <a:r>
                        <a:rPr lang="en-US" baseline="0" dirty="0" smtClean="0"/>
                        <a:t> partial thickness</a:t>
                      </a:r>
                    </a:p>
                    <a:p>
                      <a:r>
                        <a:rPr lang="en-US" baseline="0" dirty="0" smtClean="0"/>
                        <a:t>Aka </a:t>
                      </a:r>
                      <a:r>
                        <a:rPr lang="en-US" b="1" baseline="0" dirty="0" smtClean="0"/>
                        <a:t>2</a:t>
                      </a:r>
                      <a:r>
                        <a:rPr lang="en-US" b="1" baseline="30000" dirty="0" smtClean="0"/>
                        <a:t>nd</a:t>
                      </a:r>
                      <a:r>
                        <a:rPr lang="en-US" b="1" baseline="0" dirty="0" smtClean="0"/>
                        <a:t> D</a:t>
                      </a:r>
                      <a:endParaRPr lang="en-US" b="1" dirty="0"/>
                    </a:p>
                  </a:txBody>
                  <a:tcPr/>
                </a:tc>
                <a:tc>
                  <a:txBody>
                    <a:bodyPr/>
                    <a:lstStyle/>
                    <a:p>
                      <a:r>
                        <a:rPr lang="en-US" dirty="0" smtClean="0"/>
                        <a:t>Epidermis</a:t>
                      </a:r>
                      <a:r>
                        <a:rPr lang="en-US" baseline="0" dirty="0" smtClean="0"/>
                        <a:t> + 1/3 dermis </a:t>
                      </a:r>
                      <a:endParaRPr lang="en-US" dirty="0"/>
                    </a:p>
                  </a:txBody>
                  <a:tcPr/>
                </a:tc>
                <a:tc>
                  <a:txBody>
                    <a:bodyPr/>
                    <a:lstStyle/>
                    <a:p>
                      <a:r>
                        <a:rPr lang="en-US" b="1" dirty="0" smtClean="0"/>
                        <a:t>Blisters</a:t>
                      </a:r>
                      <a:r>
                        <a:rPr lang="en-US" dirty="0" smtClean="0"/>
                        <a:t>,</a:t>
                      </a:r>
                      <a:r>
                        <a:rPr lang="en-US" baseline="0" dirty="0" smtClean="0"/>
                        <a:t> little scar, edema, </a:t>
                      </a:r>
                      <a:r>
                        <a:rPr lang="en-US" baseline="0" dirty="0" err="1" smtClean="0"/>
                        <a:t>eschar</a:t>
                      </a:r>
                      <a:r>
                        <a:rPr lang="en-US" baseline="0" dirty="0" smtClean="0"/>
                        <a:t> (leathery surface of dead tissue)</a:t>
                      </a:r>
                      <a:endParaRPr lang="en-US" dirty="0"/>
                    </a:p>
                  </a:txBody>
                  <a:tcPr/>
                </a:tc>
                <a:tc>
                  <a:txBody>
                    <a:bodyPr/>
                    <a:lstStyle/>
                    <a:p>
                      <a:r>
                        <a:rPr lang="en-US" dirty="0" smtClean="0"/>
                        <a:t>2-3 weeks, surgical intervention to avoid big</a:t>
                      </a:r>
                      <a:r>
                        <a:rPr lang="en-US" baseline="0" dirty="0" smtClean="0"/>
                        <a:t> scar</a:t>
                      </a:r>
                      <a:endParaRPr lang="en-US" dirty="0"/>
                    </a:p>
                  </a:txBody>
                  <a:tcPr/>
                </a:tc>
              </a:tr>
              <a:tr h="370840">
                <a:tc>
                  <a:txBody>
                    <a:bodyPr/>
                    <a:lstStyle/>
                    <a:p>
                      <a:r>
                        <a:rPr lang="en-US" dirty="0" smtClean="0"/>
                        <a:t>Full thickness</a:t>
                      </a:r>
                    </a:p>
                    <a:p>
                      <a:r>
                        <a:rPr lang="en-US" dirty="0" smtClean="0"/>
                        <a:t>Aka </a:t>
                      </a:r>
                      <a:r>
                        <a:rPr lang="en-US" b="1" dirty="0" smtClean="0"/>
                        <a:t>3</a:t>
                      </a:r>
                      <a:r>
                        <a:rPr lang="en-US" b="1" baseline="30000" dirty="0" smtClean="0"/>
                        <a:t>rd</a:t>
                      </a:r>
                      <a:r>
                        <a:rPr lang="en-US" b="1" dirty="0" smtClean="0"/>
                        <a:t> D</a:t>
                      </a:r>
                      <a:endParaRPr lang="en-US" b="1" dirty="0"/>
                    </a:p>
                  </a:txBody>
                  <a:tcPr/>
                </a:tc>
                <a:tc>
                  <a:txBody>
                    <a:bodyPr/>
                    <a:lstStyle/>
                    <a:p>
                      <a:r>
                        <a:rPr lang="en-US" dirty="0" smtClean="0"/>
                        <a:t>Epidermis, dermis, s/c tissue</a:t>
                      </a:r>
                      <a:endParaRPr lang="en-US" dirty="0"/>
                    </a:p>
                  </a:txBody>
                  <a:tcPr/>
                </a:tc>
                <a:tc>
                  <a:txBody>
                    <a:bodyPr/>
                    <a:lstStyle/>
                    <a:p>
                      <a:r>
                        <a:rPr lang="en-US" dirty="0" smtClean="0"/>
                        <a:t>Bloodless,</a:t>
                      </a:r>
                      <a:r>
                        <a:rPr lang="en-US" baseline="0" dirty="0" smtClean="0"/>
                        <a:t> white, </a:t>
                      </a:r>
                      <a:r>
                        <a:rPr lang="en-US" baseline="0" dirty="0" err="1" smtClean="0"/>
                        <a:t>eschar</a:t>
                      </a:r>
                      <a:r>
                        <a:rPr lang="en-US" baseline="0" dirty="0" smtClean="0"/>
                        <a:t>, hairs easily come off</a:t>
                      </a:r>
                      <a:endParaRPr lang="en-US" dirty="0"/>
                    </a:p>
                  </a:txBody>
                  <a:tcPr/>
                </a:tc>
                <a:tc>
                  <a:txBody>
                    <a:bodyPr/>
                    <a:lstStyle/>
                    <a:p>
                      <a:r>
                        <a:rPr lang="en-US" dirty="0" smtClean="0"/>
                        <a:t>Surgical</a:t>
                      </a:r>
                      <a:r>
                        <a:rPr lang="en-US" baseline="0" dirty="0" smtClean="0"/>
                        <a:t> intervention needed</a:t>
                      </a:r>
                      <a:endParaRPr lang="en-US" dirty="0"/>
                    </a:p>
                  </a:txBody>
                  <a:tcPr/>
                </a:tc>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itle 2"/>
          <p:cNvSpPr>
            <a:spLocks noGrp="1"/>
          </p:cNvSpPr>
          <p:nvPr>
            <p:ph type="title"/>
          </p:nvPr>
        </p:nvSpPr>
        <p:spPr>
          <a:xfrm>
            <a:off x="228600" y="76200"/>
            <a:ext cx="8458200" cy="639762"/>
          </a:xfrm>
        </p:spPr>
        <p:txBody>
          <a:bodyPr>
            <a:normAutofit fontScale="90000"/>
          </a:bodyPr>
          <a:lstStyle/>
          <a:p>
            <a:r>
              <a:rPr lang="en-US" dirty="0" smtClean="0"/>
              <a:t>Thermal burns - Classification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4525963"/>
          </a:xfrm>
        </p:spPr>
        <p:txBody>
          <a:bodyPr>
            <a:noAutofit/>
          </a:bodyPr>
          <a:lstStyle/>
          <a:p>
            <a:r>
              <a:rPr lang="en-US" sz="2200" b="1" dirty="0" smtClean="0">
                <a:latin typeface="Times New Roman" pitchFamily="18" charset="0"/>
                <a:cs typeface="Times New Roman" pitchFamily="18" charset="0"/>
              </a:rPr>
              <a:t>1</a:t>
            </a:r>
            <a:r>
              <a:rPr lang="en-US" sz="2200" b="1" baseline="30000" dirty="0" smtClean="0">
                <a:latin typeface="Times New Roman" pitchFamily="18" charset="0"/>
                <a:cs typeface="Times New Roman" pitchFamily="18" charset="0"/>
              </a:rPr>
              <a:t>st</a:t>
            </a:r>
            <a:r>
              <a:rPr lang="en-US" sz="2200" b="1" dirty="0" smtClean="0">
                <a:latin typeface="Times New Roman" pitchFamily="18" charset="0"/>
                <a:cs typeface="Times New Roman" pitchFamily="18" charset="0"/>
              </a:rPr>
              <a:t> Degree: </a:t>
            </a:r>
            <a:r>
              <a:rPr lang="en-US" sz="2200" dirty="0" err="1" smtClean="0">
                <a:latin typeface="Times New Roman" pitchFamily="18" charset="0"/>
                <a:cs typeface="Times New Roman" pitchFamily="18" charset="0"/>
              </a:rPr>
              <a:t>Erythema</a:t>
            </a:r>
            <a:r>
              <a:rPr lang="en-US" sz="2200" dirty="0" smtClean="0">
                <a:latin typeface="Times New Roman" pitchFamily="18" charset="0"/>
                <a:cs typeface="Times New Roman" pitchFamily="18" charset="0"/>
              </a:rPr>
              <a:t> or simple redness with superficial inflammation and slight swelling, may subside </a:t>
            </a:r>
          </a:p>
          <a:p>
            <a:r>
              <a:rPr lang="en-US" sz="2200" b="1" dirty="0" smtClean="0">
                <a:latin typeface="Times New Roman" pitchFamily="18" charset="0"/>
                <a:cs typeface="Times New Roman" pitchFamily="18" charset="0"/>
              </a:rPr>
              <a:t>2</a:t>
            </a:r>
            <a:r>
              <a:rPr lang="en-US" sz="2200" b="1" baseline="30000" dirty="0" smtClean="0">
                <a:latin typeface="Times New Roman" pitchFamily="18" charset="0"/>
                <a:cs typeface="Times New Roman" pitchFamily="18" charset="0"/>
              </a:rPr>
              <a:t>nd</a:t>
            </a:r>
            <a:r>
              <a:rPr lang="en-US" sz="2200" b="1" dirty="0" smtClean="0">
                <a:latin typeface="Times New Roman" pitchFamily="18" charset="0"/>
                <a:cs typeface="Times New Roman" pitchFamily="18" charset="0"/>
              </a:rPr>
              <a:t> Degree: </a:t>
            </a:r>
            <a:r>
              <a:rPr lang="en-US" sz="2200" dirty="0" smtClean="0">
                <a:latin typeface="Times New Roman" pitchFamily="18" charset="0"/>
                <a:cs typeface="Times New Roman" pitchFamily="18" charset="0"/>
              </a:rPr>
              <a:t>Vesicle formation with acute inflammation. Skin blackened and hair is singed. Superficial layers of the epithelium are destroyed. Scars not present after healing</a:t>
            </a:r>
          </a:p>
          <a:p>
            <a:r>
              <a:rPr lang="en-US" sz="2200" b="1" dirty="0" smtClean="0">
                <a:latin typeface="Times New Roman" pitchFamily="18" charset="0"/>
                <a:cs typeface="Times New Roman" pitchFamily="18" charset="0"/>
              </a:rPr>
              <a:t>3</a:t>
            </a:r>
            <a:r>
              <a:rPr lang="en-US" sz="2200" b="1" baseline="30000" dirty="0" smtClean="0">
                <a:latin typeface="Times New Roman" pitchFamily="18" charset="0"/>
                <a:cs typeface="Times New Roman" pitchFamily="18" charset="0"/>
              </a:rPr>
              <a:t>rd</a:t>
            </a:r>
            <a:r>
              <a:rPr lang="en-US" sz="2200" b="1" dirty="0" smtClean="0">
                <a:latin typeface="Times New Roman" pitchFamily="18" charset="0"/>
                <a:cs typeface="Times New Roman" pitchFamily="18" charset="0"/>
              </a:rPr>
              <a:t> Degree: </a:t>
            </a:r>
            <a:r>
              <a:rPr lang="en-US" sz="2200" dirty="0" smtClean="0">
                <a:latin typeface="Times New Roman" pitchFamily="18" charset="0"/>
                <a:cs typeface="Times New Roman" pitchFamily="18" charset="0"/>
              </a:rPr>
              <a:t>Destruction of cuticle and part of true skin. Very painful, nerve endings exposed. Healing may leaves scar.</a:t>
            </a:r>
          </a:p>
          <a:p>
            <a:r>
              <a:rPr lang="en-US" sz="2200" b="1" dirty="0" smtClean="0">
                <a:latin typeface="Times New Roman" pitchFamily="18" charset="0"/>
                <a:cs typeface="Times New Roman" pitchFamily="18" charset="0"/>
              </a:rPr>
              <a:t>4</a:t>
            </a:r>
            <a:r>
              <a:rPr lang="en-US" sz="2200" b="1" baseline="30000" dirty="0" smtClean="0">
                <a:latin typeface="Times New Roman" pitchFamily="18" charset="0"/>
                <a:cs typeface="Times New Roman" pitchFamily="18" charset="0"/>
              </a:rPr>
              <a:t>th</a:t>
            </a:r>
            <a:r>
              <a:rPr lang="en-US" sz="2200" b="1" dirty="0" smtClean="0">
                <a:latin typeface="Times New Roman" pitchFamily="18" charset="0"/>
                <a:cs typeface="Times New Roman" pitchFamily="18" charset="0"/>
              </a:rPr>
              <a:t> Degree: </a:t>
            </a:r>
            <a:r>
              <a:rPr lang="en-US" sz="2200" dirty="0" smtClean="0">
                <a:latin typeface="Times New Roman" pitchFamily="18" charset="0"/>
                <a:cs typeface="Times New Roman" pitchFamily="18" charset="0"/>
              </a:rPr>
              <a:t>Whole skin is destroyed with formation of slough (yellowish-brown/parchment-like). Surface is ulcerated and on healing a dense fibrous scar tissue develop. Scar may subsequently contract and cause deformity of the part. Not painful: complete destruction of the nerve endings.</a:t>
            </a:r>
          </a:p>
          <a:p>
            <a:r>
              <a:rPr lang="en-US" sz="2200" b="1" dirty="0" smtClean="0">
                <a:latin typeface="Times New Roman" pitchFamily="18" charset="0"/>
                <a:cs typeface="Times New Roman" pitchFamily="18" charset="0"/>
              </a:rPr>
              <a:t>5</a:t>
            </a:r>
            <a:r>
              <a:rPr lang="en-US" sz="2200" b="1" baseline="30000" dirty="0" smtClean="0">
                <a:latin typeface="Times New Roman" pitchFamily="18" charset="0"/>
                <a:cs typeface="Times New Roman" pitchFamily="18" charset="0"/>
              </a:rPr>
              <a:t>th</a:t>
            </a:r>
            <a:r>
              <a:rPr lang="en-US" sz="2200" b="1" dirty="0" smtClean="0">
                <a:latin typeface="Times New Roman" pitchFamily="18" charset="0"/>
                <a:cs typeface="Times New Roman" pitchFamily="18" charset="0"/>
              </a:rPr>
              <a:t> Degree: </a:t>
            </a:r>
            <a:r>
              <a:rPr lang="en-US" sz="2200" dirty="0" smtClean="0">
                <a:latin typeface="Times New Roman" pitchFamily="18" charset="0"/>
                <a:cs typeface="Times New Roman" pitchFamily="18" charset="0"/>
              </a:rPr>
              <a:t>Deep fascia and muscles involved. Severe scarring effect and deformity. </a:t>
            </a:r>
          </a:p>
          <a:p>
            <a:r>
              <a:rPr lang="en-US" sz="2200" b="1" dirty="0" smtClean="0">
                <a:latin typeface="Times New Roman" pitchFamily="18" charset="0"/>
                <a:cs typeface="Times New Roman" pitchFamily="18" charset="0"/>
              </a:rPr>
              <a:t>6</a:t>
            </a:r>
            <a:r>
              <a:rPr lang="en-US" sz="2200" b="1" baseline="30000" dirty="0" smtClean="0">
                <a:latin typeface="Times New Roman" pitchFamily="18" charset="0"/>
                <a:cs typeface="Times New Roman" pitchFamily="18" charset="0"/>
              </a:rPr>
              <a:t>th</a:t>
            </a:r>
            <a:r>
              <a:rPr lang="en-US" sz="2200" b="1" dirty="0" smtClean="0">
                <a:latin typeface="Times New Roman" pitchFamily="18" charset="0"/>
                <a:cs typeface="Times New Roman" pitchFamily="18" charset="0"/>
              </a:rPr>
              <a:t> Degree: Carbonization or </a:t>
            </a:r>
            <a:r>
              <a:rPr lang="en-US" sz="2200" dirty="0" smtClean="0">
                <a:latin typeface="Times New Roman" pitchFamily="18" charset="0"/>
                <a:cs typeface="Times New Roman" pitchFamily="18" charset="0"/>
              </a:rPr>
              <a:t>Charring of the limb involving subjacent tissues, organs, and bone</a:t>
            </a:r>
            <a:endParaRPr lang="en-US" sz="2200" dirty="0">
              <a:latin typeface="Times New Roman" pitchFamily="18" charset="0"/>
              <a:cs typeface="Times New Roman" pitchFamily="18" charset="0"/>
            </a:endParaRPr>
          </a:p>
        </p:txBody>
      </p:sp>
      <p:sp>
        <p:nvSpPr>
          <p:cNvPr id="3" name="Title 2"/>
          <p:cNvSpPr>
            <a:spLocks noGrp="1"/>
          </p:cNvSpPr>
          <p:nvPr>
            <p:ph type="title"/>
          </p:nvPr>
        </p:nvSpPr>
        <p:spPr>
          <a:xfrm>
            <a:off x="381000" y="76200"/>
            <a:ext cx="8229600" cy="533400"/>
          </a:xfrm>
        </p:spPr>
        <p:txBody>
          <a:bodyPr>
            <a:normAutofit fontScale="90000"/>
          </a:bodyPr>
          <a:lstStyle/>
          <a:p>
            <a:r>
              <a:rPr lang="en-US" dirty="0" err="1" smtClean="0"/>
              <a:t>Dupuytren’s</a:t>
            </a:r>
            <a:r>
              <a:rPr lang="en-US" dirty="0" smtClean="0"/>
              <a:t> Classification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b="1" dirty="0" smtClean="0"/>
              <a:t>Zone of coagulation </a:t>
            </a:r>
            <a:r>
              <a:rPr lang="en-US" dirty="0" smtClean="0"/>
              <a:t>(aka zone of necrosis or zone of destruction): Inner most zone…no viable tissue remains in this zone. </a:t>
            </a:r>
          </a:p>
          <a:p>
            <a:r>
              <a:rPr lang="en-US" b="1" dirty="0" smtClean="0"/>
              <a:t>The zone of ischemia or stasis</a:t>
            </a:r>
            <a:r>
              <a:rPr lang="en-US" dirty="0" smtClean="0"/>
              <a:t>:  Decreased perfusion, reduction of vascular luminal diameter from increased interstitial pressure secondary to increased capillary permeability. Increased capillary permeability depends on the severity of the burn: in a canine model of scald burns, local lymph flow and protein content increased proportionally with scald temperature. Tissues in the zone of stasis are vulnerable; whereas further insult leads to necrosis, effective therapy can restore perfusion and maintain viability. </a:t>
            </a:r>
          </a:p>
          <a:p>
            <a:r>
              <a:rPr lang="en-US" b="1" dirty="0" smtClean="0"/>
              <a:t>Zone of congestion or hyperemia</a:t>
            </a:r>
            <a:r>
              <a:rPr lang="en-US" dirty="0" smtClean="0"/>
              <a:t>, which is the primary area of the inflammatory response to the burn. Tissues in the zone of hyperemia are viable and heal if no further injury is sustained</a:t>
            </a:r>
          </a:p>
          <a:p>
            <a:endParaRPr lang="en-US" dirty="0" smtClean="0"/>
          </a:p>
          <a:p>
            <a:pPr>
              <a:buNone/>
            </a:pPr>
            <a:r>
              <a:rPr lang="en-US" dirty="0" smtClean="0"/>
              <a:t>Mnemonic….</a:t>
            </a:r>
            <a:r>
              <a:rPr lang="en-US" dirty="0" smtClean="0"/>
              <a:t>CIC…Coagulation      Ischemia     Congestion</a:t>
            </a:r>
            <a:endParaRPr lang="en-US" dirty="0"/>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Burn zones</a:t>
            </a:r>
            <a:endParaRPr lang="en-US" dirty="0"/>
          </a:p>
        </p:txBody>
      </p:sp>
      <p:cxnSp>
        <p:nvCxnSpPr>
          <p:cNvPr id="9" name="Straight Arrow Connector 8"/>
          <p:cNvCxnSpPr/>
          <p:nvPr/>
        </p:nvCxnSpPr>
        <p:spPr>
          <a:xfrm>
            <a:off x="4343400" y="5562600"/>
            <a:ext cx="228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91200" y="5562600"/>
            <a:ext cx="228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458200" cy="4525963"/>
          </a:xfrm>
        </p:spPr>
        <p:txBody>
          <a:bodyPr>
            <a:normAutofit fontScale="77500" lnSpcReduction="20000"/>
          </a:bodyPr>
          <a:lstStyle/>
          <a:p>
            <a:r>
              <a:rPr lang="en-US" dirty="0" smtClean="0">
                <a:latin typeface="Arial" pitchFamily="34" charset="0"/>
                <a:cs typeface="Arial" pitchFamily="34" charset="0"/>
              </a:rPr>
              <a:t>Electrical injuries in animals occur most often accidentally </a:t>
            </a:r>
          </a:p>
          <a:p>
            <a:r>
              <a:rPr lang="en-US" dirty="0" smtClean="0">
                <a:latin typeface="Arial" pitchFamily="34" charset="0"/>
                <a:cs typeface="Arial" pitchFamily="34" charset="0"/>
              </a:rPr>
              <a:t>Severity depends on type of circuit, voltage, current and duration of exposure and conditions of the animal e.g. wet or dry hair coat and pathway of current through the body. </a:t>
            </a:r>
          </a:p>
          <a:p>
            <a:r>
              <a:rPr lang="en-US" dirty="0" smtClean="0">
                <a:latin typeface="Arial" pitchFamily="34" charset="0"/>
                <a:cs typeface="Arial" pitchFamily="34" charset="0"/>
              </a:rPr>
              <a:t>Lesions may be absent or may include early or localized rigor mortis, acute circulatory failure, or severe </a:t>
            </a:r>
            <a:r>
              <a:rPr lang="en-US" dirty="0" err="1" smtClean="0">
                <a:latin typeface="Arial" pitchFamily="34" charset="0"/>
                <a:cs typeface="Arial" pitchFamily="34" charset="0"/>
              </a:rPr>
              <a:t>thermoelectrical</a:t>
            </a:r>
            <a:r>
              <a:rPr lang="en-US" dirty="0" smtClean="0">
                <a:latin typeface="Arial" pitchFamily="34" charset="0"/>
                <a:cs typeface="Arial" pitchFamily="34" charset="0"/>
              </a:rPr>
              <a:t> burns. </a:t>
            </a:r>
          </a:p>
          <a:p>
            <a:r>
              <a:rPr lang="en-US" dirty="0" smtClean="0">
                <a:latin typeface="Arial" pitchFamily="34" charset="0"/>
                <a:cs typeface="Arial" pitchFamily="34" charset="0"/>
              </a:rPr>
              <a:t>Signs include external current marks, singed hair or feathers, metallization of the </a:t>
            </a:r>
            <a:r>
              <a:rPr lang="en-US" dirty="0" smtClean="0">
                <a:latin typeface="Arial" pitchFamily="34" charset="0"/>
                <a:cs typeface="Arial" pitchFamily="34" charset="0"/>
              </a:rPr>
              <a:t>skin </a:t>
            </a: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rarely internal </a:t>
            </a:r>
            <a:r>
              <a:rPr lang="en-US" b="1" dirty="0" err="1" smtClean="0">
                <a:latin typeface="Arial" pitchFamily="34" charset="0"/>
                <a:cs typeface="Arial" pitchFamily="34" charset="0"/>
              </a:rPr>
              <a:t>electroporation</a:t>
            </a:r>
            <a:r>
              <a:rPr lang="en-US" dirty="0" smtClean="0">
                <a:latin typeface="Arial" pitchFamily="34" charset="0"/>
                <a:cs typeface="Arial" pitchFamily="34" charset="0"/>
              </a:rPr>
              <a:t> injury (muscle necrosis, </a:t>
            </a:r>
            <a:r>
              <a:rPr lang="en-US" dirty="0" err="1" smtClean="0">
                <a:latin typeface="Arial" pitchFamily="34" charset="0"/>
                <a:cs typeface="Arial" pitchFamily="34" charset="0"/>
              </a:rPr>
              <a:t>hemolysis</a:t>
            </a:r>
            <a:r>
              <a:rPr lang="en-US" dirty="0" smtClean="0">
                <a:latin typeface="Arial" pitchFamily="34" charset="0"/>
                <a:cs typeface="Arial" pitchFamily="34" charset="0"/>
              </a:rPr>
              <a:t>, vascular damage with thrombosis), injury to brain and spinal cord, or skeletal fractures.</a:t>
            </a:r>
          </a:p>
          <a:p>
            <a:pPr>
              <a:buFont typeface="Wingdings" pitchFamily="2" charset="2"/>
              <a:buChar char="Ø"/>
            </a:pPr>
            <a:r>
              <a:rPr lang="en-US" dirty="0" smtClean="0">
                <a:latin typeface="Arial" pitchFamily="34" charset="0"/>
                <a:cs typeface="Arial" pitchFamily="34" charset="0"/>
              </a:rPr>
              <a:t>Lightning strike in animals may cause no lesions, external signs of linear or </a:t>
            </a:r>
            <a:r>
              <a:rPr lang="en-US" dirty="0" err="1" smtClean="0">
                <a:latin typeface="Arial" pitchFamily="34" charset="0"/>
                <a:cs typeface="Arial" pitchFamily="34" charset="0"/>
              </a:rPr>
              <a:t>punctate</a:t>
            </a:r>
            <a:r>
              <a:rPr lang="en-US" dirty="0" smtClean="0">
                <a:latin typeface="Arial" pitchFamily="34" charset="0"/>
                <a:cs typeface="Arial" pitchFamily="34" charset="0"/>
              </a:rPr>
              <a:t> burns, </a:t>
            </a:r>
            <a:r>
              <a:rPr lang="en-US" b="1" dirty="0" err="1" smtClean="0">
                <a:latin typeface="Arial" pitchFamily="34" charset="0"/>
                <a:cs typeface="Arial" pitchFamily="34" charset="0"/>
              </a:rPr>
              <a:t>keraunographic</a:t>
            </a:r>
            <a:r>
              <a:rPr lang="en-US" dirty="0" smtClean="0">
                <a:latin typeface="Arial" pitchFamily="34" charset="0"/>
                <a:cs typeface="Arial" pitchFamily="34" charset="0"/>
              </a:rPr>
              <a:t> markings (markings simulating the surroundings…myth?), or exit burns on the soles of the hooves or the coronary bands. </a:t>
            </a:r>
          </a:p>
        </p:txBody>
      </p:sp>
      <p:sp>
        <p:nvSpPr>
          <p:cNvPr id="3" name="Title 2"/>
          <p:cNvSpPr>
            <a:spLocks noGrp="1"/>
          </p:cNvSpPr>
          <p:nvPr>
            <p:ph type="title"/>
          </p:nvPr>
        </p:nvSpPr>
        <p:spPr>
          <a:xfrm>
            <a:off x="457200" y="76200"/>
            <a:ext cx="8229600" cy="563562"/>
          </a:xfrm>
        </p:spPr>
        <p:txBody>
          <a:bodyPr>
            <a:normAutofit fontScale="90000"/>
          </a:bodyPr>
          <a:lstStyle/>
          <a:p>
            <a:r>
              <a:rPr lang="en-US" dirty="0" smtClean="0"/>
              <a:t>Electrical burn – cause and signs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0838"/>
            <a:ext cx="8229600" cy="411162"/>
          </a:xfrm>
        </p:spPr>
        <p:txBody>
          <a:bodyPr>
            <a:normAutofit fontScale="90000"/>
          </a:bodyPr>
          <a:lstStyle/>
          <a:p>
            <a:r>
              <a:rPr lang="en-US" dirty="0" smtClean="0"/>
              <a:t>Superficial burns (epidermal and partial thickness)</a:t>
            </a:r>
            <a:endParaRPr lang="en-US" dirty="0"/>
          </a:p>
        </p:txBody>
      </p:sp>
      <p:grpSp>
        <p:nvGrpSpPr>
          <p:cNvPr id="1026" name="Group 2"/>
          <p:cNvGrpSpPr>
            <a:grpSpLocks/>
          </p:cNvGrpSpPr>
          <p:nvPr/>
        </p:nvGrpSpPr>
        <p:grpSpPr bwMode="auto">
          <a:xfrm>
            <a:off x="609600" y="1143000"/>
            <a:ext cx="8001000" cy="5410386"/>
            <a:chOff x="1914" y="2220"/>
            <a:chExt cx="9131" cy="6008"/>
          </a:xfrm>
        </p:grpSpPr>
        <p:sp>
          <p:nvSpPr>
            <p:cNvPr id="1027" name="Text Box 3"/>
            <p:cNvSpPr txBox="1">
              <a:spLocks noChangeArrowheads="1"/>
            </p:cNvSpPr>
            <p:nvPr/>
          </p:nvSpPr>
          <p:spPr bwMode="auto">
            <a:xfrm>
              <a:off x="4603" y="2220"/>
              <a:ext cx="3659" cy="4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effect on keratinocytes</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1914" y="3250"/>
              <a:ext cx="4013" cy="7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pitchFamily="34" charset="0"/>
                  <a:cs typeface="Arial" pitchFamily="34" charset="0"/>
                </a:rPr>
                <a:t>monocyte</a:t>
              </a:r>
              <a:r>
                <a:rPr kumimoji="0" lang="en-US" sz="2000" b="0" i="0" u="none" strike="noStrike" cap="none" normalizeH="0" baseline="0" dirty="0" smtClean="0">
                  <a:ln>
                    <a:noFill/>
                  </a:ln>
                  <a:solidFill>
                    <a:schemeClr val="tx1"/>
                  </a:solidFill>
                  <a:effectLst/>
                  <a:latin typeface="Calibri" pitchFamily="34" charset="0"/>
                  <a:cs typeface="Arial" pitchFamily="34" charset="0"/>
                </a:rPr>
                <a:t> and macrophage activation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7032" y="3242"/>
              <a:ext cx="4013" cy="7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Pro-inflammatory cytokine release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3740" y="4646"/>
              <a:ext cx="5640" cy="11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1. </a:t>
              </a:r>
              <a:r>
                <a:rPr kumimoji="0" lang="en-US" sz="2000" b="0" i="0" u="none" strike="noStrike" cap="none" normalizeH="0" baseline="0" dirty="0" err="1" smtClean="0">
                  <a:ln>
                    <a:noFill/>
                  </a:ln>
                  <a:solidFill>
                    <a:schemeClr val="tx1"/>
                  </a:solidFill>
                  <a:effectLst/>
                  <a:latin typeface="Calibri" pitchFamily="34" charset="0"/>
                  <a:cs typeface="Arial" pitchFamily="34" charset="0"/>
                </a:rPr>
                <a:t>nociceptor</a:t>
              </a:r>
              <a:r>
                <a:rPr kumimoji="0" lang="en-US" sz="2000" b="0" i="0" u="none" strike="noStrike" cap="none" normalizeH="0" baseline="0" dirty="0" smtClean="0">
                  <a:ln>
                    <a:noFill/>
                  </a:ln>
                  <a:solidFill>
                    <a:schemeClr val="tx1"/>
                  </a:solidFill>
                  <a:effectLst/>
                  <a:latin typeface="Calibri" pitchFamily="34" charset="0"/>
                  <a:cs typeface="Arial" pitchFamily="34" charset="0"/>
                </a:rPr>
                <a:t> stimulation and pain </a:t>
              </a:r>
              <a:endParaRPr kumimoji="0" lang="en-US"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2. increased vascular permeability </a:t>
              </a:r>
              <a:endParaRPr kumimoji="0" lang="en-US"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3. </a:t>
              </a:r>
              <a:r>
                <a:rPr kumimoji="0" lang="en-US" sz="2000" b="0" i="0" u="none" strike="noStrike" cap="none" normalizeH="0" baseline="0" dirty="0" err="1" smtClean="0">
                  <a:ln>
                    <a:noFill/>
                  </a:ln>
                  <a:solidFill>
                    <a:schemeClr val="tx1"/>
                  </a:solidFill>
                  <a:effectLst/>
                  <a:latin typeface="Calibri" pitchFamily="34" charset="0"/>
                  <a:cs typeface="Arial" pitchFamily="34" charset="0"/>
                </a:rPr>
                <a:t>vasodilation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4174" y="6417"/>
              <a:ext cx="4465" cy="18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interstitial edema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hypotension </a:t>
              </a:r>
              <a:endParaRPr lang="en-US" sz="2000" dirty="0" smtClean="0">
                <a:latin typeface="Times New Roman" pitchFamily="18" charset="0"/>
                <a:cs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blistering </a:t>
              </a:r>
              <a:endParaRPr lang="en-US" sz="2000" b="1" dirty="0" smtClean="0">
                <a:latin typeface="Times New Roman" pitchFamily="18" charset="0"/>
                <a:cs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warmth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blanching </a:t>
              </a:r>
              <a:r>
                <a:rPr kumimoji="0" lang="en-US" sz="2000" b="0" i="0" u="none" strike="noStrike" cap="none" normalizeH="0" baseline="0" dirty="0" err="1" smtClean="0">
                  <a:ln>
                    <a:noFill/>
                  </a:ln>
                  <a:solidFill>
                    <a:schemeClr val="tx1"/>
                  </a:solidFill>
                  <a:effectLst/>
                  <a:latin typeface="Calibri" pitchFamily="34" charset="0"/>
                  <a:cs typeface="Arial" pitchFamily="34" charset="0"/>
                </a:rPr>
                <a:t>erythema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2" name="AutoShape 8"/>
            <p:cNvCxnSpPr>
              <a:cxnSpLocks noChangeShapeType="1"/>
            </p:cNvCxnSpPr>
            <p:nvPr/>
          </p:nvCxnSpPr>
          <p:spPr bwMode="auto">
            <a:xfrm rot="5400000">
              <a:off x="5466" y="2782"/>
              <a:ext cx="314" cy="249"/>
            </a:xfrm>
            <a:prstGeom prst="straightConnector1">
              <a:avLst/>
            </a:prstGeom>
            <a:noFill/>
            <a:ln w="9525">
              <a:solidFill>
                <a:srgbClr val="000000"/>
              </a:solidFill>
              <a:round/>
              <a:headEnd/>
              <a:tailEnd type="triangle" w="med" len="med"/>
            </a:ln>
          </p:spPr>
        </p:cxnSp>
        <p:cxnSp>
          <p:nvCxnSpPr>
            <p:cNvPr id="1033" name="AutoShape 9"/>
            <p:cNvCxnSpPr>
              <a:cxnSpLocks noChangeShapeType="1"/>
            </p:cNvCxnSpPr>
            <p:nvPr/>
          </p:nvCxnSpPr>
          <p:spPr bwMode="auto">
            <a:xfrm rot="5400000">
              <a:off x="7159" y="4223"/>
              <a:ext cx="314" cy="249"/>
            </a:xfrm>
            <a:prstGeom prst="straightConnector1">
              <a:avLst/>
            </a:prstGeom>
            <a:noFill/>
            <a:ln w="9525">
              <a:solidFill>
                <a:srgbClr val="000000"/>
              </a:solidFill>
              <a:round/>
              <a:headEnd/>
              <a:tailEnd type="triangle" w="med" len="med"/>
            </a:ln>
          </p:spPr>
        </p:cxnSp>
        <p:cxnSp>
          <p:nvCxnSpPr>
            <p:cNvPr id="1034" name="AutoShape 10"/>
            <p:cNvCxnSpPr>
              <a:cxnSpLocks noChangeShapeType="1"/>
            </p:cNvCxnSpPr>
            <p:nvPr/>
          </p:nvCxnSpPr>
          <p:spPr bwMode="auto">
            <a:xfrm>
              <a:off x="6062" y="3458"/>
              <a:ext cx="658" cy="0"/>
            </a:xfrm>
            <a:prstGeom prst="straightConnector1">
              <a:avLst/>
            </a:prstGeom>
            <a:noFill/>
            <a:ln w="9525">
              <a:solidFill>
                <a:srgbClr val="000000"/>
              </a:solidFill>
              <a:round/>
              <a:headEnd/>
              <a:tailEnd type="triangle" w="med" len="med"/>
            </a:ln>
          </p:spPr>
        </p:cxnSp>
        <p:cxnSp>
          <p:nvCxnSpPr>
            <p:cNvPr id="1035" name="AutoShape 11"/>
            <p:cNvCxnSpPr>
              <a:cxnSpLocks noChangeShapeType="1"/>
            </p:cNvCxnSpPr>
            <p:nvPr/>
          </p:nvCxnSpPr>
          <p:spPr bwMode="auto">
            <a:xfrm>
              <a:off x="6523" y="5890"/>
              <a:ext cx="18" cy="392"/>
            </a:xfrm>
            <a:prstGeom prst="straightConnector1">
              <a:avLst/>
            </a:prstGeom>
            <a:noFill/>
            <a:ln w="9525">
              <a:solidFill>
                <a:srgbClr val="000000"/>
              </a:solidFill>
              <a:round/>
              <a:headEnd/>
              <a:tailEnd type="triangl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563562"/>
          </a:xfrm>
        </p:spPr>
        <p:txBody>
          <a:bodyPr>
            <a:noAutofit/>
          </a:bodyPr>
          <a:lstStyle/>
          <a:p>
            <a:r>
              <a:rPr lang="en-US" sz="3600" dirty="0" smtClean="0"/>
              <a:t>Deep burns (partial and full thickness)</a:t>
            </a:r>
            <a:endParaRPr lang="en-US" sz="3600" dirty="0"/>
          </a:p>
        </p:txBody>
      </p:sp>
      <p:grpSp>
        <p:nvGrpSpPr>
          <p:cNvPr id="2" name="Group 2"/>
          <p:cNvGrpSpPr>
            <a:grpSpLocks/>
          </p:cNvGrpSpPr>
          <p:nvPr/>
        </p:nvGrpSpPr>
        <p:grpSpPr bwMode="auto">
          <a:xfrm>
            <a:off x="381000" y="1066673"/>
            <a:ext cx="8229600" cy="5023885"/>
            <a:chOff x="1914" y="1966"/>
            <a:chExt cx="9131" cy="5579"/>
          </a:xfrm>
        </p:grpSpPr>
        <p:sp>
          <p:nvSpPr>
            <p:cNvPr id="1027" name="Text Box 3"/>
            <p:cNvSpPr txBox="1">
              <a:spLocks noChangeArrowheads="1"/>
            </p:cNvSpPr>
            <p:nvPr/>
          </p:nvSpPr>
          <p:spPr bwMode="auto">
            <a:xfrm>
              <a:off x="4603" y="1966"/>
              <a:ext cx="4355" cy="7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en-US" sz="2000" dirty="0" smtClean="0"/>
                <a:t>Superficial burn changes and Destruction of blood vessels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1914" y="3794"/>
              <a:ext cx="4013" cy="14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en-US" sz="2000" dirty="0" smtClean="0"/>
                <a:t>dry </a:t>
              </a:r>
              <a:r>
                <a:rPr lang="en-US" sz="2000" b="1" dirty="0" smtClean="0"/>
                <a:t>non blanching </a:t>
              </a:r>
              <a:r>
                <a:rPr lang="en-US" sz="2000" dirty="0" smtClean="0"/>
                <a:t>edema inelastic surface</a:t>
              </a:r>
            </a:p>
            <a:p>
              <a:pPr lvl="0" fontAlgn="base">
                <a:spcBef>
                  <a:spcPct val="0"/>
                </a:spcBef>
                <a:spcAft>
                  <a:spcPct val="0"/>
                </a:spcAft>
              </a:pPr>
              <a:r>
                <a:rPr lang="en-US" sz="2000" dirty="0" smtClean="0"/>
                <a:t>moist injury-blister rupture </a:t>
              </a:r>
            </a:p>
            <a:p>
              <a:pPr lvl="0" fontAlgn="base">
                <a:spcBef>
                  <a:spcPct val="0"/>
                </a:spcBef>
                <a:spcAft>
                  <a:spcPct val="0"/>
                </a:spcAft>
              </a:pPr>
              <a:r>
                <a:rPr lang="en-US" sz="2000" dirty="0" smtClean="0"/>
                <a:t>low sensation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7032" y="3969"/>
              <a:ext cx="4013" cy="11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Dry </a:t>
              </a:r>
            </a:p>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Calibri" pitchFamily="34" charset="0"/>
                  <a:cs typeface="Arial" pitchFamily="34" charset="0"/>
                </a:rPr>
                <a:t>All parts of skin and SC involved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No sensation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3267" y="6417"/>
              <a:ext cx="6426" cy="11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r>
                <a:rPr lang="en-US" sz="2000" dirty="0" smtClean="0"/>
                <a:t>Fluid shift from intravascular to </a:t>
              </a:r>
              <a:r>
                <a:rPr lang="en-US" sz="2000" dirty="0" err="1" smtClean="0"/>
                <a:t>interstitium</a:t>
              </a:r>
              <a:endParaRPr lang="en-US" sz="2000" dirty="0" smtClean="0"/>
            </a:p>
            <a:p>
              <a:r>
                <a:rPr lang="en-US" sz="2000" dirty="0" smtClean="0"/>
                <a:t>Hypotension </a:t>
              </a:r>
            </a:p>
            <a:p>
              <a:r>
                <a:rPr lang="en-US" sz="2000" dirty="0" smtClean="0"/>
                <a:t>Shock</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2" name="AutoShape 8"/>
            <p:cNvCxnSpPr>
              <a:cxnSpLocks noChangeShapeType="1"/>
            </p:cNvCxnSpPr>
            <p:nvPr/>
          </p:nvCxnSpPr>
          <p:spPr bwMode="auto">
            <a:xfrm flipH="1">
              <a:off x="5042" y="2897"/>
              <a:ext cx="507" cy="677"/>
            </a:xfrm>
            <a:prstGeom prst="straightConnector1">
              <a:avLst/>
            </a:prstGeom>
            <a:noFill/>
            <a:ln w="9525">
              <a:solidFill>
                <a:srgbClr val="000000"/>
              </a:solidFill>
              <a:round/>
              <a:headEnd/>
              <a:tailEnd type="triangle" w="med" len="med"/>
            </a:ln>
          </p:spPr>
        </p:cxnSp>
        <p:cxnSp>
          <p:nvCxnSpPr>
            <p:cNvPr id="1033" name="AutoShape 9"/>
            <p:cNvCxnSpPr>
              <a:cxnSpLocks noChangeShapeType="1"/>
            </p:cNvCxnSpPr>
            <p:nvPr/>
          </p:nvCxnSpPr>
          <p:spPr bwMode="auto">
            <a:xfrm>
              <a:off x="7159" y="2902"/>
              <a:ext cx="758" cy="842"/>
            </a:xfrm>
            <a:prstGeom prst="straightConnector1">
              <a:avLst/>
            </a:prstGeom>
            <a:noFill/>
            <a:ln w="9525">
              <a:solidFill>
                <a:srgbClr val="000000"/>
              </a:solidFill>
              <a:round/>
              <a:headEnd/>
              <a:tailEnd type="triangle" w="med" len="med"/>
            </a:ln>
          </p:spPr>
        </p:cxnSp>
        <p:cxnSp>
          <p:nvCxnSpPr>
            <p:cNvPr id="1035" name="AutoShape 11"/>
            <p:cNvCxnSpPr>
              <a:cxnSpLocks noChangeShapeType="1"/>
            </p:cNvCxnSpPr>
            <p:nvPr/>
          </p:nvCxnSpPr>
          <p:spPr bwMode="auto">
            <a:xfrm flipH="1">
              <a:off x="6541" y="5436"/>
              <a:ext cx="23" cy="846"/>
            </a:xfrm>
            <a:prstGeom prst="straightConnector1">
              <a:avLst/>
            </a:prstGeom>
            <a:noFill/>
            <a:ln w="9525">
              <a:solidFill>
                <a:srgbClr val="000000"/>
              </a:solidFill>
              <a:round/>
              <a:headEnd/>
              <a:tailEnd type="triangle" w="med" len="med"/>
            </a:ln>
          </p:spPr>
        </p:cxn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4238</TotalTime>
  <Words>2286</Words>
  <Application>Microsoft Office PowerPoint</Application>
  <PresentationFormat>On-screen Show (4:3)</PresentationFormat>
  <Paragraphs>261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THERMAL INJURIES</vt:lpstr>
      <vt:lpstr>Definition</vt:lpstr>
      <vt:lpstr>Thermal burns</vt:lpstr>
      <vt:lpstr>Thermal burns - Classification</vt:lpstr>
      <vt:lpstr>Dupuytren’s Classification</vt:lpstr>
      <vt:lpstr>Burn zones</vt:lpstr>
      <vt:lpstr>Electrical burn – cause and signs</vt:lpstr>
      <vt:lpstr>Superficial burns (epidermal and partial thickness)</vt:lpstr>
      <vt:lpstr>Deep burns (partial and full thickness)</vt:lpstr>
      <vt:lpstr>Superficial thickness- 1st degree</vt:lpstr>
      <vt:lpstr>Partial thickness- 2nd degree</vt:lpstr>
      <vt:lpstr>Full thickness- 3rd and 4th degree</vt:lpstr>
      <vt:lpstr>Burn assessment and care</vt:lpstr>
      <vt:lpstr>First 36 hours</vt:lpstr>
      <vt:lpstr>36 hours to 5 days</vt:lpstr>
      <vt:lpstr>After 5 days…III Stage</vt:lpstr>
      <vt:lpstr>Burn treatment – Topical application-1</vt:lpstr>
      <vt:lpstr>Burn treatment – Topical application-2</vt:lpstr>
      <vt:lpstr>Burn treatment – Topical application-3</vt:lpstr>
      <vt:lpstr>Burn treatment – Alternate medicine</vt:lpstr>
      <vt:lpstr>summary</vt:lpstr>
      <vt:lpstr>Effect of low voltage electric injury</vt:lpstr>
      <vt:lpstr>Effect of high voltage electric injury</vt:lpstr>
      <vt:lpstr>Effect of lightning</vt:lpstr>
      <vt:lpstr>Treatment of electrical injury</vt:lpstr>
      <vt:lpstr>Chemical burns – causative agents</vt:lpstr>
      <vt:lpstr>Signs</vt:lpstr>
      <vt:lpstr>Chemical burn - treatment</vt:lpstr>
      <vt:lpstr>Friction burns aka rope burns</vt:lpstr>
      <vt:lpstr>Frost bite</vt:lpstr>
      <vt:lpstr>Frost bite - treatment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INJURIES</dc:title>
  <dc:creator>win 10</dc:creator>
  <cp:lastModifiedBy>win 10</cp:lastModifiedBy>
  <cp:revision>91</cp:revision>
  <dcterms:created xsi:type="dcterms:W3CDTF">2006-08-16T00:00:00Z</dcterms:created>
  <dcterms:modified xsi:type="dcterms:W3CDTF">2022-02-04T04:38:48Z</dcterms:modified>
</cp:coreProperties>
</file>