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6" r:id="rId8"/>
    <p:sldId id="265" r:id="rId9"/>
    <p:sldId id="267" r:id="rId10"/>
    <p:sldId id="262" r:id="rId11"/>
    <p:sldId id="274" r:id="rId12"/>
    <p:sldId id="263" r:id="rId13"/>
    <p:sldId id="282" r:id="rId14"/>
    <p:sldId id="283" r:id="rId15"/>
    <p:sldId id="284" r:id="rId16"/>
    <p:sldId id="268" r:id="rId17"/>
    <p:sldId id="269" r:id="rId18"/>
    <p:sldId id="270" r:id="rId19"/>
    <p:sldId id="271" r:id="rId20"/>
    <p:sldId id="272" r:id="rId21"/>
    <p:sldId id="275" r:id="rId22"/>
    <p:sldId id="285" r:id="rId23"/>
    <p:sldId id="286" r:id="rId24"/>
    <p:sldId id="273" r:id="rId25"/>
    <p:sldId id="276" r:id="rId26"/>
    <p:sldId id="277" r:id="rId27"/>
    <p:sldId id="278" r:id="rId28"/>
    <p:sldId id="279" r:id="rId29"/>
    <p:sldId id="280" r:id="rId30"/>
    <p:sldId id="292" r:id="rId31"/>
    <p:sldId id="281" r:id="rId32"/>
    <p:sldId id="287" r:id="rId33"/>
    <p:sldId id="288" r:id="rId34"/>
    <p:sldId id="289" r:id="rId35"/>
    <p:sldId id="290" r:id="rId36"/>
    <p:sldId id="294" r:id="rId37"/>
    <p:sldId id="293" r:id="rId38"/>
    <p:sldId id="296" r:id="rId39"/>
    <p:sldId id="295" r:id="rId40"/>
    <p:sldId id="297" r:id="rId41"/>
    <p:sldId id="298" r:id="rId42"/>
    <p:sldId id="301" r:id="rId43"/>
    <p:sldId id="302" r:id="rId44"/>
    <p:sldId id="299" r:id="rId45"/>
    <p:sldId id="30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013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SUTURE – MATERIALS &amp; METHODS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Rudra</a:t>
            </a:r>
            <a:r>
              <a:rPr lang="en-US" dirty="0" smtClean="0"/>
              <a:t> </a:t>
            </a:r>
            <a:r>
              <a:rPr lang="en-US" dirty="0" err="1" smtClean="0"/>
              <a:t>Pratap</a:t>
            </a:r>
            <a:r>
              <a:rPr lang="en-US" dirty="0" smtClean="0"/>
              <a:t> </a:t>
            </a:r>
            <a:r>
              <a:rPr lang="en-US" dirty="0" err="1" smtClean="0"/>
              <a:t>Pandey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Suture material classification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1905000"/>
          <a:ext cx="75438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541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Criteria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Few</a:t>
                      </a:r>
                      <a:r>
                        <a:rPr lang="en-US" baseline="0" dirty="0" smtClean="0"/>
                        <a:t> e</a:t>
                      </a:r>
                      <a:r>
                        <a:rPr lang="en-US" dirty="0" smtClean="0"/>
                        <a:t>xamples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Absorbable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Catgut,</a:t>
                      </a:r>
                      <a:r>
                        <a:rPr lang="en-US" baseline="0" dirty="0" smtClean="0"/>
                        <a:t> PGA, PG-910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Non-absorbable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Silk, Nylon, Linen, Polypropylene,</a:t>
                      </a:r>
                      <a:r>
                        <a:rPr lang="en-US" baseline="0" dirty="0" smtClean="0"/>
                        <a:t> PDS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Synthetic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Nylon,</a:t>
                      </a:r>
                      <a:r>
                        <a:rPr lang="en-US" baseline="0" dirty="0" smtClean="0"/>
                        <a:t> PGA, PDS, Polypropylene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Natural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Silk, catgut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Monofilament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Nylon, </a:t>
                      </a:r>
                      <a:r>
                        <a:rPr lang="en-US" dirty="0" err="1" smtClean="0"/>
                        <a:t>ss</a:t>
                      </a:r>
                      <a:r>
                        <a:rPr lang="en-US" baseline="0" dirty="0" smtClean="0"/>
                        <a:t> wire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Multifilament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Braided and twisted silk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5862" y="2209800"/>
            <a:ext cx="76722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Absorbable </a:t>
            </a:r>
            <a:b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and slowly absorbable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884237"/>
            <a:ext cx="85344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derived from sheep intestinal </a:t>
            </a:r>
            <a:r>
              <a:rPr lang="en-US" sz="2000" dirty="0" err="1" smtClean="0"/>
              <a:t>submucosa</a:t>
            </a:r>
            <a:r>
              <a:rPr lang="en-US" sz="2000" dirty="0" smtClean="0"/>
              <a:t> and bovine intestinal </a:t>
            </a:r>
            <a:r>
              <a:rPr lang="en-US" sz="2000" dirty="0" err="1" smtClean="0"/>
              <a:t>serosa</a:t>
            </a:r>
            <a:r>
              <a:rPr lang="en-US" sz="2000" dirty="0" smtClean="0"/>
              <a:t>. </a:t>
            </a:r>
            <a:r>
              <a:rPr lang="en-US" sz="2000" dirty="0" err="1" smtClean="0"/>
              <a:t>Avaialble</a:t>
            </a:r>
            <a:r>
              <a:rPr lang="en-US" sz="2000" dirty="0" smtClean="0"/>
              <a:t> as multifilament.</a:t>
            </a:r>
          </a:p>
          <a:p>
            <a:r>
              <a:rPr lang="en-US" sz="2000" dirty="0" smtClean="0"/>
              <a:t>treated with formaldehyde to reduce its </a:t>
            </a:r>
            <a:r>
              <a:rPr lang="en-US" sz="2000" dirty="0" err="1" smtClean="0"/>
              <a:t>antigenicity</a:t>
            </a:r>
            <a:r>
              <a:rPr lang="en-US" sz="2000" dirty="0" smtClean="0"/>
              <a:t>  and with chromic acid and pot. Dichromate to cause slow loss of tensile strength and decreases tissue reaction.</a:t>
            </a:r>
          </a:p>
          <a:p>
            <a:r>
              <a:rPr lang="en-US" sz="2000" dirty="0" smtClean="0"/>
              <a:t> absorbed by </a:t>
            </a:r>
            <a:r>
              <a:rPr lang="en-US" sz="2000" dirty="0" err="1" smtClean="0"/>
              <a:t>phagocytosis</a:t>
            </a:r>
            <a:endParaRPr lang="en-US" sz="2000" dirty="0" smtClean="0"/>
          </a:p>
          <a:p>
            <a:r>
              <a:rPr lang="en-US" sz="2000" dirty="0" smtClean="0"/>
              <a:t>rapidly absorbable (unpredictable loss of strength)</a:t>
            </a:r>
          </a:p>
          <a:p>
            <a:pPr lvl="1"/>
            <a:r>
              <a:rPr lang="en-US" sz="2000" dirty="0" smtClean="0"/>
              <a:t>loses tensile strength (33% in 7 days, 67% in 28 days)</a:t>
            </a:r>
          </a:p>
          <a:p>
            <a:pPr lvl="1"/>
            <a:r>
              <a:rPr lang="en-US" sz="2000" dirty="0" smtClean="0"/>
              <a:t>complete removal from tissue may be prolonged (may become encapsulated and found years later)</a:t>
            </a:r>
          </a:p>
          <a:p>
            <a:pPr lvl="1"/>
            <a:r>
              <a:rPr lang="en-US" sz="2000" dirty="0" smtClean="0"/>
              <a:t>rapid premature loss of strength in infected wounds, after exposure to digestive enzymes, in highly vascular tissue, and protein-depleted patients (not good for abdomen wall!)</a:t>
            </a:r>
          </a:p>
          <a:p>
            <a:r>
              <a:rPr lang="en-US" sz="2000" dirty="0" smtClean="0"/>
              <a:t>good handling property when wet, good knot security (3 throws but ends need to be left long as tend to untie when wet)</a:t>
            </a:r>
          </a:p>
          <a:p>
            <a:r>
              <a:rPr lang="en-US" sz="2000" dirty="0" smtClean="0"/>
              <a:t>is economical but largely replaced by synthetic materials due to demerits.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Catgut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Obtained from tail of young kangaroo, is absorbable by </a:t>
            </a:r>
            <a:r>
              <a:rPr lang="en-US" dirty="0" err="1" smtClean="0"/>
              <a:t>phagocytosis</a:t>
            </a:r>
            <a:endParaRPr lang="en-US" dirty="0" smtClean="0"/>
          </a:p>
          <a:p>
            <a:r>
              <a:rPr lang="en-US" dirty="0" smtClean="0"/>
              <a:t>is very strong, good handling properties, better knot security than catgut</a:t>
            </a:r>
          </a:p>
          <a:p>
            <a:r>
              <a:rPr lang="en-US" dirty="0" smtClean="0"/>
              <a:t>non boilable, heat labile, sterilized by soaking in alcohol or carbolic acid, preserved in boiled linseed oil.</a:t>
            </a:r>
          </a:p>
          <a:p>
            <a:r>
              <a:rPr lang="en-US" dirty="0" smtClean="0"/>
              <a:t>has been used in joint capsule, ligament, tendon and hernia repair.</a:t>
            </a:r>
          </a:p>
          <a:p>
            <a:r>
              <a:rPr lang="en-US" dirty="0" smtClean="0"/>
              <a:t>Obsolete, expensive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Kangaroo tendon suture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obtained from bovine </a:t>
            </a:r>
            <a:r>
              <a:rPr lang="en-US" dirty="0" err="1" smtClean="0"/>
              <a:t>cecum</a:t>
            </a:r>
            <a:r>
              <a:rPr lang="en-US" dirty="0" smtClean="0"/>
              <a:t> to cover surface with peritoneal erosion to prevent adhesions…not a true suture</a:t>
            </a:r>
          </a:p>
          <a:p>
            <a:r>
              <a:rPr lang="en-US" dirty="0" smtClean="0"/>
              <a:t>incites tissue reaction in plain and chromic form, unpredictably absorbed</a:t>
            </a:r>
          </a:p>
          <a:p>
            <a:r>
              <a:rPr lang="en-US" dirty="0" smtClean="0"/>
              <a:t>obsolete method</a:t>
            </a:r>
          </a:p>
          <a:p>
            <a:r>
              <a:rPr lang="en-US" dirty="0" smtClean="0"/>
              <a:t>replaced by </a:t>
            </a:r>
            <a:r>
              <a:rPr lang="en-US" dirty="0" err="1" smtClean="0"/>
              <a:t>autologous</a:t>
            </a:r>
            <a:r>
              <a:rPr lang="en-US" dirty="0" smtClean="0"/>
              <a:t> peritoneum or </a:t>
            </a:r>
            <a:r>
              <a:rPr lang="en-US" dirty="0" err="1" smtClean="0"/>
              <a:t>omental</a:t>
            </a:r>
            <a:r>
              <a:rPr lang="en-US" dirty="0" smtClean="0"/>
              <a:t> grafts</a:t>
            </a:r>
          </a:p>
          <a:p>
            <a:r>
              <a:rPr lang="en-US" dirty="0" err="1" smtClean="0"/>
              <a:t>Cargile</a:t>
            </a:r>
            <a:r>
              <a:rPr lang="en-US" dirty="0" smtClean="0"/>
              <a:t> membrane is an allograft and not a suture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Cargile</a:t>
            </a:r>
            <a:r>
              <a:rPr lang="en-US" dirty="0" smtClean="0"/>
              <a:t> membrane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obtained from bovine fascia </a:t>
            </a:r>
            <a:r>
              <a:rPr lang="en-US" dirty="0" err="1" smtClean="0"/>
              <a:t>lata</a:t>
            </a:r>
            <a:r>
              <a:rPr lang="en-US" dirty="0" smtClean="0"/>
              <a:t> in the form of strips in glass vial</a:t>
            </a:r>
          </a:p>
          <a:p>
            <a:r>
              <a:rPr lang="en-US" dirty="0" smtClean="0"/>
              <a:t>fresh strips as auto or </a:t>
            </a:r>
            <a:r>
              <a:rPr lang="en-US" dirty="0" err="1" smtClean="0"/>
              <a:t>allo</a:t>
            </a:r>
            <a:r>
              <a:rPr lang="en-US" dirty="0" smtClean="0"/>
              <a:t> grafts have also been used</a:t>
            </a:r>
          </a:p>
          <a:p>
            <a:r>
              <a:rPr lang="en-US" dirty="0" smtClean="0"/>
              <a:t>has been used in correction of </a:t>
            </a:r>
            <a:r>
              <a:rPr lang="en-US" dirty="0" err="1" smtClean="0"/>
              <a:t>ptosis</a:t>
            </a:r>
            <a:r>
              <a:rPr lang="en-US" dirty="0" smtClean="0"/>
              <a:t>, hernia repair mainly </a:t>
            </a:r>
            <a:r>
              <a:rPr lang="en-US" dirty="0" err="1" smtClean="0"/>
              <a:t>perineal</a:t>
            </a:r>
            <a:r>
              <a:rPr lang="en-US" dirty="0" smtClean="0"/>
              <a:t> hernia when internal </a:t>
            </a:r>
            <a:r>
              <a:rPr lang="en-US" dirty="0" err="1" smtClean="0"/>
              <a:t>obturator</a:t>
            </a:r>
            <a:r>
              <a:rPr lang="en-US" dirty="0" smtClean="0"/>
              <a:t> is found too week </a:t>
            </a:r>
          </a:p>
          <a:p>
            <a:r>
              <a:rPr lang="en-US" dirty="0" smtClean="0"/>
              <a:t>not a popular method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Fascia </a:t>
            </a:r>
            <a:r>
              <a:rPr lang="en-US" dirty="0" err="1" smtClean="0"/>
              <a:t>lata</a:t>
            </a:r>
            <a:r>
              <a:rPr lang="en-US" dirty="0" smtClean="0"/>
              <a:t> sutures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made of a glycolic acid polymer</a:t>
            </a:r>
          </a:p>
          <a:p>
            <a:r>
              <a:rPr lang="en-US" dirty="0" smtClean="0"/>
              <a:t>absorbed by hydrolysis</a:t>
            </a:r>
          </a:p>
          <a:p>
            <a:r>
              <a:rPr lang="en-US" dirty="0" smtClean="0"/>
              <a:t>rapidly absorbable</a:t>
            </a:r>
          </a:p>
          <a:p>
            <a:r>
              <a:rPr lang="en-US" dirty="0" smtClean="0"/>
              <a:t>most of the tensile strength lost within 2 weeks of implantation</a:t>
            </a:r>
          </a:p>
          <a:p>
            <a:r>
              <a:rPr lang="en-US" dirty="0" smtClean="0"/>
              <a:t>removed from the body within 3-4 months</a:t>
            </a:r>
          </a:p>
          <a:p>
            <a:r>
              <a:rPr lang="en-US" dirty="0" smtClean="0"/>
              <a:t>more rapid absorption in alkaline environment (</a:t>
            </a:r>
            <a:r>
              <a:rPr lang="en-US" dirty="0" err="1" smtClean="0"/>
              <a:t>eg</a:t>
            </a:r>
            <a:r>
              <a:rPr lang="en-US" dirty="0" smtClean="0"/>
              <a:t>. urinary bladder)</a:t>
            </a:r>
          </a:p>
          <a:p>
            <a:r>
              <a:rPr lang="en-US" dirty="0" smtClean="0"/>
              <a:t> significant tissue drag, may cut delicate tissues</a:t>
            </a:r>
          </a:p>
          <a:p>
            <a:r>
              <a:rPr lang="en-US" dirty="0" smtClean="0"/>
              <a:t>available with coating as coating decreases drag</a:t>
            </a:r>
          </a:p>
          <a:p>
            <a:r>
              <a:rPr lang="en-US" dirty="0" smtClean="0"/>
              <a:t>poorer knot security (need extra throws)</a:t>
            </a:r>
          </a:p>
          <a:p>
            <a:r>
              <a:rPr lang="en-US" dirty="0" smtClean="0"/>
              <a:t>Stronger than chromic gut with more predictable strength loss and less tissue reactive</a:t>
            </a:r>
          </a:p>
          <a:p>
            <a:r>
              <a:rPr lang="en-US" dirty="0" smtClean="0"/>
              <a:t>can be used to close clean tissue layers that regain sufficient strength within 7-10 days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Polyglycolic</a:t>
            </a:r>
            <a:r>
              <a:rPr lang="en-US" dirty="0" smtClean="0"/>
              <a:t> acid (</a:t>
            </a:r>
            <a:r>
              <a:rPr lang="en-US" dirty="0" err="1" smtClean="0"/>
              <a:t>Dexon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composed of copolymer of </a:t>
            </a:r>
            <a:r>
              <a:rPr lang="en-US" sz="2000" dirty="0" err="1" smtClean="0"/>
              <a:t>glycolide</a:t>
            </a:r>
            <a:r>
              <a:rPr lang="en-US" sz="2000" dirty="0" smtClean="0"/>
              <a:t> and epsilon-</a:t>
            </a:r>
            <a:r>
              <a:rPr lang="en-US" sz="2000" dirty="0" err="1" smtClean="0"/>
              <a:t>caprolactone</a:t>
            </a:r>
            <a:endParaRPr lang="en-US" sz="2000" dirty="0" smtClean="0"/>
          </a:p>
          <a:p>
            <a:r>
              <a:rPr lang="en-US" sz="2000" dirty="0" smtClean="0"/>
              <a:t>rapidly absorbable by hydrolysis</a:t>
            </a:r>
          </a:p>
          <a:p>
            <a:r>
              <a:rPr lang="en-US" sz="2000" dirty="0" smtClean="0"/>
              <a:t>loses tensile strength quickly (50 % within 7 days)</a:t>
            </a:r>
          </a:p>
          <a:p>
            <a:r>
              <a:rPr lang="en-US" sz="2000" dirty="0" smtClean="0"/>
              <a:t>completely removed from body within 4 months</a:t>
            </a:r>
          </a:p>
          <a:p>
            <a:r>
              <a:rPr lang="en-US" sz="2000" dirty="0" smtClean="0"/>
              <a:t>initially very strong (strongest of absorbable)</a:t>
            </a:r>
          </a:p>
          <a:p>
            <a:r>
              <a:rPr lang="en-US" sz="2000" dirty="0" smtClean="0"/>
              <a:t>initial strength allows selection of 1-2 sizes smaller than would normally</a:t>
            </a:r>
          </a:p>
          <a:p>
            <a:r>
              <a:rPr lang="en-US" sz="2000" dirty="0" smtClean="0"/>
              <a:t>minimal tissue reaction</a:t>
            </a:r>
          </a:p>
          <a:p>
            <a:r>
              <a:rPr lang="en-US" sz="2000" dirty="0" smtClean="0"/>
              <a:t>soft, pliable material with excellent handling, minimal tissue drag</a:t>
            </a:r>
          </a:p>
          <a:p>
            <a:r>
              <a:rPr lang="en-US" sz="2000" dirty="0" smtClean="0"/>
              <a:t>good knot security</a:t>
            </a:r>
          </a:p>
          <a:p>
            <a:r>
              <a:rPr lang="en-US" sz="2000" dirty="0" smtClean="0"/>
              <a:t>4 throws for a secure knot</a:t>
            </a:r>
          </a:p>
          <a:p>
            <a:r>
              <a:rPr lang="en-US" sz="2000" dirty="0" smtClean="0"/>
              <a:t>5 throws at the start and 6-7 at end of continuous pattern</a:t>
            </a:r>
          </a:p>
          <a:p>
            <a:r>
              <a:rPr lang="en-US" sz="2000" dirty="0" smtClean="0"/>
              <a:t>used for soft tissue suturing when prolonged wound support is not necessary (subcutaneous and </a:t>
            </a:r>
            <a:r>
              <a:rPr lang="en-US" sz="2000" dirty="0" err="1" smtClean="0"/>
              <a:t>intradermal</a:t>
            </a:r>
            <a:r>
              <a:rPr lang="en-US" sz="2000" dirty="0" smtClean="0"/>
              <a:t> layers) </a:t>
            </a:r>
          </a:p>
          <a:p>
            <a:r>
              <a:rPr lang="en-US" sz="2000" dirty="0" smtClean="0"/>
              <a:t>Braided multifilament 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Polyglactin</a:t>
            </a:r>
            <a:r>
              <a:rPr lang="en-US" dirty="0" smtClean="0"/>
              <a:t> 910 (</a:t>
            </a:r>
            <a:r>
              <a:rPr lang="en-US" dirty="0" err="1" smtClean="0"/>
              <a:t>Vicryl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composed of copolymer of </a:t>
            </a:r>
            <a:r>
              <a:rPr lang="en-US" dirty="0" err="1" smtClean="0"/>
              <a:t>glycolide</a:t>
            </a:r>
            <a:r>
              <a:rPr lang="en-US" dirty="0" smtClean="0"/>
              <a:t> and epsilon-</a:t>
            </a:r>
            <a:r>
              <a:rPr lang="en-US" dirty="0" err="1" smtClean="0"/>
              <a:t>caprolactone</a:t>
            </a:r>
            <a:endParaRPr lang="en-US" dirty="0" smtClean="0"/>
          </a:p>
          <a:p>
            <a:r>
              <a:rPr lang="en-US" dirty="0" smtClean="0"/>
              <a:t>rapidly absorbable by hydrolysis</a:t>
            </a:r>
          </a:p>
          <a:p>
            <a:r>
              <a:rPr lang="en-US" dirty="0" smtClean="0"/>
              <a:t>loses tensile strength quickly (50 % within 7 days)</a:t>
            </a:r>
          </a:p>
          <a:p>
            <a:r>
              <a:rPr lang="en-US" dirty="0" smtClean="0"/>
              <a:t>completely removed from body within 4 months</a:t>
            </a:r>
          </a:p>
          <a:p>
            <a:r>
              <a:rPr lang="en-US" dirty="0" smtClean="0"/>
              <a:t>initially very strong (strongest of absorbable)</a:t>
            </a:r>
          </a:p>
          <a:p>
            <a:r>
              <a:rPr lang="en-US" dirty="0" smtClean="0"/>
              <a:t>initial strength allows selection of 1-2 sizes smaller than would normally minimal tissue reaction</a:t>
            </a:r>
          </a:p>
          <a:p>
            <a:r>
              <a:rPr lang="en-US" dirty="0" smtClean="0"/>
              <a:t>soft, pliable material with excellent handling property, minimal tissue drag, good knot security</a:t>
            </a:r>
          </a:p>
          <a:p>
            <a:r>
              <a:rPr lang="en-US" dirty="0" smtClean="0"/>
              <a:t>used for soft tissue suturing when prolonged wound support is not necessary (</a:t>
            </a:r>
            <a:r>
              <a:rPr lang="en-US" dirty="0" err="1" smtClean="0"/>
              <a:t>eg</a:t>
            </a:r>
            <a:r>
              <a:rPr lang="en-US" dirty="0" smtClean="0"/>
              <a:t>. subcutaneous and </a:t>
            </a:r>
            <a:r>
              <a:rPr lang="en-US" dirty="0" err="1" smtClean="0"/>
              <a:t>intradermal</a:t>
            </a:r>
            <a:r>
              <a:rPr lang="en-US" dirty="0" smtClean="0"/>
              <a:t> layers) </a:t>
            </a:r>
          </a:p>
          <a:p>
            <a:r>
              <a:rPr lang="en-US" dirty="0" err="1" smtClean="0"/>
              <a:t>monofilamentous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err="1" smtClean="0"/>
              <a:t>Poliglecaprone</a:t>
            </a:r>
            <a:r>
              <a:rPr lang="en-US" dirty="0" smtClean="0"/>
              <a:t> 25 (</a:t>
            </a:r>
            <a:r>
              <a:rPr lang="en-US" dirty="0" err="1" smtClean="0"/>
              <a:t>Monocryl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composed of </a:t>
            </a:r>
            <a:r>
              <a:rPr lang="en-US" dirty="0" err="1" smtClean="0"/>
              <a:t>paradioxanone</a:t>
            </a:r>
            <a:r>
              <a:rPr lang="en-US" dirty="0" smtClean="0"/>
              <a:t> polymers</a:t>
            </a:r>
          </a:p>
          <a:p>
            <a:r>
              <a:rPr lang="en-US" dirty="0" smtClean="0"/>
              <a:t>absorbed by hydrolysis</a:t>
            </a:r>
          </a:p>
          <a:p>
            <a:r>
              <a:rPr lang="en-US" dirty="0" smtClean="0"/>
              <a:t>slowly absorbable, over 50% strength remains after 6 weeks</a:t>
            </a:r>
          </a:p>
          <a:p>
            <a:r>
              <a:rPr lang="en-US" dirty="0" smtClean="0"/>
              <a:t>complete removal from the body up to 6 months</a:t>
            </a:r>
          </a:p>
          <a:p>
            <a:r>
              <a:rPr lang="en-US" dirty="0" smtClean="0"/>
              <a:t>strength maintained in alkaline environment (suitable to close urinary bladder)</a:t>
            </a:r>
          </a:p>
          <a:p>
            <a:r>
              <a:rPr lang="en-US" dirty="0" smtClean="0"/>
              <a:t>minimal tissue reaction</a:t>
            </a:r>
          </a:p>
          <a:p>
            <a:r>
              <a:rPr lang="en-US" dirty="0" smtClean="0"/>
              <a:t>acceptable handling qualities but larger sizes are stiff, minimal tissue drag, reasonable knot security</a:t>
            </a:r>
          </a:p>
          <a:p>
            <a:r>
              <a:rPr lang="en-US" dirty="0" smtClean="0"/>
              <a:t>4 throws for secure knot</a:t>
            </a:r>
          </a:p>
          <a:p>
            <a:r>
              <a:rPr lang="en-US" dirty="0" smtClean="0"/>
              <a:t>5 throws at start and 6-7 at end of continuous pattern</a:t>
            </a:r>
          </a:p>
          <a:p>
            <a:r>
              <a:rPr lang="en-US" dirty="0" smtClean="0"/>
              <a:t>popular choice for general soft tissue suturing</a:t>
            </a:r>
          </a:p>
          <a:p>
            <a:r>
              <a:rPr lang="en-US" dirty="0" err="1" smtClean="0"/>
              <a:t>rcommended</a:t>
            </a:r>
            <a:r>
              <a:rPr lang="en-US" dirty="0" smtClean="0"/>
              <a:t> when prolonged tissue support desired</a:t>
            </a:r>
          </a:p>
          <a:p>
            <a:r>
              <a:rPr lang="en-US" dirty="0" smtClean="0"/>
              <a:t>Monofilament and strong with very good tensile strength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err="1" smtClean="0"/>
              <a:t>Polydioxanone</a:t>
            </a:r>
            <a:r>
              <a:rPr lang="en-US" dirty="0" smtClean="0"/>
              <a:t> (PDS II)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261872"/>
          </a:xfrm>
        </p:spPr>
        <p:txBody>
          <a:bodyPr>
            <a:normAutofit lnSpcReduction="10000"/>
          </a:bodyPr>
          <a:lstStyle/>
          <a:p>
            <a:pPr marL="55563" indent="-26988">
              <a:buNone/>
            </a:pPr>
            <a:r>
              <a:rPr lang="en-US" dirty="0" smtClean="0"/>
              <a:t>Defined to be a device or contrivance to keep the wound edges together to facilitate healing by first intension.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History &amp; Definitions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2322016"/>
            <a:ext cx="5181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dirty="0" smtClean="0"/>
              <a:t>Historically</a:t>
            </a:r>
          </a:p>
          <a:p>
            <a:r>
              <a:rPr lang="en-US" sz="2400" dirty="0" smtClean="0"/>
              <a:t>Ants held over the wound and when the cut edges were </a:t>
            </a:r>
            <a:br>
              <a:rPr lang="en-US" sz="2400" dirty="0" smtClean="0"/>
            </a:br>
            <a:r>
              <a:rPr lang="en-US" sz="2400" dirty="0" smtClean="0"/>
              <a:t>grasped by its mouth parts, it was decapitated. Death grip kept the edges close. (10 century BC)</a:t>
            </a:r>
          </a:p>
          <a:p>
            <a:r>
              <a:rPr lang="en-US" sz="2400" dirty="0" smtClean="0"/>
              <a:t>Thorns passed through both edges of the wound and stayed in place with plant fibers in circle or figure of 8 fashion. (African tribes)</a:t>
            </a:r>
            <a:endParaRPr lang="en-US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5029200"/>
            <a:ext cx="2590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910186"/>
            <a:ext cx="2209800" cy="304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composed of glycolic acid and </a:t>
            </a:r>
            <a:r>
              <a:rPr lang="en-US" dirty="0" err="1" smtClean="0"/>
              <a:t>trimethylene</a:t>
            </a:r>
            <a:r>
              <a:rPr lang="en-US" dirty="0" smtClean="0"/>
              <a:t> carbonate</a:t>
            </a:r>
          </a:p>
          <a:p>
            <a:r>
              <a:rPr lang="en-US" dirty="0" smtClean="0"/>
              <a:t>absorbed by hydrolysis</a:t>
            </a:r>
          </a:p>
          <a:p>
            <a:r>
              <a:rPr lang="en-US" dirty="0" smtClean="0"/>
              <a:t>slowly absorbable, 50% tensile strength lost by 3 weeks, complete absorption takes 6-7 months</a:t>
            </a:r>
          </a:p>
          <a:p>
            <a:r>
              <a:rPr lang="en-US" dirty="0" smtClean="0"/>
              <a:t>retains strength in alkaline environment (can use for urinary bladder closure)</a:t>
            </a:r>
          </a:p>
          <a:p>
            <a:r>
              <a:rPr lang="en-US" dirty="0" smtClean="0"/>
              <a:t>strength similar to </a:t>
            </a:r>
            <a:r>
              <a:rPr lang="en-US" dirty="0" err="1" smtClean="0"/>
              <a:t>polydioxanone</a:t>
            </a:r>
            <a:r>
              <a:rPr lang="en-US" dirty="0" smtClean="0"/>
              <a:t>, minimal tissue drag, </a:t>
            </a:r>
          </a:p>
          <a:p>
            <a:r>
              <a:rPr lang="en-US" dirty="0" smtClean="0"/>
              <a:t>Stiff, tends to conform tissues to suture rather than conforming to tissues</a:t>
            </a:r>
          </a:p>
          <a:p>
            <a:r>
              <a:rPr lang="en-US" dirty="0" smtClean="0"/>
              <a:t>4 throws for secure knot 5 throws at start and 6-7 at end of continuous pattern</a:t>
            </a:r>
          </a:p>
          <a:p>
            <a:r>
              <a:rPr lang="en-US" dirty="0" smtClean="0"/>
              <a:t>more economical than PDS</a:t>
            </a:r>
          </a:p>
          <a:p>
            <a:r>
              <a:rPr lang="en-US" dirty="0" smtClean="0"/>
              <a:t>handling characteristics have limited use in small animals but could be selected for most soft tissue suturing</a:t>
            </a:r>
          </a:p>
          <a:p>
            <a:r>
              <a:rPr lang="en-US" dirty="0" smtClean="0"/>
              <a:t>Monofilament, slowly absorbable, very strong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err="1" smtClean="0"/>
              <a:t>Polyglyconate</a:t>
            </a:r>
            <a:r>
              <a:rPr lang="en-US" dirty="0" smtClean="0"/>
              <a:t> (</a:t>
            </a:r>
            <a:r>
              <a:rPr lang="en-US" dirty="0" err="1" smtClean="0"/>
              <a:t>Maxon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4296" y="2967335"/>
            <a:ext cx="5495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Non absorbable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96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cotton thread is an excellent suture material when used in clean wounds.</a:t>
            </a:r>
          </a:p>
          <a:p>
            <a:r>
              <a:rPr lang="en-US" sz="2000" dirty="0" smtClean="0"/>
              <a:t>the lack of springiness or stretching quality causes many ligatures to be broken at first, but this same quality prevents the tying of tissues too tightly.</a:t>
            </a:r>
          </a:p>
          <a:p>
            <a:r>
              <a:rPr lang="en-US" sz="2000" dirty="0" smtClean="0"/>
              <a:t>No. 60, 50, and 30 thread is used as ligatures and sutures, the finer size for most ligatures, the larger size for sutures. </a:t>
            </a:r>
          </a:p>
          <a:p>
            <a:r>
              <a:rPr lang="en-US" sz="2000" dirty="0" smtClean="0"/>
              <a:t>good handling properties and knot security.</a:t>
            </a:r>
          </a:p>
          <a:p>
            <a:r>
              <a:rPr lang="en-US" sz="2000" dirty="0" smtClean="0"/>
              <a:t>gains strength when wet</a:t>
            </a:r>
          </a:p>
          <a:p>
            <a:r>
              <a:rPr lang="en-US" sz="2000" dirty="0" smtClean="0"/>
              <a:t>has capillary property….never used in contamination</a:t>
            </a:r>
          </a:p>
          <a:p>
            <a:r>
              <a:rPr lang="en-US" sz="2000" dirty="0" smtClean="0"/>
              <a:t>In suturing layers of tissue as the peritoneum and fascia of the abdominal wall.</a:t>
            </a:r>
          </a:p>
          <a:p>
            <a:r>
              <a:rPr lang="en-US" sz="2000" dirty="0" smtClean="0"/>
              <a:t>never on ruminant GIT or hollow </a:t>
            </a:r>
            <a:r>
              <a:rPr lang="en-US" sz="2000" dirty="0" err="1" smtClean="0"/>
              <a:t>viscus</a:t>
            </a:r>
            <a:endParaRPr lang="en-US" sz="2000" dirty="0" smtClean="0"/>
          </a:p>
          <a:p>
            <a:r>
              <a:rPr lang="en-US" sz="2000" dirty="0" smtClean="0"/>
              <a:t>Cotton may be used to approximate skin edges of a clean wound but must be protected with sterile dressing.</a:t>
            </a:r>
          </a:p>
          <a:p>
            <a:r>
              <a:rPr lang="en-US" sz="2000" dirty="0" smtClean="0"/>
              <a:t>can be sterilized by autoclaving but not a material of choice except in emergency.</a:t>
            </a:r>
          </a:p>
          <a:p>
            <a:r>
              <a:rPr lang="en-US" sz="2000" dirty="0" smtClean="0"/>
              <a:t>multifilament twisted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Cotton 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obsolete, was used in 19</a:t>
            </a:r>
            <a:r>
              <a:rPr lang="en-US" baseline="30000" dirty="0" smtClean="0"/>
              <a:t>th</a:t>
            </a:r>
            <a:r>
              <a:rPr lang="en-US" dirty="0" smtClean="0"/>
              <a:t> century before microbes were known</a:t>
            </a:r>
          </a:p>
          <a:p>
            <a:r>
              <a:rPr lang="en-US" dirty="0" smtClean="0"/>
              <a:t>brittle, poor handling properties and knot security, tissue drag</a:t>
            </a:r>
          </a:p>
          <a:p>
            <a:r>
              <a:rPr lang="en-US" dirty="0" smtClean="0"/>
              <a:t>poor strength, low tensile strength</a:t>
            </a:r>
          </a:p>
          <a:p>
            <a:r>
              <a:rPr lang="en-US" dirty="0" smtClean="0"/>
              <a:t>in an experimental study in 2013 it was found to be good for external application after boiling sterilization and thus may have a role in cosmetic surgery</a:t>
            </a:r>
          </a:p>
          <a:p>
            <a:r>
              <a:rPr lang="en-US" dirty="0" smtClean="0"/>
              <a:t>monofilament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Horse tail hair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derived from silkworm cocoon</a:t>
            </a:r>
          </a:p>
          <a:p>
            <a:r>
              <a:rPr lang="en-US" dirty="0" smtClean="0"/>
              <a:t>technically </a:t>
            </a:r>
            <a:r>
              <a:rPr lang="en-US" dirty="0" err="1" smtClean="0"/>
              <a:t>nonabsorbable</a:t>
            </a:r>
            <a:r>
              <a:rPr lang="en-US" dirty="0" smtClean="0"/>
              <a:t>, slowly loses tensile strength over 6 months. May be completely absorbed after 2 years</a:t>
            </a:r>
          </a:p>
          <a:p>
            <a:r>
              <a:rPr lang="en-US" dirty="0" smtClean="0"/>
              <a:t>not recommended if prolonged strength or persistence is desired (e.g. securing a prosthetic device)</a:t>
            </a:r>
          </a:p>
          <a:p>
            <a:r>
              <a:rPr lang="en-US" dirty="0" smtClean="0"/>
              <a:t>induces significant tissue reaction</a:t>
            </a:r>
          </a:p>
          <a:p>
            <a:r>
              <a:rPr lang="en-US" dirty="0" smtClean="0"/>
              <a:t>excellent handling characteristics</a:t>
            </a:r>
          </a:p>
          <a:p>
            <a:r>
              <a:rPr lang="en-US" dirty="0" smtClean="0"/>
              <a:t>good knot security</a:t>
            </a:r>
          </a:p>
          <a:p>
            <a:r>
              <a:rPr lang="en-US" dirty="0" smtClean="0"/>
              <a:t>economical</a:t>
            </a:r>
          </a:p>
          <a:p>
            <a:r>
              <a:rPr lang="en-US" dirty="0" smtClean="0"/>
              <a:t>should NOT use in infected or contaminated areas</a:t>
            </a:r>
          </a:p>
          <a:p>
            <a:r>
              <a:rPr lang="en-US" dirty="0" smtClean="0"/>
              <a:t>potentiates infection (less bacteria required to induce infection)</a:t>
            </a:r>
          </a:p>
          <a:p>
            <a:r>
              <a:rPr lang="en-US" dirty="0" smtClean="0"/>
              <a:t>harbor bacteria within braid leading to persistent infection</a:t>
            </a:r>
          </a:p>
          <a:p>
            <a:r>
              <a:rPr lang="en-US" dirty="0" smtClean="0"/>
              <a:t>uncommonly used</a:t>
            </a:r>
          </a:p>
          <a:p>
            <a:r>
              <a:rPr lang="en-US" dirty="0" smtClean="0"/>
              <a:t>use largely replaced by synthetic monofilament materials</a:t>
            </a:r>
          </a:p>
          <a:p>
            <a:r>
              <a:rPr lang="en-US" dirty="0" smtClean="0"/>
              <a:t>Multifilament twisted or braided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Silk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composed of synthetic twisted multifilament polyamide encased in a smooth sheath</a:t>
            </a:r>
          </a:p>
          <a:p>
            <a:r>
              <a:rPr lang="en-US" dirty="0" smtClean="0"/>
              <a:t>very strong</a:t>
            </a:r>
          </a:p>
          <a:p>
            <a:r>
              <a:rPr lang="en-US" dirty="0" smtClean="0"/>
              <a:t>somewhat stiff to handle</a:t>
            </a:r>
          </a:p>
          <a:p>
            <a:r>
              <a:rPr lang="en-US" dirty="0" smtClean="0"/>
              <a:t>reactive when used in skin (increased if casing breaks)</a:t>
            </a:r>
          </a:p>
          <a:p>
            <a:r>
              <a:rPr lang="en-US" dirty="0" smtClean="0"/>
              <a:t>should NOT be buried because of high rate of draining tract formation</a:t>
            </a:r>
          </a:p>
          <a:p>
            <a:r>
              <a:rPr lang="en-US" dirty="0" smtClean="0"/>
              <a:t>economical</a:t>
            </a:r>
          </a:p>
          <a:p>
            <a:r>
              <a:rPr lang="en-US" dirty="0" smtClean="0"/>
              <a:t>primarily used as a skin suture in food animals</a:t>
            </a:r>
          </a:p>
          <a:p>
            <a:r>
              <a:rPr lang="en-US" dirty="0" smtClean="0"/>
              <a:t>Multifilament in a casing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792162"/>
          </a:xfrm>
        </p:spPr>
        <p:txBody>
          <a:bodyPr>
            <a:noAutofit/>
          </a:bodyPr>
          <a:lstStyle/>
          <a:p>
            <a:r>
              <a:rPr lang="en-US" sz="3600" dirty="0" smtClean="0"/>
              <a:t>Polymerized </a:t>
            </a:r>
            <a:r>
              <a:rPr lang="en-US" sz="3600" dirty="0" err="1" smtClean="0"/>
              <a:t>caprolactum</a:t>
            </a:r>
            <a:r>
              <a:rPr lang="en-US" sz="3600" dirty="0" smtClean="0"/>
              <a:t> (</a:t>
            </a:r>
            <a:r>
              <a:rPr lang="en-US" sz="3600" dirty="0" err="1" smtClean="0"/>
              <a:t>supramid</a:t>
            </a:r>
            <a:r>
              <a:rPr lang="en-US" sz="3600" dirty="0" smtClean="0"/>
              <a:t>/</a:t>
            </a:r>
            <a:r>
              <a:rPr lang="en-US" sz="3600" dirty="0" err="1" smtClean="0"/>
              <a:t>vetafil</a:t>
            </a:r>
            <a:r>
              <a:rPr lang="en-US" sz="3600" dirty="0" smtClean="0"/>
              <a:t>)</a:t>
            </a:r>
            <a:endParaRPr lang="en-US" sz="3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composed of synthetic multifilament polyester</a:t>
            </a:r>
          </a:p>
          <a:p>
            <a:r>
              <a:rPr lang="en-US" dirty="0" smtClean="0"/>
              <a:t>very strong, retains tensile strength when implanted</a:t>
            </a:r>
          </a:p>
          <a:p>
            <a:r>
              <a:rPr lang="en-US" dirty="0" smtClean="0"/>
              <a:t>significant tissue drag</a:t>
            </a:r>
          </a:p>
          <a:p>
            <a:r>
              <a:rPr lang="en-US" dirty="0" smtClean="0"/>
              <a:t>coating improves but decreases knot security</a:t>
            </a:r>
          </a:p>
          <a:p>
            <a:r>
              <a:rPr lang="en-US" dirty="0" smtClean="0"/>
              <a:t>moderate tissue reaction when implanted</a:t>
            </a:r>
          </a:p>
          <a:p>
            <a:r>
              <a:rPr lang="en-US" dirty="0" smtClean="0"/>
              <a:t>contraindicated in infected or contaminated wounds</a:t>
            </a:r>
          </a:p>
          <a:p>
            <a:r>
              <a:rPr lang="en-US" dirty="0" smtClean="0"/>
              <a:t>potentiates infection</a:t>
            </a:r>
          </a:p>
          <a:p>
            <a:r>
              <a:rPr lang="en-US" dirty="0" smtClean="0"/>
              <a:t>bacteria reside within braid leading to persistence of infection and chronic draining tracts</a:t>
            </a:r>
          </a:p>
          <a:p>
            <a:r>
              <a:rPr lang="en-US" dirty="0" smtClean="0"/>
              <a:t>primarily used for tendon and ligament repairs because of excellent strength (</a:t>
            </a:r>
            <a:r>
              <a:rPr lang="en-US" dirty="0" err="1" smtClean="0"/>
              <a:t>extracapsular</a:t>
            </a:r>
            <a:r>
              <a:rPr lang="en-US" dirty="0" smtClean="0"/>
              <a:t> </a:t>
            </a:r>
            <a:r>
              <a:rPr lang="en-US" dirty="0" err="1" smtClean="0"/>
              <a:t>cruciate</a:t>
            </a:r>
            <a:r>
              <a:rPr lang="en-US" dirty="0" smtClean="0"/>
              <a:t> repairs)</a:t>
            </a:r>
          </a:p>
          <a:p>
            <a:r>
              <a:rPr lang="en-US" dirty="0" smtClean="0"/>
              <a:t>results in significant incidence of chronic draining tracts</a:t>
            </a:r>
          </a:p>
          <a:p>
            <a:r>
              <a:rPr lang="en-US" dirty="0" smtClean="0"/>
              <a:t>use gradually being replaced by monofilament options</a:t>
            </a:r>
          </a:p>
          <a:p>
            <a:r>
              <a:rPr lang="en-US" dirty="0" smtClean="0"/>
              <a:t>Multifilament, non absorbable, braided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Polyesters (</a:t>
            </a:r>
            <a:r>
              <a:rPr lang="en-US" dirty="0" err="1" smtClean="0"/>
              <a:t>Mersilene</a:t>
            </a:r>
            <a:r>
              <a:rPr lang="en-US" dirty="0" smtClean="0"/>
              <a:t>, </a:t>
            </a:r>
            <a:r>
              <a:rPr lang="en-US" dirty="0" err="1" smtClean="0"/>
              <a:t>Ethibond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available as both monofilament or multifilament</a:t>
            </a:r>
          </a:p>
          <a:p>
            <a:r>
              <a:rPr lang="en-US" dirty="0" smtClean="0"/>
              <a:t>composed of a polyamine</a:t>
            </a:r>
          </a:p>
          <a:p>
            <a:r>
              <a:rPr lang="en-US" dirty="0" smtClean="0"/>
              <a:t>monofilament form is inert with minimal tissue reaction</a:t>
            </a:r>
          </a:p>
          <a:p>
            <a:r>
              <a:rPr lang="en-US" dirty="0" err="1" smtClean="0"/>
              <a:t>nonabsorbable</a:t>
            </a:r>
            <a:r>
              <a:rPr lang="en-US" dirty="0" smtClean="0"/>
              <a:t> by definition but loses 30% of strength within 2 years of implantation</a:t>
            </a:r>
          </a:p>
          <a:p>
            <a:r>
              <a:rPr lang="en-US" dirty="0" smtClean="0"/>
              <a:t>multifilament form is uncommonly used, stiff and looses strength after 6 months</a:t>
            </a:r>
          </a:p>
          <a:p>
            <a:r>
              <a:rPr lang="en-US" dirty="0" smtClean="0"/>
              <a:t>significant memory (retains shape), especially in larger sizes</a:t>
            </a:r>
          </a:p>
          <a:p>
            <a:r>
              <a:rPr lang="en-US" dirty="0" smtClean="0"/>
              <a:t>knot security is relatively poor so care necessary to ensure secure knots</a:t>
            </a:r>
          </a:p>
          <a:p>
            <a:r>
              <a:rPr lang="en-US" dirty="0" smtClean="0"/>
              <a:t>4 throws required for a secure square knot</a:t>
            </a:r>
          </a:p>
          <a:p>
            <a:r>
              <a:rPr lang="en-US" dirty="0" smtClean="0"/>
              <a:t>additional throws necessary for continuous patterns (5 on beginning knot and 6 on ending knot)</a:t>
            </a:r>
          </a:p>
          <a:p>
            <a:r>
              <a:rPr lang="en-US" dirty="0" smtClean="0"/>
              <a:t>suture ends may be sharp …may cause trauma</a:t>
            </a:r>
          </a:p>
          <a:p>
            <a:r>
              <a:rPr lang="en-US" dirty="0" smtClean="0"/>
              <a:t>mainly used as a skin suture, but can be buried if necessary</a:t>
            </a:r>
          </a:p>
          <a:p>
            <a:r>
              <a:rPr lang="en-US" dirty="0" smtClean="0"/>
              <a:t>Monofilament is popular skin suture, economic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Nylon (</a:t>
            </a:r>
            <a:r>
              <a:rPr lang="en-US" dirty="0" err="1" smtClean="0"/>
              <a:t>Dermalon</a:t>
            </a:r>
            <a:r>
              <a:rPr lang="en-US" dirty="0" smtClean="0"/>
              <a:t> or </a:t>
            </a:r>
            <a:r>
              <a:rPr lang="en-US" dirty="0" err="1" smtClean="0"/>
              <a:t>Ethilon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composed of a copolymer of </a:t>
            </a:r>
            <a:r>
              <a:rPr lang="en-US" dirty="0" err="1" smtClean="0"/>
              <a:t>polyglycol</a:t>
            </a:r>
            <a:r>
              <a:rPr lang="en-US" dirty="0" smtClean="0"/>
              <a:t> and </a:t>
            </a:r>
            <a:r>
              <a:rPr lang="en-US" dirty="0" err="1" smtClean="0"/>
              <a:t>polybutylene</a:t>
            </a:r>
            <a:r>
              <a:rPr lang="en-US" dirty="0" smtClean="0"/>
              <a:t> </a:t>
            </a:r>
            <a:r>
              <a:rPr lang="en-US" dirty="0" err="1" smtClean="0"/>
              <a:t>terephthalates</a:t>
            </a:r>
            <a:endParaRPr lang="en-US" dirty="0" smtClean="0"/>
          </a:p>
          <a:p>
            <a:r>
              <a:rPr lang="en-US" dirty="0" smtClean="0"/>
              <a:t>good tensile strength, strength maintained when implanted</a:t>
            </a:r>
          </a:p>
          <a:p>
            <a:r>
              <a:rPr lang="en-US" dirty="0" smtClean="0"/>
              <a:t>slippery to handle, more flexible and elastic than polypropylene or nylon</a:t>
            </a:r>
          </a:p>
          <a:p>
            <a:r>
              <a:rPr lang="en-US" dirty="0" smtClean="0"/>
              <a:t>minimal tissue reaction</a:t>
            </a:r>
          </a:p>
          <a:p>
            <a:r>
              <a:rPr lang="en-US" dirty="0" smtClean="0"/>
              <a:t>reasonable knot security but need to ensure throws adequately tightened</a:t>
            </a:r>
          </a:p>
          <a:p>
            <a:r>
              <a:rPr lang="en-US" dirty="0" smtClean="0"/>
              <a:t>nice handling qualities once experience gained with knots</a:t>
            </a:r>
          </a:p>
          <a:p>
            <a:r>
              <a:rPr lang="en-US" dirty="0" smtClean="0"/>
              <a:t>mainly used as a skin suture, but can be buried if necessary</a:t>
            </a:r>
          </a:p>
          <a:p>
            <a:r>
              <a:rPr lang="en-US" dirty="0" smtClean="0"/>
              <a:t>monofilament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Polybutester</a:t>
            </a:r>
            <a:r>
              <a:rPr lang="en-US" dirty="0" smtClean="0"/>
              <a:t> (</a:t>
            </a:r>
            <a:r>
              <a:rPr lang="en-US" dirty="0" err="1" smtClean="0"/>
              <a:t>Novafil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composed of a propylene polymer derived from propane gas</a:t>
            </a:r>
          </a:p>
          <a:p>
            <a:r>
              <a:rPr lang="en-US" dirty="0" smtClean="0"/>
              <a:t>not as strong as nylon</a:t>
            </a:r>
          </a:p>
          <a:p>
            <a:r>
              <a:rPr lang="en-US" dirty="0" smtClean="0"/>
              <a:t>retains initial strength when implanted</a:t>
            </a:r>
          </a:p>
          <a:p>
            <a:r>
              <a:rPr lang="en-US" dirty="0" smtClean="0"/>
              <a:t>minimal tissue reaction</a:t>
            </a:r>
          </a:p>
          <a:p>
            <a:r>
              <a:rPr lang="en-US" dirty="0" smtClean="0"/>
              <a:t>minimal tissue drag, best knot security of synthetic monofilaments, very nice handling qualities</a:t>
            </a:r>
          </a:p>
          <a:p>
            <a:r>
              <a:rPr lang="en-US" dirty="0" smtClean="0"/>
              <a:t>least likely of the monofilament </a:t>
            </a:r>
            <a:r>
              <a:rPr lang="en-US" dirty="0" err="1" smtClean="0"/>
              <a:t>nonabsorbable</a:t>
            </a:r>
            <a:r>
              <a:rPr lang="en-US" dirty="0" smtClean="0"/>
              <a:t> sutures to potentiate infection or induce thrombi</a:t>
            </a:r>
          </a:p>
          <a:p>
            <a:r>
              <a:rPr lang="en-US" dirty="0" smtClean="0"/>
              <a:t>used as skin suture and if need to permanently implant suture (prosthetic device)</a:t>
            </a:r>
          </a:p>
          <a:p>
            <a:r>
              <a:rPr lang="en-US" dirty="0" smtClean="0"/>
              <a:t>Monofilament, least reactive, costly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Polypropylene (</a:t>
            </a:r>
            <a:r>
              <a:rPr lang="en-US" dirty="0" err="1" smtClean="0"/>
              <a:t>Prolene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Easy to handle</a:t>
            </a:r>
          </a:p>
          <a:p>
            <a:r>
              <a:rPr lang="en-US" dirty="0" smtClean="0"/>
              <a:t>Predictable behavior in tissues</a:t>
            </a:r>
          </a:p>
          <a:p>
            <a:r>
              <a:rPr lang="en-US" dirty="0" smtClean="0"/>
              <a:t>Predictable tensile strength</a:t>
            </a:r>
          </a:p>
          <a:p>
            <a:r>
              <a:rPr lang="en-US" dirty="0" smtClean="0"/>
              <a:t>Sterile…easily </a:t>
            </a:r>
            <a:r>
              <a:rPr lang="en-US" dirty="0" err="1" smtClean="0"/>
              <a:t>sterilizable</a:t>
            </a:r>
            <a:endParaRPr lang="en-US" dirty="0" smtClean="0"/>
          </a:p>
          <a:p>
            <a:r>
              <a:rPr lang="en-US" dirty="0" smtClean="0"/>
              <a:t>Glides through tissues easily….smooth </a:t>
            </a:r>
          </a:p>
          <a:p>
            <a:r>
              <a:rPr lang="en-US" dirty="0" smtClean="0"/>
              <a:t>Secure knotting ability</a:t>
            </a:r>
          </a:p>
          <a:p>
            <a:r>
              <a:rPr lang="en-US" dirty="0" smtClean="0"/>
              <a:t>Inexpensive and easily </a:t>
            </a:r>
            <a:r>
              <a:rPr lang="en-US" dirty="0" err="1" smtClean="0"/>
              <a:t>avialble</a:t>
            </a:r>
            <a:endParaRPr lang="en-US" dirty="0" smtClean="0"/>
          </a:p>
          <a:p>
            <a:r>
              <a:rPr lang="en-US" dirty="0" smtClean="0"/>
              <a:t>Minimal tissue reaction</a:t>
            </a:r>
          </a:p>
          <a:p>
            <a:r>
              <a:rPr lang="en-US" dirty="0" smtClean="0"/>
              <a:t>Non-capillary</a:t>
            </a:r>
          </a:p>
          <a:p>
            <a:r>
              <a:rPr lang="en-US" dirty="0" smtClean="0"/>
              <a:t>Non-allergenic</a:t>
            </a:r>
          </a:p>
          <a:p>
            <a:r>
              <a:rPr lang="en-US" dirty="0" smtClean="0"/>
              <a:t>Non-carcinogenic</a:t>
            </a:r>
          </a:p>
          <a:p>
            <a:r>
              <a:rPr lang="en-US" dirty="0" smtClean="0"/>
              <a:t>Non-electrolytic</a:t>
            </a:r>
          </a:p>
          <a:p>
            <a:r>
              <a:rPr lang="en-US" dirty="0" smtClean="0"/>
              <a:t>Non-shrinkage</a:t>
            </a:r>
          </a:p>
          <a:p>
            <a:r>
              <a:rPr lang="en-US" dirty="0" smtClean="0"/>
              <a:t>The ideal suture should allow the </a:t>
            </a:r>
            <a:r>
              <a:rPr lang="en-US" b="1" dirty="0" smtClean="0"/>
              <a:t>healing tissue to recover sufficiently to keep the wound closed together once they are removed or absorbed.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Suture materials – ideal properties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9101" y="2967335"/>
            <a:ext cx="5065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Mis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c. methods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88392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SS, tantalum (a rare metal), silver, copper, </a:t>
            </a:r>
            <a:r>
              <a:rPr lang="en-US" sz="2400" dirty="0" err="1" smtClean="0"/>
              <a:t>aluminium</a:t>
            </a:r>
            <a:r>
              <a:rPr lang="en-US" sz="2400" dirty="0" smtClean="0"/>
              <a:t>, </a:t>
            </a:r>
            <a:r>
              <a:rPr lang="en-US" sz="2400" dirty="0" err="1" smtClean="0"/>
              <a:t>vitellium</a:t>
            </a:r>
            <a:r>
              <a:rPr lang="en-US" sz="2400" dirty="0" smtClean="0"/>
              <a:t> (cobalt, chromium &amp; molybdenum alloy) wire have been used as suture. Others have historic importance only.</a:t>
            </a:r>
          </a:p>
          <a:p>
            <a:r>
              <a:rPr lang="en-US" sz="2400" dirty="0" smtClean="0"/>
              <a:t>SS and tantalum are still in use. </a:t>
            </a:r>
          </a:p>
          <a:p>
            <a:r>
              <a:rPr lang="en-US" sz="2400" dirty="0" smtClean="0"/>
              <a:t>Tantalum is for </a:t>
            </a:r>
            <a:r>
              <a:rPr lang="en-US" sz="2400" dirty="0" err="1" smtClean="0"/>
              <a:t>neuro</a:t>
            </a:r>
            <a:r>
              <a:rPr lang="en-US" sz="2400" dirty="0" smtClean="0"/>
              <a:t> or vascular </a:t>
            </a:r>
            <a:r>
              <a:rPr lang="en-US" sz="2400" dirty="0" err="1" smtClean="0"/>
              <a:t>anastomosis</a:t>
            </a:r>
            <a:r>
              <a:rPr lang="en-US" sz="2400" dirty="0" smtClean="0"/>
              <a:t>. SS has many uses.</a:t>
            </a:r>
          </a:p>
          <a:p>
            <a:r>
              <a:rPr lang="en-US" sz="2400" dirty="0" smtClean="0"/>
              <a:t>Surgical stainless steel suture is a </a:t>
            </a:r>
            <a:r>
              <a:rPr lang="en-US" sz="2400" dirty="0" err="1" smtClean="0"/>
              <a:t>nonabsorabable</a:t>
            </a:r>
            <a:r>
              <a:rPr lang="en-US" sz="2400" dirty="0" smtClean="0"/>
              <a:t> 316L stainless steel </a:t>
            </a:r>
          </a:p>
          <a:p>
            <a:r>
              <a:rPr lang="en-US" sz="2400" dirty="0" smtClean="0"/>
              <a:t>available as on needle sterile or roll</a:t>
            </a:r>
          </a:p>
          <a:p>
            <a:r>
              <a:rPr lang="en-US" sz="2400" dirty="0" smtClean="0"/>
              <a:t>roll can be autoclaved </a:t>
            </a:r>
          </a:p>
          <a:p>
            <a:r>
              <a:rPr lang="en-US" sz="2400" dirty="0" smtClean="0"/>
              <a:t>indicated for use in abdominal wound closure (</a:t>
            </a:r>
            <a:r>
              <a:rPr lang="en-US" sz="2400" dirty="0" err="1" smtClean="0"/>
              <a:t>monoblock</a:t>
            </a:r>
            <a:r>
              <a:rPr lang="en-US" sz="2400" dirty="0" smtClean="0"/>
              <a:t> closure in infection), hernia repair, </a:t>
            </a:r>
            <a:r>
              <a:rPr lang="en-US" sz="2400" dirty="0" err="1" smtClean="0"/>
              <a:t>sternal</a:t>
            </a:r>
            <a:r>
              <a:rPr lang="en-US" sz="2400" dirty="0" smtClean="0"/>
              <a:t> closure and </a:t>
            </a:r>
            <a:r>
              <a:rPr lang="en-US" sz="2400" dirty="0" err="1" smtClean="0"/>
              <a:t>orthopaedic</a:t>
            </a:r>
            <a:r>
              <a:rPr lang="en-US" sz="2400" dirty="0" smtClean="0"/>
              <a:t> procedures including </a:t>
            </a:r>
            <a:r>
              <a:rPr lang="en-US" sz="2400" dirty="0" err="1" smtClean="0"/>
              <a:t>cerclage</a:t>
            </a:r>
            <a:r>
              <a:rPr lang="en-US" sz="2400" dirty="0" smtClean="0"/>
              <a:t> and tendon repair</a:t>
            </a:r>
          </a:p>
          <a:p>
            <a:r>
              <a:rPr lang="en-US" sz="2400" dirty="0" smtClean="0"/>
              <a:t>all metal suture have metal fatigue property (may break due to continuous movement)</a:t>
            </a:r>
          </a:p>
          <a:p>
            <a:r>
              <a:rPr lang="en-US" sz="2400" dirty="0" smtClean="0"/>
              <a:t>metal sutures are monofilament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Metal sutures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62000"/>
            <a:ext cx="8382000" cy="4525963"/>
          </a:xfrm>
        </p:spPr>
        <p:txBody>
          <a:bodyPr/>
          <a:lstStyle/>
          <a:p>
            <a:r>
              <a:rPr lang="en-US" dirty="0" smtClean="0"/>
              <a:t>absorbable metal clips of silver can be used as ligature</a:t>
            </a:r>
          </a:p>
          <a:p>
            <a:r>
              <a:rPr lang="en-US" dirty="0" smtClean="0"/>
              <a:t>staples may be used for skin apposition (titanium or </a:t>
            </a:r>
            <a:r>
              <a:rPr lang="en-US" dirty="0" err="1" smtClean="0"/>
              <a:t>ss</a:t>
            </a:r>
            <a:r>
              <a:rPr lang="en-US" dirty="0" smtClean="0"/>
              <a:t> staples) or for intestinal </a:t>
            </a:r>
            <a:r>
              <a:rPr lang="en-US" dirty="0" err="1" smtClean="0"/>
              <a:t>anastomosis</a:t>
            </a:r>
            <a:r>
              <a:rPr lang="en-US" dirty="0" smtClean="0"/>
              <a:t> (linear or circular stapler with knife)</a:t>
            </a:r>
          </a:p>
          <a:p>
            <a:r>
              <a:rPr lang="en-US" dirty="0" smtClean="0"/>
              <a:t>do not have the disadvantages of suture thread</a:t>
            </a:r>
          </a:p>
          <a:p>
            <a:r>
              <a:rPr lang="en-US" dirty="0" smtClean="0"/>
              <a:t>increased cost is one issue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Surgical staple and stapler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Surgical staplers</a:t>
            </a:r>
            <a:endParaRPr lang="en-US" dirty="0"/>
          </a:p>
        </p:txBody>
      </p:sp>
      <p:pic>
        <p:nvPicPr>
          <p:cNvPr id="1026" name="Picture 2" descr="Covidien Appose Disposable Skin Stapler I88-13"/>
          <p:cNvPicPr>
            <a:picLocks noChangeAspect="1" noChangeArrowheads="1"/>
          </p:cNvPicPr>
          <p:nvPr/>
        </p:nvPicPr>
        <p:blipFill>
          <a:blip r:embed="rId2" cstate="print"/>
          <a:srcRect t="18667" b="14667"/>
          <a:stretch>
            <a:fillRect/>
          </a:stretch>
        </p:blipFill>
        <p:spPr bwMode="auto">
          <a:xfrm>
            <a:off x="381000" y="1524000"/>
            <a:ext cx="2514600" cy="1676400"/>
          </a:xfrm>
          <a:prstGeom prst="rect">
            <a:avLst/>
          </a:prstGeom>
          <a:noFill/>
        </p:spPr>
      </p:pic>
      <p:pic>
        <p:nvPicPr>
          <p:cNvPr id="1028" name="Picture 4" descr="2,489 Surgical Staple Stock Photos, Pictures &amp;amp; Royalty-Free Images - iSt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0"/>
            <a:ext cx="2514599" cy="1676400"/>
          </a:xfrm>
          <a:prstGeom prst="rect">
            <a:avLst/>
          </a:prstGeom>
          <a:noFill/>
        </p:spPr>
      </p:pic>
      <p:sp>
        <p:nvSpPr>
          <p:cNvPr id="1030" name="AutoShape 6" descr="ETHICON™ Linear Cutt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ETHICON™ Linear Cutt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Linear Cutting Staplers, Linear Cutter, Linear Cutter Stapler, लीनियर  स्टेपलर - Axon Medical Solutions Private Limited, Delhi | ID: 6450616473"/>
          <p:cNvPicPr>
            <a:picLocks noChangeAspect="1" noChangeArrowheads="1"/>
          </p:cNvPicPr>
          <p:nvPr/>
        </p:nvPicPr>
        <p:blipFill>
          <a:blip r:embed="rId4" cstate="print"/>
          <a:srcRect l="8000" t="8000" r="7200"/>
          <a:stretch>
            <a:fillRect/>
          </a:stretch>
        </p:blipFill>
        <p:spPr bwMode="auto">
          <a:xfrm rot="2640000">
            <a:off x="5004121" y="905291"/>
            <a:ext cx="2296908" cy="2491929"/>
          </a:xfrm>
          <a:prstGeom prst="rect">
            <a:avLst/>
          </a:prstGeom>
          <a:noFill/>
        </p:spPr>
      </p:pic>
      <p:pic>
        <p:nvPicPr>
          <p:cNvPr id="1036" name="Picture 12" descr="White Plastic Reach Circular Stapler, For Oncology, Staple Leg Length:  4.8-30 Mm, Rs 10500 /piece | ID: 20034633255"/>
          <p:cNvPicPr>
            <a:picLocks noChangeAspect="1" noChangeArrowheads="1"/>
          </p:cNvPicPr>
          <p:nvPr/>
        </p:nvPicPr>
        <p:blipFill>
          <a:blip r:embed="rId5" cstate="print"/>
          <a:srcRect t="22400" r="4000" b="23200"/>
          <a:stretch>
            <a:fillRect/>
          </a:stretch>
        </p:blipFill>
        <p:spPr bwMode="auto">
          <a:xfrm>
            <a:off x="4800600" y="3733800"/>
            <a:ext cx="3227294" cy="1828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7200" y="5638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Skin stapled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57912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Circular stapler for end to end </a:t>
            </a:r>
            <a:r>
              <a:rPr lang="en-US" dirty="0" err="1" smtClean="0"/>
              <a:t>anastomosis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48200" y="3048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Linear stapler for side to side </a:t>
            </a:r>
            <a:r>
              <a:rPr lang="en-US" dirty="0" err="1" smtClean="0"/>
              <a:t>anastomosis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3352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Skin stapler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Circular and linear stapler</a:t>
            </a:r>
            <a:endParaRPr lang="en-US" dirty="0"/>
          </a:p>
        </p:txBody>
      </p:sp>
      <p:pic>
        <p:nvPicPr>
          <p:cNvPr id="46082" name="Picture 2" descr="C-seal application with circular stapler. From left to right: Insertion...  | Download Scientific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2786282" cy="3048000"/>
          </a:xfrm>
          <a:prstGeom prst="rect">
            <a:avLst/>
          </a:prstGeom>
          <a:noFill/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 cstate="print"/>
          <a:srcRect r="53484"/>
          <a:stretch>
            <a:fillRect/>
          </a:stretch>
        </p:blipFill>
        <p:spPr bwMode="auto">
          <a:xfrm>
            <a:off x="4267200" y="1447800"/>
            <a:ext cx="199260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 l="55520"/>
          <a:stretch>
            <a:fillRect/>
          </a:stretch>
        </p:blipFill>
        <p:spPr bwMode="auto">
          <a:xfrm>
            <a:off x="6781800" y="1447800"/>
            <a:ext cx="152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9600" y="4572000"/>
            <a:ext cx="3552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Anastomosis</a:t>
            </a:r>
            <a:r>
              <a:rPr lang="en-US" dirty="0" smtClean="0"/>
              <a:t> – circular stapler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00824" y="4572000"/>
            <a:ext cx="334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Anastomosis</a:t>
            </a:r>
            <a:r>
              <a:rPr lang="en-US" dirty="0" smtClean="0"/>
              <a:t> – linear stapler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34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Natural tissue adhesives based on proteins and peptides such as fibrin, thrombin, albumin (</a:t>
            </a:r>
            <a:r>
              <a:rPr lang="en-US" sz="2000" dirty="0" err="1" smtClean="0"/>
              <a:t>BioGlue</a:t>
            </a:r>
            <a:r>
              <a:rPr lang="en-US" sz="2000" dirty="0" smtClean="0"/>
              <a:t> combines purified bovine serum albumin and </a:t>
            </a:r>
            <a:r>
              <a:rPr lang="en-US" sz="2000" dirty="0" err="1" smtClean="0"/>
              <a:t>glutaraldehyde</a:t>
            </a:r>
            <a:r>
              <a:rPr lang="en-US" sz="2000" dirty="0" smtClean="0"/>
              <a:t>), collagen, and some lysine and other amino acid based derivatives. Cellulosic ethers (for example, </a:t>
            </a:r>
            <a:r>
              <a:rPr lang="en-US" sz="2000" dirty="0" err="1" smtClean="0"/>
              <a:t>hydroxy</a:t>
            </a:r>
            <a:r>
              <a:rPr lang="en-US" sz="2000" dirty="0" smtClean="0"/>
              <a:t> ethyl cellulose, </a:t>
            </a:r>
            <a:r>
              <a:rPr lang="en-US" sz="2000" dirty="0" err="1" smtClean="0"/>
              <a:t>hydroxy-propyl</a:t>
            </a:r>
            <a:r>
              <a:rPr lang="en-US" sz="2000" dirty="0" smtClean="0"/>
              <a:t> methyl cellulose, </a:t>
            </a:r>
            <a:r>
              <a:rPr lang="en-US" sz="2000" dirty="0" err="1" smtClean="0"/>
              <a:t>carboxymethyl</a:t>
            </a:r>
            <a:r>
              <a:rPr lang="en-US" sz="2000" dirty="0" smtClean="0"/>
              <a:t> cellulose) are natural and originally plant based adhesives. Limited application…mostly artery and </a:t>
            </a:r>
            <a:r>
              <a:rPr lang="en-US" sz="2000" dirty="0" err="1" smtClean="0"/>
              <a:t>hypospadia</a:t>
            </a:r>
            <a:r>
              <a:rPr lang="en-US" sz="2000" dirty="0" smtClean="0"/>
              <a:t> repair.</a:t>
            </a:r>
          </a:p>
          <a:p>
            <a:r>
              <a:rPr lang="en-US" sz="2000" dirty="0" smtClean="0"/>
              <a:t>Synthetic tissue adhesives are mainly </a:t>
            </a:r>
            <a:r>
              <a:rPr lang="en-US" sz="2000" dirty="0" err="1" smtClean="0"/>
              <a:t>cyanoacrylate</a:t>
            </a:r>
            <a:r>
              <a:rPr lang="en-US" sz="2000" dirty="0" smtClean="0"/>
              <a:t> e.g. methyl </a:t>
            </a:r>
            <a:r>
              <a:rPr lang="en-US" sz="2000" dirty="0" err="1" smtClean="0"/>
              <a:t>cyanoacrylate</a:t>
            </a:r>
            <a:r>
              <a:rPr lang="en-US" sz="2000" dirty="0" smtClean="0"/>
              <a:t>, </a:t>
            </a:r>
            <a:r>
              <a:rPr lang="en-US" sz="2000" dirty="0" err="1" smtClean="0"/>
              <a:t>fluoro</a:t>
            </a:r>
            <a:r>
              <a:rPr lang="en-US" sz="2000" dirty="0" smtClean="0"/>
              <a:t> and isopropyl </a:t>
            </a:r>
            <a:r>
              <a:rPr lang="en-US" sz="2000" dirty="0" err="1" smtClean="0"/>
              <a:t>cyanoacrylates</a:t>
            </a:r>
            <a:r>
              <a:rPr lang="en-US" sz="2000" dirty="0" smtClean="0"/>
              <a:t>, n-butyl </a:t>
            </a:r>
            <a:r>
              <a:rPr lang="en-US" sz="2000" dirty="0" err="1" smtClean="0"/>
              <a:t>cyanoacrylate</a:t>
            </a:r>
            <a:r>
              <a:rPr lang="en-US" sz="2000" dirty="0" smtClean="0"/>
              <a:t>, 2-octylcyanoacrylates. </a:t>
            </a:r>
            <a:r>
              <a:rPr lang="en-US" sz="2000" dirty="0" err="1" smtClean="0"/>
              <a:t>Methyle</a:t>
            </a:r>
            <a:r>
              <a:rPr lang="en-US" sz="2000" dirty="0" smtClean="0"/>
              <a:t> </a:t>
            </a:r>
            <a:r>
              <a:rPr lang="en-US" sz="2000" dirty="0" err="1" smtClean="0"/>
              <a:t>cyanoacrylate</a:t>
            </a:r>
            <a:r>
              <a:rPr lang="en-US" sz="2000" dirty="0" smtClean="0"/>
              <a:t> is leads to </a:t>
            </a:r>
            <a:r>
              <a:rPr lang="en-US" sz="2000" dirty="0" err="1" smtClean="0"/>
              <a:t>granuloma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Should not be used on </a:t>
            </a:r>
            <a:r>
              <a:rPr lang="en-US" sz="2000" dirty="0" err="1" smtClean="0"/>
              <a:t>stellate</a:t>
            </a:r>
            <a:r>
              <a:rPr lang="en-US" sz="2000" dirty="0" smtClean="0"/>
              <a:t> lacerations, bites, punctures or crush wounds, contaminated wounds, mucosal surfaces and high-moisture areas.</a:t>
            </a:r>
          </a:p>
          <a:p>
            <a:r>
              <a:rPr lang="en-US" sz="2000" dirty="0" smtClean="0"/>
              <a:t>After cleaning, the edges are apposed and adhesive poured over it and spread with brush or spatula. Three coats applied. Not pushed in the wound (not as cementing material)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Tissue adhesive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Holding suture needle</a:t>
            </a:r>
            <a:endParaRPr lang="en-US" dirty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762000" y="1295400"/>
            <a:ext cx="2895600" cy="192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5029200" y="1295400"/>
            <a:ext cx="240522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0" name="Picture 10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2743200" y="3429000"/>
            <a:ext cx="299448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28600" y="28194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Correct method of using needle and needle holder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00600" y="2819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Incorrect method of using needle and needle holder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09800" y="55626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Correct method - palm grip of needle holder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knots</a:t>
            </a:r>
            <a:endParaRPr lang="en-US" dirty="0"/>
          </a:p>
        </p:txBody>
      </p:sp>
      <p:sp>
        <p:nvSpPr>
          <p:cNvPr id="47106" name="AutoShape 2" descr="Surgeons knot | definition of surgeons knot by Medical dictio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2" cstate="print"/>
          <a:srcRect r="49499" b="58129"/>
          <a:stretch>
            <a:fillRect/>
          </a:stretch>
        </p:blipFill>
        <p:spPr bwMode="auto">
          <a:xfrm>
            <a:off x="914400" y="1524000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/>
          <a:srcRect l="50501" b="58129"/>
          <a:stretch>
            <a:fillRect/>
          </a:stretch>
        </p:blipFill>
        <p:spPr bwMode="auto">
          <a:xfrm>
            <a:off x="5334000" y="1447800"/>
            <a:ext cx="22542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/>
          <a:srcRect t="54186"/>
          <a:stretch>
            <a:fillRect/>
          </a:stretch>
        </p:blipFill>
        <p:spPr bwMode="auto">
          <a:xfrm>
            <a:off x="2667000" y="3535600"/>
            <a:ext cx="3168650" cy="20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743200" y="58028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Surgeon’s knot 2+1 loops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0" y="32882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Granny knot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34406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Square knot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3231" y="2967335"/>
            <a:ext cx="5357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Suture patterns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Interrupted </a:t>
            </a:r>
            <a:r>
              <a:rPr lang="en-US" sz="3200" dirty="0" err="1" smtClean="0"/>
              <a:t>vs</a:t>
            </a:r>
            <a:r>
              <a:rPr lang="en-US" sz="3200" dirty="0" smtClean="0"/>
              <a:t> continuous</a:t>
            </a:r>
            <a:endParaRPr lang="en-US" sz="3200" dirty="0"/>
          </a:p>
        </p:txBody>
      </p:sp>
      <p:pic>
        <p:nvPicPr>
          <p:cNvPr id="53250" name="Picture 2" descr="Interrup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57200" y="838200"/>
            <a:ext cx="3333750" cy="1781176"/>
          </a:xfrm>
          <a:prstGeom prst="rect">
            <a:avLst/>
          </a:prstGeom>
          <a:noFill/>
        </p:spPr>
      </p:pic>
      <p:pic>
        <p:nvPicPr>
          <p:cNvPr id="53252" name="Picture 4" descr="Continuo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914400"/>
            <a:ext cx="3333750" cy="16954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2667000"/>
            <a:ext cx="419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Interrupted…..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each suture is a separate entity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sutures can be individually positioned and tightened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more anatomic closure possible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loss of 1-2 sutures does not affect the integrity of the closure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time taking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more suture material used</a:t>
            </a:r>
          </a:p>
          <a:p>
            <a:r>
              <a:rPr lang="en-US" dirty="0" smtClean="0"/>
              <a:t>e.g. simple interrupted, horizontal, vertical, cross mattress </a:t>
            </a:r>
          </a:p>
          <a:p>
            <a:r>
              <a:rPr lang="en-US" dirty="0" smtClean="0"/>
              <a:t>Infection if occurs may result in single stitch abscess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2667000"/>
            <a:ext cx="449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Continuous…..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knots only at beginning and end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less precise control of suture tension and wound approximation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entire closure usually fails if one knot fails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major advantage is speed as only 2 knots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uses less suture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better at providing an air and water tight closure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Infection if occurs may spread in whole length of suture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appose the wound edges</a:t>
            </a:r>
          </a:p>
          <a:p>
            <a:r>
              <a:rPr lang="en-US" dirty="0" smtClean="0"/>
              <a:t>To effect </a:t>
            </a:r>
            <a:r>
              <a:rPr lang="en-US" dirty="0" err="1" smtClean="0"/>
              <a:t>hemostasis</a:t>
            </a:r>
            <a:endParaRPr lang="en-US" dirty="0" smtClean="0"/>
          </a:p>
          <a:p>
            <a:r>
              <a:rPr lang="en-US" dirty="0" smtClean="0"/>
              <a:t>To retain and prosthesis in place</a:t>
            </a:r>
          </a:p>
          <a:p>
            <a:r>
              <a:rPr lang="en-US" dirty="0" smtClean="0"/>
              <a:t>As material…a tie or ligature</a:t>
            </a:r>
          </a:p>
          <a:p>
            <a:r>
              <a:rPr lang="en-US" dirty="0" smtClean="0"/>
              <a:t>Contraindications are infection, gross tissue loss, redness, edema, puncture wounds, bite wounds, virulent wounds, wounds involving tendon or vessels and wounds older than </a:t>
            </a:r>
            <a:br>
              <a:rPr lang="en-US" dirty="0" smtClean="0"/>
            </a:br>
            <a:r>
              <a:rPr lang="en-US" dirty="0" smtClean="0"/>
              <a:t>6 hours (?)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Indications…contraindications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Effect on the edges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838200"/>
            <a:ext cx="495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Appositional…..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anatomically opposes the edges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results in the fastest healing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gives most cosmetic result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loosely placed </a:t>
            </a:r>
            <a:r>
              <a:rPr lang="en-US" dirty="0" err="1" smtClean="0"/>
              <a:t>everting</a:t>
            </a:r>
            <a:r>
              <a:rPr lang="en-US" dirty="0" smtClean="0"/>
              <a:t> sutures</a:t>
            </a:r>
          </a:p>
        </p:txBody>
      </p:sp>
      <p:pic>
        <p:nvPicPr>
          <p:cNvPr id="54274" name="Picture 2" descr="Appositional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2746" y="1066800"/>
            <a:ext cx="3233854" cy="1371600"/>
          </a:xfrm>
          <a:prstGeom prst="rect">
            <a:avLst/>
          </a:prstGeom>
          <a:noFill/>
        </p:spPr>
      </p:pic>
      <p:pic>
        <p:nvPicPr>
          <p:cNvPr id="54276" name="Picture 4" descr="Inverting dia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1306" y="2743200"/>
            <a:ext cx="3185294" cy="1219200"/>
          </a:xfrm>
          <a:prstGeom prst="rect">
            <a:avLst/>
          </a:prstGeom>
          <a:noFill/>
        </p:spPr>
      </p:pic>
      <p:pic>
        <p:nvPicPr>
          <p:cNvPr id="54278" name="Picture 6" descr="Evert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89380" y="4648199"/>
            <a:ext cx="3087220" cy="14478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81400" y="2362200"/>
            <a:ext cx="5562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Inverting…..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turns incision edges inward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desirable when closing hollow organ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better “seal” against fluid leakage, minimizes exposed suture and adhesions but decreases the size of lumen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avoid in skin as delays healing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Lembert’s</a:t>
            </a:r>
            <a:r>
              <a:rPr lang="en-US" dirty="0" smtClean="0"/>
              <a:t>, Cushing sutures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1400" y="4847272"/>
            <a:ext cx="495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Everting</a:t>
            </a:r>
            <a:r>
              <a:rPr lang="en-US" b="1" dirty="0" smtClean="0"/>
              <a:t>…..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turns incision edges outwards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results in delayed healing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rarely indicated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horizontal and vertical mattress sutures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60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Patterns….</a:t>
            </a:r>
            <a:endParaRPr lang="en-US" dirty="0"/>
          </a:p>
        </p:txBody>
      </p:sp>
      <p:sp>
        <p:nvSpPr>
          <p:cNvPr id="1026" name="AutoShape 2" descr="LEMBERT SUTURE – Katsan Medical Devi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LEMBERT SUTURE – Katsan Medical Device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164336"/>
            <a:ext cx="2971800" cy="14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21979"/>
            <a:ext cx="3276600" cy="146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/>
          <a:srcRect b="61760"/>
          <a:stretch>
            <a:fillRect/>
          </a:stretch>
        </p:blipFill>
        <p:spPr bwMode="auto">
          <a:xfrm>
            <a:off x="838200" y="3276600"/>
            <a:ext cx="2895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905000" y="25908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Simple interrupted…note x and 2x</a:t>
            </a:r>
            <a:endParaRPr lang="en-US" dirty="0"/>
          </a:p>
        </p:txBody>
      </p: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4" cstate="print"/>
          <a:srcRect t="46085"/>
          <a:stretch>
            <a:fillRect/>
          </a:stretch>
        </p:blipFill>
        <p:spPr bwMode="auto">
          <a:xfrm>
            <a:off x="5105400" y="3200400"/>
            <a:ext cx="2590800" cy="104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304800" y="4507468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Interrupted…horizontal mattress </a:t>
            </a:r>
            <a:r>
              <a:rPr lang="en-US" dirty="0" smtClean="0"/>
              <a:t>suture </a:t>
            </a:r>
            <a:r>
              <a:rPr lang="en-US" dirty="0" smtClean="0"/>
              <a:t>(4 bite/U suture/Halsted </a:t>
            </a:r>
            <a:r>
              <a:rPr lang="en-US" dirty="0" err="1" smtClean="0"/>
              <a:t>everting</a:t>
            </a:r>
            <a:r>
              <a:rPr lang="en-US" dirty="0" smtClean="0"/>
              <a:t> mattress)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724400" y="46482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Interrupted…vertical mattress </a:t>
            </a:r>
            <a:r>
              <a:rPr lang="en-US" dirty="0" smtClean="0"/>
              <a:t>suture </a:t>
            </a:r>
            <a:r>
              <a:rPr lang="en-US" dirty="0" smtClean="0"/>
              <a:t>(4 bite)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Patterns for skin</a:t>
            </a:r>
            <a:endParaRPr lang="en-US" dirty="0"/>
          </a:p>
        </p:txBody>
      </p:sp>
      <p:pic>
        <p:nvPicPr>
          <p:cNvPr id="4" name="Picture 15" descr="7 Suture Patterns ideas | sutures, vet med, surgical suture"/>
          <p:cNvPicPr>
            <a:picLocks noChangeAspect="1" noChangeArrowheads="1"/>
          </p:cNvPicPr>
          <p:nvPr/>
        </p:nvPicPr>
        <p:blipFill>
          <a:blip r:embed="rId2" cstate="print"/>
          <a:srcRect r="44681"/>
          <a:stretch>
            <a:fillRect/>
          </a:stretch>
        </p:blipFill>
        <p:spPr bwMode="auto">
          <a:xfrm>
            <a:off x="457200" y="1752600"/>
            <a:ext cx="990600" cy="1790701"/>
          </a:xfrm>
          <a:prstGeom prst="rect">
            <a:avLst/>
          </a:prstGeom>
          <a:noFill/>
        </p:spPr>
      </p:pic>
      <p:pic>
        <p:nvPicPr>
          <p:cNvPr id="7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600200"/>
            <a:ext cx="218278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7 Suture Patterns ideas | sutures, vet med, surgical suture"/>
          <p:cNvPicPr>
            <a:picLocks noChangeAspect="1" noChangeArrowheads="1"/>
          </p:cNvPicPr>
          <p:nvPr/>
        </p:nvPicPr>
        <p:blipFill>
          <a:blip r:embed="rId2" cstate="print"/>
          <a:srcRect l="55319"/>
          <a:stretch>
            <a:fillRect/>
          </a:stretch>
        </p:blipFill>
        <p:spPr bwMode="auto">
          <a:xfrm>
            <a:off x="457200" y="3733800"/>
            <a:ext cx="800100" cy="17907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371600" y="21336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Horizontal mattress suture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410587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Vertical mattress suture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38800" y="3581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Cross mattress suture/Cross stitch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Patterns for muscle/fascia</a:t>
            </a:r>
            <a:endParaRPr lang="en-US" dirty="0"/>
          </a:p>
        </p:txBody>
      </p:sp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23622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066800"/>
            <a:ext cx="24384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2895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Simple continuous suture (Furrier’s suture)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24384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Continuous lock stitch (Ford’s interlocking/ </a:t>
            </a:r>
            <a:r>
              <a:rPr lang="en-US" dirty="0" err="1" smtClean="0"/>
              <a:t>Reverdin’s</a:t>
            </a:r>
            <a:r>
              <a:rPr lang="en-US" dirty="0" smtClean="0"/>
              <a:t> continuous/ Blanket stitch) 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2667000" y="3429000"/>
            <a:ext cx="38100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733800" y="47360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Subcuticular</a:t>
            </a:r>
            <a:r>
              <a:rPr lang="en-US" dirty="0" smtClean="0"/>
              <a:t> suture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200400"/>
            <a:ext cx="41338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429000"/>
            <a:ext cx="3506787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Days: </a:t>
            </a:r>
            <a:r>
              <a:rPr lang="en-US" dirty="0" smtClean="0"/>
              <a:t>Muscle, subcutaneous tissue or skin</a:t>
            </a:r>
          </a:p>
          <a:p>
            <a:endParaRPr lang="en-US" dirty="0" smtClean="0"/>
          </a:p>
          <a:p>
            <a:r>
              <a:rPr lang="en-US" b="1" dirty="0" smtClean="0"/>
              <a:t>Weeks to Months: </a:t>
            </a:r>
            <a:r>
              <a:rPr lang="en-US" dirty="0" smtClean="0"/>
              <a:t>Fascia or tendon</a:t>
            </a:r>
          </a:p>
          <a:p>
            <a:endParaRPr lang="en-US" dirty="0" smtClean="0"/>
          </a:p>
          <a:p>
            <a:r>
              <a:rPr lang="en-US" b="1" dirty="0" smtClean="0"/>
              <a:t>Months to Never: </a:t>
            </a:r>
            <a:r>
              <a:rPr lang="en-US" dirty="0" smtClean="0"/>
              <a:t>Vascular prosthesis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Time….when tissue no longer requires suture support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Suture needles</a:t>
            </a:r>
          </a:p>
          <a:p>
            <a:r>
              <a:rPr lang="en-US" dirty="0" smtClean="0"/>
              <a:t>Needle holder</a:t>
            </a:r>
          </a:p>
          <a:p>
            <a:r>
              <a:rPr lang="en-US" dirty="0" smtClean="0"/>
              <a:t>Rat tooth or thumb forceps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Instruments for suturing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Suture needle….parts</a:t>
            </a:r>
            <a:endParaRPr 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066800"/>
            <a:ext cx="4840287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6248400" y="3695700"/>
            <a:ext cx="1955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1143000" y="3657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85800" y="5562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Eyed needle with suture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00600" y="5638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Swaged on needle with suture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Suture needles..</a:t>
            </a:r>
            <a:r>
              <a:rPr lang="en-US" sz="2700" dirty="0" smtClean="0"/>
              <a:t>on the basis of body shape</a:t>
            </a:r>
            <a:endParaRPr lang="en-US" sz="2700" dirty="0"/>
          </a:p>
        </p:txBody>
      </p:sp>
      <p:pic>
        <p:nvPicPr>
          <p:cNvPr id="18434" name="Picture 2" descr="needles-shap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733271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Suture needles ..</a:t>
            </a:r>
            <a:r>
              <a:rPr lang="en-US" sz="2700" dirty="0" smtClean="0"/>
              <a:t>on the basis of body and point</a:t>
            </a:r>
            <a:endParaRPr lang="en-US" sz="27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33401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0"/>
            <a:ext cx="30607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5700" y="1295400"/>
            <a:ext cx="31115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Surgical Suture Needles - Tapered Suture Needle Manufacturer from Coimbatore"/>
          <p:cNvPicPr>
            <a:picLocks noChangeAspect="1" noChangeArrowheads="1"/>
          </p:cNvPicPr>
          <p:nvPr/>
        </p:nvPicPr>
        <p:blipFill>
          <a:blip r:embed="rId5" cstate="print"/>
          <a:srcRect l="14400" r="12000"/>
          <a:stretch>
            <a:fillRect/>
          </a:stretch>
        </p:blipFill>
        <p:spPr bwMode="auto">
          <a:xfrm rot="2700000">
            <a:off x="5987633" y="3315299"/>
            <a:ext cx="1729232" cy="2349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3124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muscle, fascia, hollow </a:t>
            </a:r>
            <a:r>
              <a:rPr lang="en-US" dirty="0" err="1" smtClean="0"/>
              <a:t>viscus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56504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skin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43400" y="31242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cornea or when tissue holding is poor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57150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</a:t>
            </a:r>
            <a:r>
              <a:rPr lang="en-US" dirty="0" err="1" smtClean="0"/>
              <a:t>subcut</a:t>
            </a:r>
            <a:r>
              <a:rPr lang="en-US" dirty="0" smtClean="0"/>
              <a:t> tissue to prevent </a:t>
            </a:r>
            <a:r>
              <a:rPr lang="en-US" dirty="0" err="1" smtClean="0"/>
              <a:t>needlestick</a:t>
            </a:r>
            <a:r>
              <a:rPr lang="en-US" dirty="0" smtClean="0"/>
              <a:t> injury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3129</TotalTime>
  <Words>2401</Words>
  <Application>Microsoft Office PowerPoint</Application>
  <PresentationFormat>On-screen Show (4:3)</PresentationFormat>
  <Paragraphs>321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Concourse</vt:lpstr>
      <vt:lpstr>SUTURE – MATERIALS &amp; METHODS</vt:lpstr>
      <vt:lpstr>History &amp; Definitions</vt:lpstr>
      <vt:lpstr>Suture materials – ideal properties</vt:lpstr>
      <vt:lpstr>Indications…contraindications</vt:lpstr>
      <vt:lpstr>Time….when tissue no longer requires suture support</vt:lpstr>
      <vt:lpstr>Instruments for suturing</vt:lpstr>
      <vt:lpstr>Suture needle….parts</vt:lpstr>
      <vt:lpstr>Suture needles..on the basis of body shape</vt:lpstr>
      <vt:lpstr>Suture needles ..on the basis of body and point</vt:lpstr>
      <vt:lpstr>Suture material classification</vt:lpstr>
      <vt:lpstr>Slide 11</vt:lpstr>
      <vt:lpstr>Catgut</vt:lpstr>
      <vt:lpstr>Kangaroo tendon suture</vt:lpstr>
      <vt:lpstr>Cargile membrane</vt:lpstr>
      <vt:lpstr>Fascia lata sutures</vt:lpstr>
      <vt:lpstr>Polyglycolic acid (Dexon)</vt:lpstr>
      <vt:lpstr>Polyglactin 910 (Vicryl)</vt:lpstr>
      <vt:lpstr>Poliglecaprone 25 (Monocryl)</vt:lpstr>
      <vt:lpstr>Polydioxanone (PDS II)</vt:lpstr>
      <vt:lpstr>Polyglyconate (Maxon)</vt:lpstr>
      <vt:lpstr>Slide 21</vt:lpstr>
      <vt:lpstr>Cotton </vt:lpstr>
      <vt:lpstr>Horse tail hair</vt:lpstr>
      <vt:lpstr>Silk</vt:lpstr>
      <vt:lpstr>Polymerized caprolactum (supramid/vetafil)</vt:lpstr>
      <vt:lpstr>Polyesters (Mersilene, Ethibond)</vt:lpstr>
      <vt:lpstr>Nylon (Dermalon or Ethilon)</vt:lpstr>
      <vt:lpstr>Polybutester (Novafil)</vt:lpstr>
      <vt:lpstr>Polypropylene (Prolene)</vt:lpstr>
      <vt:lpstr>Slide 30</vt:lpstr>
      <vt:lpstr>Metal sutures</vt:lpstr>
      <vt:lpstr>Surgical staple and stapler</vt:lpstr>
      <vt:lpstr>Surgical staplers</vt:lpstr>
      <vt:lpstr>Circular and linear stapler</vt:lpstr>
      <vt:lpstr>Tissue adhesive</vt:lpstr>
      <vt:lpstr>Holding suture needle</vt:lpstr>
      <vt:lpstr>Surgical knots</vt:lpstr>
      <vt:lpstr>Slide 38</vt:lpstr>
      <vt:lpstr>Interrupted vs continuous</vt:lpstr>
      <vt:lpstr>Effect on the edges</vt:lpstr>
      <vt:lpstr>Patterns….</vt:lpstr>
      <vt:lpstr>Patterns for skin</vt:lpstr>
      <vt:lpstr>Patterns for muscle/fascia</vt:lpstr>
      <vt:lpstr>Slide 44</vt:lpstr>
      <vt:lpstr>Slide 45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SUTURE – MATERIALS &amp; METHODS</dc:title>
  <dc:creator>win 10</dc:creator>
  <cp:lastModifiedBy>win 10</cp:lastModifiedBy>
  <cp:revision>116</cp:revision>
  <dcterms:created xsi:type="dcterms:W3CDTF">2006-08-16T00:00:00Z</dcterms:created>
  <dcterms:modified xsi:type="dcterms:W3CDTF">2022-01-26T11:04:28Z</dcterms:modified>
</cp:coreProperties>
</file>