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E273-1FA4-43DF-A45C-71A989FF8C92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84E0-DAE2-4B35-B380-9792933C3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84E0-DAE2-4B35-B380-9792933C32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STERILIZATION AND DISINFECTION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Rudra</a:t>
            </a:r>
            <a:r>
              <a:rPr lang="en-US" dirty="0" smtClean="0"/>
              <a:t> </a:t>
            </a:r>
            <a:r>
              <a:rPr lang="en-US" dirty="0" err="1" smtClean="0"/>
              <a:t>Pratap</a:t>
            </a:r>
            <a:r>
              <a:rPr lang="en-US" dirty="0" smtClean="0"/>
              <a:t> </a:t>
            </a:r>
            <a:r>
              <a:rPr lang="en-US" dirty="0" err="1" smtClean="0"/>
              <a:t>Pandey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52672"/>
          </a:xfrm>
        </p:spPr>
        <p:txBody>
          <a:bodyPr/>
          <a:lstStyle/>
          <a:p>
            <a:r>
              <a:rPr lang="en-US" dirty="0" smtClean="0"/>
              <a:t>Dry heat sterilization – flaming, hot air oven, glass bead sterilization</a:t>
            </a:r>
          </a:p>
          <a:p>
            <a:r>
              <a:rPr lang="en-US" dirty="0" smtClean="0"/>
              <a:t>Moist heat sterilization – boiling, autoclaving, flash steam sterilization</a:t>
            </a:r>
          </a:p>
          <a:p>
            <a:r>
              <a:rPr lang="en-US" dirty="0" smtClean="0"/>
              <a:t>Cold or chemical sterilization (</a:t>
            </a:r>
            <a:r>
              <a:rPr lang="en-US" dirty="0" err="1" smtClean="0"/>
              <a:t>gluteraldehyde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Gas sterilization (ethylene </a:t>
            </a:r>
            <a:r>
              <a:rPr lang="en-US" dirty="0" err="1" smtClean="0"/>
              <a:t>diaoxide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Irradiation (ionizing gamma and x rays; non ionizing UV radiation)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Sterilization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Flaming – needle/blade over gas flame till red hot. Not practiced except in emergency</a:t>
            </a:r>
          </a:p>
          <a:p>
            <a:r>
              <a:rPr lang="en-US" dirty="0" smtClean="0"/>
              <a:t>Hot air oven - metal instruments and glassware. A temperature of 120⁰C for 8 hours, 140⁰C for 2.5 hours, 160⁰C for 1 hour and 180⁰C for 20-30 minutes is sufficient. Not practiced as sharp edges become blunt.</a:t>
            </a:r>
          </a:p>
          <a:p>
            <a:r>
              <a:rPr lang="en-US" dirty="0" smtClean="0"/>
              <a:t>Glass beads when red hot can be used to sterilize scalpel and instrument tips. Used during or between surgeries. Not practiced.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heat sterilization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effective method of sterilization in emergency. </a:t>
            </a:r>
          </a:p>
          <a:p>
            <a:r>
              <a:rPr lang="en-US" dirty="0" smtClean="0"/>
              <a:t>Adding 2% sodium carbonate to boiling water helps in destruction of microbial spores. </a:t>
            </a:r>
          </a:p>
          <a:p>
            <a:r>
              <a:rPr lang="en-US" dirty="0" smtClean="0"/>
              <a:t>After water starts boiling at 100⁰C keep the items for minimum15 minutes.</a:t>
            </a:r>
          </a:p>
          <a:p>
            <a:r>
              <a:rPr lang="en-US" dirty="0" smtClean="0"/>
              <a:t>Moisture on items is a disadvantage.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Moist heat sterilization - boiling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Most effective and practiced method.</a:t>
            </a:r>
          </a:p>
          <a:p>
            <a:r>
              <a:rPr lang="en-US" sz="2000" dirty="0" smtClean="0"/>
              <a:t>Two types….gravity displacement and high speed </a:t>
            </a:r>
            <a:r>
              <a:rPr lang="en-US" sz="2000" dirty="0" err="1" smtClean="0"/>
              <a:t>prevacuum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Common setting is 30 minutes at 121</a:t>
            </a:r>
            <a:r>
              <a:rPr lang="en-US" sz="2000" baseline="30000" dirty="0" smtClean="0"/>
              <a:t> 0</a:t>
            </a:r>
            <a:r>
              <a:rPr lang="en-US" sz="2000" dirty="0" smtClean="0"/>
              <a:t>C in a gravity displacement sterilizer or 4 minutes at 132</a:t>
            </a:r>
            <a:r>
              <a:rPr lang="en-US" sz="2000" baseline="30000" dirty="0" smtClean="0"/>
              <a:t> 0</a:t>
            </a:r>
            <a:r>
              <a:rPr lang="en-US" sz="2000" dirty="0" smtClean="0"/>
              <a:t>C in a </a:t>
            </a:r>
            <a:r>
              <a:rPr lang="en-US" sz="2000" dirty="0" err="1" smtClean="0"/>
              <a:t>prevacuum</a:t>
            </a:r>
            <a:r>
              <a:rPr lang="en-US" sz="2000" dirty="0" smtClean="0"/>
              <a:t> sterilizer </a:t>
            </a:r>
          </a:p>
          <a:p>
            <a:r>
              <a:rPr lang="en-US" sz="2000" dirty="0" smtClean="0"/>
              <a:t>Temperature-pressure-time relationship </a:t>
            </a:r>
          </a:p>
          <a:p>
            <a:r>
              <a:rPr lang="en-US" sz="2000" dirty="0" smtClean="0"/>
              <a:t>Gravity displacement steam autoclaves </a:t>
            </a:r>
            <a:br>
              <a:rPr lang="en-US" sz="2000" dirty="0" smtClean="0"/>
            </a:br>
            <a:r>
              <a:rPr lang="en-US" sz="2000" dirty="0" smtClean="0"/>
              <a:t>				121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 15psi 15-30 min </a:t>
            </a:r>
          </a:p>
          <a:p>
            <a:r>
              <a:rPr lang="en-US" sz="2000" dirty="0" smtClean="0"/>
              <a:t>Pre-vacuum autoclaves</a:t>
            </a:r>
            <a:br>
              <a:rPr lang="en-US" sz="2000" dirty="0" smtClean="0"/>
            </a:br>
            <a:r>
              <a:rPr lang="en-US" sz="2000" dirty="0" smtClean="0"/>
              <a:t>unwrapped items 		132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 30psi 3min (flash sterilization)</a:t>
            </a:r>
            <a:br>
              <a:rPr lang="en-US" sz="2000" dirty="0" smtClean="0"/>
            </a:br>
            <a:r>
              <a:rPr lang="en-US" sz="2000" dirty="0" smtClean="0"/>
              <a:t>lightly wrapped items 	132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 30psi 8min </a:t>
            </a:r>
            <a:br>
              <a:rPr lang="en-US" sz="2000" dirty="0" smtClean="0"/>
            </a:br>
            <a:r>
              <a:rPr lang="en-US" sz="2000" dirty="0" smtClean="0"/>
              <a:t>heavily wrapped items 	132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 30psi 10min</a:t>
            </a:r>
          </a:p>
          <a:p>
            <a:r>
              <a:rPr lang="en-US" sz="2000" dirty="0" smtClean="0"/>
              <a:t>In field conditions large pressure cooker can be used to steam sterilize the pack. Duration of exposure – 45 min 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Moist heat sterilization - autoclaving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Alcohols – ethyl, isopropyl, </a:t>
            </a:r>
            <a:r>
              <a:rPr lang="en-US" dirty="0" err="1" smtClean="0"/>
              <a:t>trichlorobutanol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Aldehydes</a:t>
            </a:r>
            <a:r>
              <a:rPr lang="en-US" dirty="0" smtClean="0"/>
              <a:t> – formaldehyde, </a:t>
            </a:r>
            <a:r>
              <a:rPr lang="en-US" dirty="0" err="1" smtClean="0"/>
              <a:t>glutaraldehyde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Halogens </a:t>
            </a:r>
          </a:p>
          <a:p>
            <a:r>
              <a:rPr lang="en-US" dirty="0" smtClean="0"/>
              <a:t>Phenols </a:t>
            </a:r>
          </a:p>
          <a:p>
            <a:r>
              <a:rPr lang="en-US" dirty="0" smtClean="0"/>
              <a:t>Surface active agents </a:t>
            </a:r>
          </a:p>
          <a:p>
            <a:r>
              <a:rPr lang="en-US" dirty="0" smtClean="0"/>
              <a:t>Metallic salts </a:t>
            </a:r>
          </a:p>
          <a:p>
            <a:r>
              <a:rPr lang="en-US" dirty="0" smtClean="0"/>
              <a:t>Gases – ethylene oxide, formaldehyde, </a:t>
            </a:r>
            <a:r>
              <a:rPr lang="en-US" dirty="0" err="1" smtClean="0"/>
              <a:t>betapropiolactone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Cold or chemical sterilization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Wide spectrum of activity </a:t>
            </a:r>
          </a:p>
          <a:p>
            <a:r>
              <a:rPr lang="en-US" dirty="0" smtClean="0"/>
              <a:t>Active in the presence of organic matter</a:t>
            </a:r>
          </a:p>
          <a:p>
            <a:r>
              <a:rPr lang="en-US" dirty="0" smtClean="0"/>
              <a:t>Effective in acid as well as alkaline media</a:t>
            </a:r>
          </a:p>
          <a:p>
            <a:r>
              <a:rPr lang="en-US" dirty="0" smtClean="0"/>
              <a:t>Speedy action </a:t>
            </a:r>
          </a:p>
          <a:p>
            <a:r>
              <a:rPr lang="en-US" dirty="0" smtClean="0"/>
              <a:t>High penetrating power </a:t>
            </a:r>
          </a:p>
          <a:p>
            <a:r>
              <a:rPr lang="en-US" dirty="0" smtClean="0"/>
              <a:t>Stable </a:t>
            </a:r>
          </a:p>
          <a:p>
            <a:r>
              <a:rPr lang="en-US" dirty="0" smtClean="0"/>
              <a:t>Compatible with other antiseptics and disinfectants </a:t>
            </a:r>
          </a:p>
          <a:p>
            <a:r>
              <a:rPr lang="en-US" dirty="0" smtClean="0"/>
              <a:t>Should be non corrosive</a:t>
            </a:r>
          </a:p>
          <a:p>
            <a:r>
              <a:rPr lang="en-US" dirty="0" smtClean="0"/>
              <a:t>Not cause local irritation or sensitization </a:t>
            </a:r>
          </a:p>
          <a:p>
            <a:r>
              <a:rPr lang="en-US" dirty="0" smtClean="0"/>
              <a:t>Not interfere with healing </a:t>
            </a:r>
          </a:p>
          <a:p>
            <a:r>
              <a:rPr lang="en-US" dirty="0" smtClean="0"/>
              <a:t>Not be toxic if absorbed into circulation </a:t>
            </a:r>
          </a:p>
          <a:p>
            <a:r>
              <a:rPr lang="en-US" dirty="0" smtClean="0"/>
              <a:t>Cheap and easily available </a:t>
            </a:r>
          </a:p>
          <a:p>
            <a:r>
              <a:rPr lang="en-US" dirty="0" smtClean="0"/>
              <a:t>Safe and easy to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properties of chemical sterilization agents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coagulation </a:t>
            </a:r>
          </a:p>
          <a:p>
            <a:r>
              <a:rPr lang="en-US" dirty="0" smtClean="0"/>
              <a:t>Disruption of cell membrane resulting in exposure, damage or loss of the contents</a:t>
            </a:r>
          </a:p>
          <a:p>
            <a:r>
              <a:rPr lang="en-US" dirty="0" smtClean="0"/>
              <a:t>Removal of free </a:t>
            </a:r>
            <a:r>
              <a:rPr lang="en-US" dirty="0" err="1" smtClean="0"/>
              <a:t>sulphydryl</a:t>
            </a:r>
            <a:r>
              <a:rPr lang="en-US" dirty="0" smtClean="0"/>
              <a:t> groups essential for the functioning of the enzymes</a:t>
            </a:r>
          </a:p>
          <a:p>
            <a:r>
              <a:rPr lang="en-US" dirty="0" smtClean="0"/>
              <a:t>Substrate competition by misleading the enzymes necessary for the metabolism of the cells to cause its death.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MODES OF ACTION OF CHEMICAL DISINFECTANTS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Ethanol (80% v/v ethyl alcohol) or 2-propanol (60-70% v/v </a:t>
            </a:r>
            <a:r>
              <a:rPr lang="en-US" sz="2400" dirty="0" err="1" smtClean="0"/>
              <a:t>iso</a:t>
            </a:r>
            <a:r>
              <a:rPr lang="en-US" sz="2400" dirty="0" smtClean="0"/>
              <a:t>- </a:t>
            </a:r>
            <a:r>
              <a:rPr lang="en-US" sz="2400" dirty="0" err="1" smtClean="0"/>
              <a:t>propyl</a:t>
            </a:r>
            <a:r>
              <a:rPr lang="en-US" sz="2400" dirty="0" smtClean="0"/>
              <a:t> alcohol) solutions are used to disinfect skin and decontaminate clean surfaces. </a:t>
            </a:r>
          </a:p>
          <a:p>
            <a:r>
              <a:rPr lang="en-US" sz="2400" dirty="0" smtClean="0"/>
              <a:t>Spectrum: Effective against fungi, vegetative bacteria, Mycobacterium species and some lipid-containing viruses.</a:t>
            </a:r>
          </a:p>
          <a:p>
            <a:r>
              <a:rPr lang="en-US" sz="2400" dirty="0" smtClean="0"/>
              <a:t>Limitation: Not effective against spores, most effective at 70% in water, flammable, swell rubber or harden plastics.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sterilization/disinfection methods - Alcohols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13% v/v formalin is a good decontaminant (but has an irritating </a:t>
            </a:r>
            <a:r>
              <a:rPr lang="en-US" sz="2200" dirty="0" err="1" smtClean="0"/>
              <a:t>odour</a:t>
            </a:r>
            <a:r>
              <a:rPr lang="en-US" sz="2200" dirty="0" smtClean="0"/>
              <a:t>), 8% v/v formalin in 80% v/v alcohol is effective against vegetative bacteria, spores and viruses. </a:t>
            </a:r>
          </a:p>
          <a:p>
            <a:r>
              <a:rPr lang="en-US" sz="2200" dirty="0" smtClean="0"/>
              <a:t>Does not corrode stainless steel.</a:t>
            </a:r>
          </a:p>
          <a:p>
            <a:r>
              <a:rPr lang="en-US" sz="2200" dirty="0" smtClean="0"/>
              <a:t>used to preserve specimens, and for destroying anthrax spores in hair and wool.</a:t>
            </a:r>
          </a:p>
          <a:p>
            <a:r>
              <a:rPr lang="en-US" sz="2200" dirty="0" smtClean="0"/>
              <a:t>10% formalin containing 0.5% sodium </a:t>
            </a:r>
            <a:r>
              <a:rPr lang="en-US" sz="2200" dirty="0" err="1" smtClean="0"/>
              <a:t>tetraborate</a:t>
            </a:r>
            <a:r>
              <a:rPr lang="en-US" sz="2200" dirty="0" smtClean="0"/>
              <a:t> is used to sterilize clean metal instruments. </a:t>
            </a:r>
          </a:p>
          <a:p>
            <a:r>
              <a:rPr lang="en-US" sz="2200" dirty="0" smtClean="0"/>
              <a:t>Formaldehyde gas is used to sterilize instruments, heat sensitive catheters and for fumigation of wards and laboratories, clothing, bedding, furniture and surface</a:t>
            </a:r>
          </a:p>
          <a:p>
            <a:r>
              <a:rPr lang="en-US" sz="2200" dirty="0" err="1" smtClean="0"/>
              <a:t>Paraformaldehyde</a:t>
            </a:r>
            <a:r>
              <a:rPr lang="en-US" sz="2200" dirty="0" smtClean="0"/>
              <a:t> tablets are used in formalin chambers. Sterilization of contents of the chamber is achieved in 12 hours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ALDEHYDES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Glutaraldehyde</a:t>
            </a:r>
            <a:r>
              <a:rPr lang="en-US" sz="2000" dirty="0" smtClean="0"/>
              <a:t> available as 2% w/v aqueous solution (alkaline activator 0.3% </a:t>
            </a:r>
            <a:r>
              <a:rPr lang="en-US" sz="2000" dirty="0" err="1" smtClean="0"/>
              <a:t>sodabicarb</a:t>
            </a:r>
            <a:r>
              <a:rPr lang="en-US" sz="2000" dirty="0" smtClean="0"/>
              <a:t>). Also available in stable </a:t>
            </a:r>
            <a:r>
              <a:rPr lang="en-US" sz="2000" dirty="0" err="1" smtClean="0"/>
              <a:t>glycocomplexed</a:t>
            </a:r>
            <a:r>
              <a:rPr lang="en-US" sz="2000" dirty="0" smtClean="0"/>
              <a:t> </a:t>
            </a:r>
            <a:r>
              <a:rPr lang="en-US" sz="2000" dirty="0" smtClean="0"/>
              <a:t>form which does not require addition of alkaline buffer. Stored in air tight containers and away from heat.</a:t>
            </a:r>
          </a:p>
          <a:p>
            <a:r>
              <a:rPr lang="en-US" sz="2000" dirty="0" smtClean="0"/>
              <a:t>A 2% </a:t>
            </a:r>
            <a:r>
              <a:rPr lang="en-US" sz="2000" dirty="0" err="1" smtClean="0"/>
              <a:t>glutaraldehyde</a:t>
            </a:r>
            <a:r>
              <a:rPr lang="en-US" sz="2000" dirty="0" smtClean="0"/>
              <a:t> solution, for at least 10 hours, can be used to sterilize heat labile items. </a:t>
            </a:r>
          </a:p>
          <a:p>
            <a:r>
              <a:rPr lang="en-US" sz="2000" dirty="0" smtClean="0"/>
              <a:t>Used for immersion of instruments such as endoscopes, rubber and </a:t>
            </a:r>
            <a:r>
              <a:rPr lang="en-US" sz="2000" dirty="0" err="1" smtClean="0"/>
              <a:t>pvc</a:t>
            </a:r>
            <a:r>
              <a:rPr lang="en-US" sz="2000" dirty="0" smtClean="0"/>
              <a:t> anesthetic tubes, masks, ET tubes, metal instruments.</a:t>
            </a:r>
          </a:p>
          <a:p>
            <a:r>
              <a:rPr lang="en-US" sz="2000" dirty="0" err="1" smtClean="0"/>
              <a:t>Glutaraldehyde</a:t>
            </a:r>
            <a:r>
              <a:rPr lang="en-US" sz="2000" dirty="0" smtClean="0"/>
              <a:t> is known to cause dermatitis and asthma. </a:t>
            </a:r>
          </a:p>
          <a:p>
            <a:r>
              <a:rPr lang="en-US" sz="2000" dirty="0" smtClean="0"/>
              <a:t>Less irritating than formaldehyde but should not be used in an area with little ventilation. </a:t>
            </a:r>
          </a:p>
          <a:p>
            <a:r>
              <a:rPr lang="en-US" sz="2000" dirty="0" err="1" smtClean="0"/>
              <a:t>Glutaraldehyde</a:t>
            </a:r>
            <a:r>
              <a:rPr lang="en-US" sz="2000" dirty="0" smtClean="0"/>
              <a:t> solutions can be used for up to 14 days. \</a:t>
            </a:r>
          </a:p>
          <a:p>
            <a:r>
              <a:rPr lang="en-US" sz="2000" dirty="0" smtClean="0"/>
              <a:t>Solutions should be replaced any time they become cloudy.</a:t>
            </a:r>
          </a:p>
          <a:p>
            <a:r>
              <a:rPr lang="en-US" sz="2000" dirty="0" smtClean="0"/>
              <a:t>20. Advantages…inexpensive…good materials compatibility</a:t>
            </a:r>
          </a:p>
          <a:p>
            <a:r>
              <a:rPr lang="en-US" sz="2000" dirty="0" smtClean="0"/>
              <a:t>Disadvantages…Pungent and irritating odor….Relatively slow </a:t>
            </a:r>
            <a:r>
              <a:rPr lang="en-US" sz="2000" dirty="0" err="1" smtClean="0"/>
              <a:t>mycobactericidal</a:t>
            </a:r>
            <a:r>
              <a:rPr lang="en-US" sz="2000" dirty="0" smtClean="0"/>
              <a:t> activity……Coagulates blood and fix tissues.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ALDEHYDES….</a:t>
            </a:r>
            <a:r>
              <a:rPr lang="en-US" dirty="0" err="1" smtClean="0"/>
              <a:t>conti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</a:t>
            </a:r>
          </a:p>
          <a:p>
            <a:r>
              <a:rPr lang="en-US" dirty="0" smtClean="0"/>
              <a:t>Disinfection</a:t>
            </a:r>
          </a:p>
          <a:p>
            <a:r>
              <a:rPr lang="en-US" dirty="0" err="1" smtClean="0"/>
              <a:t>Degermination</a:t>
            </a:r>
            <a:endParaRPr lang="en-US" dirty="0" smtClean="0"/>
          </a:p>
          <a:p>
            <a:r>
              <a:rPr lang="en-US" dirty="0" smtClean="0"/>
              <a:t>Decontamination</a:t>
            </a:r>
          </a:p>
          <a:p>
            <a:r>
              <a:rPr lang="en-US" dirty="0" smtClean="0"/>
              <a:t>Antisepsis</a:t>
            </a:r>
          </a:p>
          <a:p>
            <a:r>
              <a:rPr lang="en-US" dirty="0" smtClean="0"/>
              <a:t>Sterilization</a:t>
            </a:r>
          </a:p>
          <a:p>
            <a:r>
              <a:rPr lang="en-US" dirty="0" smtClean="0"/>
              <a:t>Asepsis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inexpensive, broad spectrum chlorine releasing disinfectants of choice against viruses </a:t>
            </a:r>
          </a:p>
          <a:p>
            <a:r>
              <a:rPr lang="en-US" dirty="0" smtClean="0"/>
              <a:t>used in a concentration of 0.2-1% </a:t>
            </a:r>
          </a:p>
          <a:p>
            <a:r>
              <a:rPr lang="en-US" dirty="0" err="1" smtClean="0"/>
              <a:t>hypochlorites</a:t>
            </a:r>
            <a:r>
              <a:rPr lang="en-US" dirty="0" smtClean="0"/>
              <a:t> are inactivated by organic matter.</a:t>
            </a:r>
          </a:p>
          <a:p>
            <a:r>
              <a:rPr lang="en-US" dirty="0" smtClean="0"/>
              <a:t>corrode metals</a:t>
            </a:r>
          </a:p>
          <a:p>
            <a:r>
              <a:rPr lang="en-US" dirty="0" smtClean="0"/>
              <a:t>great widespread use as a laboratory disinfectant on surfaces of bench and in hidden spots.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Hypochlorite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largely replaced the aqueous and tincture forms of iodine due to less staining and irritation </a:t>
            </a:r>
          </a:p>
          <a:p>
            <a:r>
              <a:rPr lang="en-US" dirty="0" err="1" smtClean="0"/>
              <a:t>Iodophores</a:t>
            </a:r>
            <a:r>
              <a:rPr lang="en-US" dirty="0" smtClean="0"/>
              <a:t> are chemical complexes with iodine bound to a carrier such as </a:t>
            </a:r>
            <a:r>
              <a:rPr lang="en-US" dirty="0" err="1" smtClean="0"/>
              <a:t>polyvinylpyrolidone</a:t>
            </a:r>
            <a:r>
              <a:rPr lang="en-US" dirty="0" smtClean="0"/>
              <a:t> (</a:t>
            </a:r>
            <a:r>
              <a:rPr lang="en-US" dirty="0" err="1" smtClean="0"/>
              <a:t>povidone</a:t>
            </a:r>
            <a:r>
              <a:rPr lang="en-US" dirty="0" smtClean="0"/>
              <a:t>) or </a:t>
            </a:r>
            <a:r>
              <a:rPr lang="en-US" dirty="0" err="1" smtClean="0"/>
              <a:t>ethoxylated</a:t>
            </a:r>
            <a:r>
              <a:rPr lang="en-US" dirty="0" smtClean="0"/>
              <a:t> nonionic detergents gradually releasing iodine.</a:t>
            </a:r>
          </a:p>
          <a:p>
            <a:r>
              <a:rPr lang="en-US" dirty="0" smtClean="0"/>
              <a:t>Commercial PVP in a dilution of 1:2 to 1:100 kills most bacteria including S. </a:t>
            </a:r>
            <a:r>
              <a:rPr lang="en-US" dirty="0" err="1" smtClean="0"/>
              <a:t>aureus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may become contaminated by organisms like pseudomonas</a:t>
            </a:r>
          </a:p>
          <a:p>
            <a:r>
              <a:rPr lang="en-US" dirty="0" smtClean="0"/>
              <a:t>widely used for antisepsis of skin, mucosa and wounds.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Iodophores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chlorhexidine</a:t>
            </a:r>
            <a:r>
              <a:rPr lang="en-US" dirty="0" smtClean="0"/>
              <a:t> </a:t>
            </a:r>
            <a:r>
              <a:rPr lang="en-US" dirty="0" err="1" smtClean="0"/>
              <a:t>gluconate</a:t>
            </a:r>
            <a:r>
              <a:rPr lang="en-US" dirty="0" smtClean="0"/>
              <a:t> is dissolved in 70% alcohol. </a:t>
            </a:r>
          </a:p>
          <a:p>
            <a:r>
              <a:rPr lang="en-US" dirty="0" smtClean="0"/>
              <a:t>effective against Gram positive organisms and HIV. </a:t>
            </a:r>
          </a:p>
          <a:p>
            <a:r>
              <a:rPr lang="en-US" dirty="0" smtClean="0"/>
              <a:t>active in ph range 5.5 - 8.0. </a:t>
            </a:r>
          </a:p>
          <a:p>
            <a:r>
              <a:rPr lang="en-US" dirty="0" smtClean="0"/>
              <a:t>not recommended as a general disinfectant. </a:t>
            </a:r>
          </a:p>
          <a:p>
            <a:r>
              <a:rPr lang="en-US" dirty="0" smtClean="0"/>
              <a:t>not active against </a:t>
            </a:r>
            <a:r>
              <a:rPr lang="en-US" dirty="0" err="1" smtClean="0"/>
              <a:t>sporulating</a:t>
            </a:r>
            <a:r>
              <a:rPr lang="en-US" dirty="0" smtClean="0"/>
              <a:t> bacteria or non-lipid- containing viruses. </a:t>
            </a:r>
          </a:p>
          <a:p>
            <a:r>
              <a:rPr lang="en-US" dirty="0" smtClean="0"/>
              <a:t>incompatible with soap and anionic detergents.</a:t>
            </a:r>
          </a:p>
          <a:p>
            <a:r>
              <a:rPr lang="en-US" dirty="0" err="1" smtClean="0"/>
              <a:t>savlon</a:t>
            </a:r>
            <a:r>
              <a:rPr lang="en-US" dirty="0" smtClean="0"/>
              <a:t> (</a:t>
            </a:r>
            <a:r>
              <a:rPr lang="en-US" dirty="0" err="1" smtClean="0"/>
              <a:t>chlorhexidine+cetrimide</a:t>
            </a:r>
            <a:r>
              <a:rPr lang="en-US" dirty="0" smtClean="0"/>
              <a:t>) is widely used in burns, wounds, as bladder </a:t>
            </a:r>
            <a:r>
              <a:rPr lang="en-US" dirty="0" err="1" smtClean="0"/>
              <a:t>irrigant</a:t>
            </a:r>
            <a:r>
              <a:rPr lang="en-US" dirty="0" smtClean="0"/>
              <a:t>, for surgical instruments and pre-operative disinfection of skin.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Chlorhexidine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concentration of 3% w/v generally used for disinfection. </a:t>
            </a:r>
          </a:p>
          <a:p>
            <a:r>
              <a:rPr lang="en-US" dirty="0" smtClean="0"/>
              <a:t>Active against a range of microorganisms.</a:t>
            </a:r>
          </a:p>
          <a:p>
            <a:r>
              <a:rPr lang="en-US" dirty="0" smtClean="0"/>
              <a:t>Fungi, spores and enteric viruses require higher concentration.</a:t>
            </a:r>
          </a:p>
          <a:p>
            <a:r>
              <a:rPr lang="en-US" dirty="0" smtClean="0"/>
              <a:t>Non toxic end-products of decomposition.</a:t>
            </a:r>
          </a:p>
          <a:p>
            <a:r>
              <a:rPr lang="en-US" dirty="0" smtClean="0"/>
              <a:t>Not to be used on </a:t>
            </a:r>
            <a:r>
              <a:rPr lang="en-US" dirty="0" err="1" smtClean="0"/>
              <a:t>aluminium</a:t>
            </a:r>
            <a:r>
              <a:rPr lang="en-US" dirty="0" smtClean="0"/>
              <a:t>, copper, zinc or brass. 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on decomposition liberates free hydroxyl radical which is the active ingredient in the process.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applied to disinfect plastic implants and surgical prostheses.</a:t>
            </a:r>
          </a:p>
          <a:p>
            <a:r>
              <a:rPr lang="en-US" dirty="0" smtClean="0"/>
              <a:t>Concentrations of hydrogen peroxide from 6% to 25% show promise as chemical </a:t>
            </a:r>
            <a:r>
              <a:rPr lang="en-US" dirty="0" err="1" smtClean="0"/>
              <a:t>sterilants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PEROXIDE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a high-level disinfectant containing 0.55% 1,2-benzene </a:t>
            </a:r>
            <a:r>
              <a:rPr lang="en-US" dirty="0" err="1" smtClean="0"/>
              <a:t>dicarboxaldehyde</a:t>
            </a:r>
            <a:r>
              <a:rPr lang="en-US" dirty="0" smtClean="0"/>
              <a:t> (OPA). OPA solution is a clear, pale-blue liquid with a pH of 7.5.</a:t>
            </a:r>
          </a:p>
          <a:p>
            <a:r>
              <a:rPr lang="en-US" dirty="0" smtClean="0"/>
              <a:t>excellent stability over a wide pH range (pH 3–9), </a:t>
            </a:r>
          </a:p>
          <a:p>
            <a:r>
              <a:rPr lang="en-US" dirty="0" smtClean="0"/>
              <a:t>is not a known irritant to the eyes and nasal passages, no exposure monitoring needed, has no odor, and doesn’t requires activation. </a:t>
            </a:r>
          </a:p>
          <a:p>
            <a:r>
              <a:rPr lang="en-US" dirty="0" smtClean="0"/>
              <a:t>OPA stains proteins gray (including unprotected skin) hence extensive rinsing needed</a:t>
            </a:r>
          </a:p>
          <a:p>
            <a:r>
              <a:rPr lang="en-US" dirty="0" smtClean="0"/>
              <a:t>As chemical </a:t>
            </a:r>
            <a:r>
              <a:rPr lang="en-US" dirty="0" err="1" smtClean="0"/>
              <a:t>sterilant</a:t>
            </a:r>
            <a:r>
              <a:rPr lang="en-US" dirty="0" smtClean="0"/>
              <a:t> 0.55% concentration is used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Ortho-</a:t>
            </a:r>
            <a:r>
              <a:rPr lang="en-US" dirty="0" err="1" smtClean="0"/>
              <a:t>phthalaldehyde</a:t>
            </a:r>
            <a:r>
              <a:rPr lang="en-US" dirty="0" smtClean="0"/>
              <a:t> (OPA)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Peracetic</a:t>
            </a:r>
            <a:r>
              <a:rPr lang="en-US" dirty="0" smtClean="0"/>
              <a:t>, or </a:t>
            </a:r>
            <a:r>
              <a:rPr lang="en-US" dirty="0" err="1" smtClean="0"/>
              <a:t>peroxyacetic</a:t>
            </a:r>
            <a:r>
              <a:rPr lang="en-US" dirty="0" smtClean="0"/>
              <a:t>, acid is characterized by rapid action against all microorganisms. </a:t>
            </a:r>
          </a:p>
          <a:p>
            <a:r>
              <a:rPr lang="en-US" dirty="0" smtClean="0"/>
              <a:t>Special advantages are that it lacks harmful decomposition products (i.e., acetic acid, water, oxygen, hydrogen peroxide), enhances removal of organic material and leaves no residue. </a:t>
            </a:r>
          </a:p>
          <a:p>
            <a:r>
              <a:rPr lang="en-US" dirty="0" smtClean="0"/>
              <a:t>It remains effective in the presence of organic matter and is </a:t>
            </a:r>
            <a:r>
              <a:rPr lang="en-US" dirty="0" err="1" smtClean="0"/>
              <a:t>sporicidal</a:t>
            </a:r>
            <a:r>
              <a:rPr lang="en-US" dirty="0" smtClean="0"/>
              <a:t> even at low temperatures. </a:t>
            </a:r>
          </a:p>
          <a:p>
            <a:r>
              <a:rPr lang="en-US" dirty="0" smtClean="0"/>
              <a:t>It can corrode metals. </a:t>
            </a:r>
          </a:p>
          <a:p>
            <a:r>
              <a:rPr lang="en-US" dirty="0" smtClean="0"/>
              <a:t>It is considered unstable, when diluted; for example, a 1% solution loses half its strength through hydrolysis in 6 days, whereas 40% </a:t>
            </a:r>
            <a:r>
              <a:rPr lang="en-US" dirty="0" err="1" smtClean="0"/>
              <a:t>peracetic</a:t>
            </a:r>
            <a:r>
              <a:rPr lang="en-US" dirty="0" smtClean="0"/>
              <a:t> acid loses 1%–2% of its active ingredients per month.</a:t>
            </a:r>
          </a:p>
          <a:p>
            <a:r>
              <a:rPr lang="en-US" dirty="0" smtClean="0"/>
              <a:t>Used in 0.35% concentration for disinfection</a:t>
            </a:r>
          </a:p>
          <a:p>
            <a:r>
              <a:rPr lang="en-US" dirty="0" smtClean="0"/>
              <a:t>is chemical </a:t>
            </a:r>
            <a:r>
              <a:rPr lang="en-US" dirty="0" err="1" smtClean="0"/>
              <a:t>sterilant</a:t>
            </a:r>
            <a:r>
              <a:rPr lang="en-US" dirty="0" smtClean="0"/>
              <a:t> with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 (0.08% </a:t>
            </a:r>
            <a:r>
              <a:rPr lang="en-US" dirty="0" err="1" smtClean="0"/>
              <a:t>peracetic</a:t>
            </a:r>
            <a:r>
              <a:rPr lang="en-US" dirty="0" smtClean="0"/>
              <a:t> acid plus 1.0% hydrogen peroxide and 0.23% </a:t>
            </a:r>
            <a:r>
              <a:rPr lang="en-US" dirty="0" err="1" smtClean="0"/>
              <a:t>peracetic</a:t>
            </a:r>
            <a:r>
              <a:rPr lang="en-US" dirty="0" smtClean="0"/>
              <a:t> acid plus 7.35% hydrogen peroxide.</a:t>
            </a:r>
          </a:p>
          <a:p>
            <a:r>
              <a:rPr lang="en-US" dirty="0" smtClean="0"/>
              <a:t>Mostly used for disinfection and sterilization of </a:t>
            </a:r>
            <a:r>
              <a:rPr lang="en-US" dirty="0" err="1" smtClean="0"/>
              <a:t>hemodialysis</a:t>
            </a:r>
            <a:r>
              <a:rPr lang="en-US" dirty="0" smtClean="0"/>
              <a:t> units and sometimes endoscopes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Peracetic</a:t>
            </a:r>
            <a:r>
              <a:rPr lang="en-US" dirty="0" smtClean="0"/>
              <a:t> Acid (with &amp; without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wavelength of UV radiation ranges from 328 nm to 210 nm (3280 A to 2100 A). </a:t>
            </a:r>
          </a:p>
          <a:p>
            <a:r>
              <a:rPr lang="en-US" dirty="0" smtClean="0"/>
              <a:t>Its maximum bactericidal effect occurs at 240–280 nm. </a:t>
            </a:r>
          </a:p>
          <a:p>
            <a:r>
              <a:rPr lang="en-US" dirty="0" smtClean="0"/>
              <a:t>Mercury vapor lamps emit more than 90% of their radiation at 253.7 nm, which is near the maximum </a:t>
            </a:r>
            <a:r>
              <a:rPr lang="en-US" dirty="0" err="1" smtClean="0"/>
              <a:t>microbicidal</a:t>
            </a:r>
            <a:r>
              <a:rPr lang="en-US" dirty="0" smtClean="0"/>
              <a:t> activity.</a:t>
            </a:r>
          </a:p>
          <a:p>
            <a:r>
              <a:rPr lang="en-US" dirty="0" smtClean="0"/>
              <a:t>Use is limited to airborne microbes and surface microbes</a:t>
            </a:r>
          </a:p>
          <a:p>
            <a:r>
              <a:rPr lang="en-US" dirty="0" smtClean="0"/>
              <a:t>Efficacy doubtful as no data support the use of UV lamps in isolation rooms</a:t>
            </a:r>
          </a:p>
          <a:p>
            <a:r>
              <a:rPr lang="en-US" dirty="0" smtClean="0"/>
              <a:t>May cause UV-induced skin </a:t>
            </a:r>
            <a:r>
              <a:rPr lang="en-US" dirty="0" err="1" smtClean="0"/>
              <a:t>erythema</a:t>
            </a:r>
            <a:r>
              <a:rPr lang="en-US" dirty="0" smtClean="0"/>
              <a:t> and </a:t>
            </a:r>
            <a:r>
              <a:rPr lang="en-US" dirty="0" err="1" smtClean="0"/>
              <a:t>kerato</a:t>
            </a:r>
            <a:r>
              <a:rPr lang="en-US" dirty="0" smtClean="0"/>
              <a:t>-conjunctivitis in hospital patients and staff.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radiation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13" t="27902" r="19107" b="12649"/>
          <a:stretch>
            <a:fillRect/>
          </a:stretch>
        </p:blipFill>
        <p:spPr bwMode="auto">
          <a:xfrm>
            <a:off x="304800" y="1295400"/>
            <a:ext cx="86868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SOAK THEM EARLY-WASH THEM WELL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54" t="5998" r="16854" b="13188"/>
          <a:stretch>
            <a:fillRect/>
          </a:stretch>
        </p:blipFill>
        <p:spPr bwMode="auto">
          <a:xfrm>
            <a:off x="685800" y="1295400"/>
            <a:ext cx="7772400" cy="53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731" y="1524000"/>
            <a:ext cx="81932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b-NO" sz="4000" dirty="0" smtClean="0">
                <a:solidFill>
                  <a:srgbClr val="C00000"/>
                </a:solidFill>
                <a:latin typeface="Algerian" pitchFamily="82" charset="0"/>
              </a:rPr>
              <a:t>FRAPPER FORT ET FRAPPER VITE</a:t>
            </a:r>
          </a:p>
          <a:p>
            <a:pPr algn="r"/>
            <a:r>
              <a:rPr lang="nb-NO" sz="2400" dirty="0" smtClean="0">
                <a:solidFill>
                  <a:srgbClr val="0070C0"/>
                </a:solidFill>
                <a:latin typeface="Algerian" pitchFamily="82" charset="0"/>
              </a:rPr>
              <a:t>Paul ehrlich</a:t>
            </a:r>
            <a:endParaRPr lang="en-US" sz="40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removal of visible organic and inorganic material from objects and surfaces</a:t>
            </a:r>
          </a:p>
          <a:p>
            <a:r>
              <a:rPr lang="en-US" dirty="0" smtClean="0"/>
              <a:t>is accomplished manually or mechanically or by using ultrasonic cleaners using water with detergents or enzymatic products.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Disinfection describes a process that eliminates many or all pathogenic microorganisms, except bacterial spores, on inanimate objects usually by liquid chemicals or wet pasteurization.</a:t>
            </a:r>
          </a:p>
          <a:p>
            <a:r>
              <a:rPr lang="en-US" dirty="0" smtClean="0"/>
              <a:t>Decontamination removes pathogenic microorganisms from objects so they are safe to handle, use, or discard.</a:t>
            </a:r>
          </a:p>
          <a:p>
            <a:r>
              <a:rPr lang="en-US" dirty="0" smtClean="0"/>
              <a:t>Antiseptics are germicides applied to living tissue and skin (</a:t>
            </a:r>
            <a:r>
              <a:rPr lang="en-US" dirty="0" err="1" smtClean="0"/>
              <a:t>degermination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Disinfectants are antimicrobials applied only to inanimate objects.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Disinfection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Disinfectants are not </a:t>
            </a:r>
            <a:r>
              <a:rPr lang="en-US" dirty="0" err="1" smtClean="0"/>
              <a:t>sporicidal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Disinfectants that kill spores with prolonged exposure times (3–12 hours) are called chemical </a:t>
            </a:r>
            <a:r>
              <a:rPr lang="en-US" dirty="0" err="1" smtClean="0"/>
              <a:t>sterilants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high-level disinfectants kill all microorganisms except large numbers of bacterial spores at shorter exposure periods (e.g., 20 minutes for 2% </a:t>
            </a:r>
            <a:r>
              <a:rPr lang="en-US" dirty="0" err="1" smtClean="0"/>
              <a:t>glutaraldehyde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Low-level disinfectants can kill most vegetative bacteria, some fungi, and some viruses in a practical period of time (≤10 minutes). </a:t>
            </a:r>
          </a:p>
          <a:p>
            <a:r>
              <a:rPr lang="en-US" dirty="0" smtClean="0"/>
              <a:t>Intermediate-level disinfectants might be </a:t>
            </a:r>
            <a:r>
              <a:rPr lang="en-US" dirty="0" err="1" smtClean="0"/>
              <a:t>cidal</a:t>
            </a:r>
            <a:r>
              <a:rPr lang="en-US" dirty="0" smtClean="0"/>
              <a:t> for </a:t>
            </a:r>
            <a:r>
              <a:rPr lang="en-US" dirty="0" err="1" smtClean="0"/>
              <a:t>mycobacteria</a:t>
            </a:r>
            <a:r>
              <a:rPr lang="en-US" dirty="0" smtClean="0"/>
              <a:t>, vegetative bacteria, most viruses, and most fungi but do not kill bacterial spores.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Disinfection etc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– Objects which enter normally sterile tissue or the vascular system and require sterilization</a:t>
            </a:r>
          </a:p>
          <a:p>
            <a:r>
              <a:rPr lang="en-US" dirty="0" smtClean="0"/>
              <a:t>Semi‐critical – Objects that contact mucous membranes or non‐intact skin and require high‐level disinfection.</a:t>
            </a:r>
          </a:p>
          <a:p>
            <a:r>
              <a:rPr lang="en-US" dirty="0" smtClean="0"/>
              <a:t>Non‐critical – Objects that contact intact skin but not mucous membranes, and require low‐level disinfection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SPAULDING CLASSIFICATION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Remember – critical items require sterilization or high level disinfection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– item relation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2514600"/>
            <a:ext cx="79248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364468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Sterile	                 HLD	        ILD       LLD           Decontamination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CRITICAL……..	    SEMI 	        NON CRITICAL…………..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	 CRITICAL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that destroys all forms of microbial life </a:t>
            </a:r>
          </a:p>
          <a:p>
            <a:r>
              <a:rPr lang="en-US" dirty="0" smtClean="0"/>
              <a:t>is carried out by physical or chemical methods. </a:t>
            </a:r>
          </a:p>
          <a:p>
            <a:r>
              <a:rPr lang="en-US" dirty="0" smtClean="0"/>
              <a:t>conveys an absolute meaning! </a:t>
            </a:r>
          </a:p>
          <a:p>
            <a:r>
              <a:rPr lang="en-US" dirty="0" smtClean="0"/>
              <a:t>There is nothing like partially or almost sterile. All or None…..Sterile or Contaminated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62328"/>
            <a:ext cx="8610600" cy="36240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organic and inorganic load present </a:t>
            </a:r>
          </a:p>
          <a:p>
            <a:r>
              <a:rPr lang="en-US" sz="2400" dirty="0" smtClean="0"/>
              <a:t>type and level of microbial contamination </a:t>
            </a:r>
          </a:p>
          <a:p>
            <a:r>
              <a:rPr lang="en-US" sz="2400" dirty="0" smtClean="0"/>
              <a:t>concentration of and exposure time to the germicide </a:t>
            </a:r>
          </a:p>
          <a:p>
            <a:r>
              <a:rPr lang="en-US" sz="2400" dirty="0" smtClean="0"/>
              <a:t>physical nature of the object (crevices, hinges, and lumen) </a:t>
            </a:r>
          </a:p>
          <a:p>
            <a:r>
              <a:rPr lang="en-US" sz="2400" dirty="0" smtClean="0"/>
              <a:t>temperature, pressure, duration (autoclaving)</a:t>
            </a:r>
          </a:p>
          <a:p>
            <a:r>
              <a:rPr lang="en-US" sz="2400" dirty="0" smtClean="0"/>
              <a:t>presence of </a:t>
            </a:r>
            <a:r>
              <a:rPr lang="en-US" sz="2400" dirty="0" err="1" smtClean="0"/>
              <a:t>biofilms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temperature and pH of the disinfection process </a:t>
            </a:r>
          </a:p>
          <a:p>
            <a:r>
              <a:rPr lang="en-US" sz="2400" dirty="0" smtClean="0"/>
              <a:t>relative humidity of the sterilization (ethylene oxide)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the efficacy of disinfection and sterilization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661</TotalTime>
  <Words>1730</Words>
  <Application>Microsoft Office PowerPoint</Application>
  <PresentationFormat>On-screen Show (4:3)</PresentationFormat>
  <Paragraphs>175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STERILIZATION AND DISINFECTION</vt:lpstr>
      <vt:lpstr>Important terms</vt:lpstr>
      <vt:lpstr>Cleaning</vt:lpstr>
      <vt:lpstr>Disinfection etc.</vt:lpstr>
      <vt:lpstr>Disinfection etc </vt:lpstr>
      <vt:lpstr>SPAULDING CLASSIFICATION </vt:lpstr>
      <vt:lpstr>Method – item relation</vt:lpstr>
      <vt:lpstr>Sterilization</vt:lpstr>
      <vt:lpstr>Factors that affect the efficacy of disinfection and sterilization</vt:lpstr>
      <vt:lpstr>Methods of Sterilization</vt:lpstr>
      <vt:lpstr>Dry heat sterilization</vt:lpstr>
      <vt:lpstr>Moist heat sterilization - boiling</vt:lpstr>
      <vt:lpstr>Moist heat sterilization - autoclaving</vt:lpstr>
      <vt:lpstr>Cold or chemical sterilization</vt:lpstr>
      <vt:lpstr>Ideal properties of chemical sterilization agents</vt:lpstr>
      <vt:lpstr>MODES OF ACTION OF CHEMICAL DISINFECTANTS</vt:lpstr>
      <vt:lpstr>Chemical sterilization/disinfection methods - Alcohols</vt:lpstr>
      <vt:lpstr>ALDEHYDES</vt:lpstr>
      <vt:lpstr>ALDEHYDES….conti</vt:lpstr>
      <vt:lpstr>Hypochlorite</vt:lpstr>
      <vt:lpstr>Iodophores</vt:lpstr>
      <vt:lpstr>Chlorhexidine</vt:lpstr>
      <vt:lpstr>HYDROGEN PEROXIDE</vt:lpstr>
      <vt:lpstr>Ortho-phthalaldehyde (OPA)</vt:lpstr>
      <vt:lpstr>Peracetic Acid (with &amp; without H2O2</vt:lpstr>
      <vt:lpstr>UV radiation</vt:lpstr>
      <vt:lpstr>STERILIZATION CYCLE</vt:lpstr>
      <vt:lpstr>SOAK THEM EARLY-WASH THEM WELL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STERILIZATION AND DISINFECTION</dc:title>
  <dc:creator>win 10</dc:creator>
  <cp:lastModifiedBy>win 10</cp:lastModifiedBy>
  <cp:revision>51</cp:revision>
  <dcterms:created xsi:type="dcterms:W3CDTF">2006-08-16T00:00:00Z</dcterms:created>
  <dcterms:modified xsi:type="dcterms:W3CDTF">2022-01-14T04:29:08Z</dcterms:modified>
</cp:coreProperties>
</file>