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6" r:id="rId6"/>
    <p:sldId id="268" r:id="rId7"/>
    <p:sldId id="270" r:id="rId8"/>
    <p:sldId id="269" r:id="rId9"/>
    <p:sldId id="271" r:id="rId10"/>
    <p:sldId id="267" r:id="rId11"/>
    <p:sldId id="263" r:id="rId12"/>
    <p:sldId id="264" r:id="rId13"/>
    <p:sldId id="272" r:id="rId14"/>
    <p:sldId id="275" r:id="rId15"/>
    <p:sldId id="273" r:id="rId16"/>
    <p:sldId id="262" r:id="rId17"/>
    <p:sldId id="261" r:id="rId18"/>
    <p:sldId id="260" r:id="rId19"/>
    <p:sldId id="274" r:id="rId20"/>
    <p:sldId id="276" r:id="rId21"/>
    <p:sldId id="277" r:id="rId22"/>
    <p:sldId id="283" r:id="rId23"/>
    <p:sldId id="278" r:id="rId24"/>
    <p:sldId id="279" r:id="rId25"/>
    <p:sldId id="280" r:id="rId26"/>
    <p:sldId id="284" r:id="rId27"/>
    <p:sldId id="282"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469"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B94D8-1568-4B12-93A4-6C3B70538114}" type="datetimeFigureOut">
              <a:rPr lang="en-US" smtClean="0"/>
              <a:pPr/>
              <a:t>8/20/2019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FA7CD-84AF-43E1-BDB0-CF4C3E7D13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BFA7CD-84AF-43E1-BDB0-CF4C3E7D13E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8/20/2019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8/20/2019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8/20/2019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8/20/2019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8/20/2019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Envenomation</a:t>
            </a:r>
            <a:r>
              <a:rPr lang="en-US" dirty="0" smtClean="0"/>
              <a:t> </a:t>
            </a:r>
            <a:br>
              <a:rPr lang="en-US" dirty="0" smtClean="0"/>
            </a:br>
            <a:r>
              <a:rPr lang="en-US" dirty="0" smtClean="0"/>
              <a:t>-Snake bite &amp; Stinging-</a:t>
            </a:r>
            <a:endParaRPr lang="en-US" dirty="0"/>
          </a:p>
        </p:txBody>
      </p:sp>
      <p:sp>
        <p:nvSpPr>
          <p:cNvPr id="3" name="Subtitle 2"/>
          <p:cNvSpPr>
            <a:spLocks noGrp="1"/>
          </p:cNvSpPr>
          <p:nvPr>
            <p:ph type="subTitle" idx="1"/>
          </p:nvPr>
        </p:nvSpPr>
        <p:spPr/>
        <p:txBody>
          <a:bodyPr>
            <a:normAutofit/>
          </a:bodyPr>
          <a:lstStyle/>
          <a:p>
            <a:pPr algn="r"/>
            <a:r>
              <a:rPr lang="en-US" sz="2800" dirty="0" smtClean="0"/>
              <a:t>Dr. </a:t>
            </a:r>
            <a:r>
              <a:rPr lang="en-US" sz="2800" dirty="0" err="1" smtClean="0"/>
              <a:t>Rudra</a:t>
            </a:r>
            <a:r>
              <a:rPr lang="en-US" sz="2800" dirty="0" smtClean="0"/>
              <a:t> P. </a:t>
            </a:r>
            <a:r>
              <a:rPr lang="en-US" sz="2800" dirty="0" err="1" smtClean="0"/>
              <a:t>Pandey</a:t>
            </a:r>
            <a:endParaRPr lang="en-US" sz="2800" dirty="0" smtClean="0"/>
          </a:p>
          <a:p>
            <a:pPr algn="r"/>
            <a:r>
              <a:rPr lang="en-US" sz="2800" dirty="0" smtClean="0"/>
              <a:t>Prof. Surgery &amp; Radiology</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r>
              <a:rPr lang="en-US" b="1" dirty="0" smtClean="0"/>
              <a:t>1. King Cobra (</a:t>
            </a:r>
            <a:r>
              <a:rPr lang="en-US" b="1" i="1" dirty="0" err="1" smtClean="0"/>
              <a:t>Ophiophagus</a:t>
            </a:r>
            <a:r>
              <a:rPr lang="en-US" b="1" i="1" dirty="0" smtClean="0"/>
              <a:t> </a:t>
            </a:r>
            <a:r>
              <a:rPr lang="en-US" b="1" i="1" dirty="0" err="1" smtClean="0"/>
              <a:t>hannah</a:t>
            </a:r>
            <a:r>
              <a:rPr lang="en-US" b="1" dirty="0" smtClean="0"/>
              <a:t>): </a:t>
            </a:r>
            <a:endParaRPr lang="en-US" dirty="0" smtClean="0"/>
          </a:p>
          <a:p>
            <a:pPr>
              <a:buNone/>
            </a:pPr>
            <a:r>
              <a:rPr lang="en-US" b="1" dirty="0" smtClean="0"/>
              <a:t>2. Malabar pit viper (</a:t>
            </a:r>
            <a:r>
              <a:rPr lang="en-US" b="1" i="1" dirty="0" err="1" smtClean="0"/>
              <a:t>Trimeresurus</a:t>
            </a:r>
            <a:r>
              <a:rPr lang="en-US" b="1" i="1" dirty="0" smtClean="0"/>
              <a:t> </a:t>
            </a:r>
            <a:r>
              <a:rPr lang="en-US" b="1" i="1" dirty="0" err="1" smtClean="0"/>
              <a:t>malabaricus</a:t>
            </a:r>
            <a:r>
              <a:rPr lang="en-US" b="1" dirty="0" smtClean="0"/>
              <a:t>): </a:t>
            </a:r>
            <a:endParaRPr lang="en-US" dirty="0" smtClean="0"/>
          </a:p>
          <a:p>
            <a:pPr>
              <a:buNone/>
            </a:pPr>
            <a:r>
              <a:rPr lang="en-US" b="1" dirty="0" smtClean="0"/>
              <a:t>3. Bamboo pit viper (</a:t>
            </a:r>
            <a:r>
              <a:rPr lang="en-US" b="1" dirty="0" err="1" smtClean="0"/>
              <a:t>Trimeresurus</a:t>
            </a:r>
            <a:r>
              <a:rPr lang="en-US" b="1" dirty="0" smtClean="0"/>
              <a:t> </a:t>
            </a:r>
            <a:r>
              <a:rPr lang="en-US" b="1" dirty="0" err="1" smtClean="0"/>
              <a:t>gramineusI</a:t>
            </a:r>
            <a:r>
              <a:rPr lang="en-US" b="1" dirty="0" smtClean="0"/>
              <a:t>): </a:t>
            </a:r>
            <a:endParaRPr lang="en-US" dirty="0" smtClean="0"/>
          </a:p>
          <a:p>
            <a:pPr>
              <a:buNone/>
            </a:pPr>
            <a:r>
              <a:rPr lang="en-US" b="1" dirty="0" smtClean="0"/>
              <a:t>4. Hump nosed pit viper (</a:t>
            </a:r>
            <a:r>
              <a:rPr lang="en-US" b="1" dirty="0" err="1" smtClean="0"/>
              <a:t>Hypnale</a:t>
            </a:r>
            <a:r>
              <a:rPr lang="en-US" b="1" dirty="0" smtClean="0"/>
              <a:t> </a:t>
            </a:r>
            <a:r>
              <a:rPr lang="en-US" b="1" dirty="0" err="1" smtClean="0"/>
              <a:t>hypnale</a:t>
            </a:r>
            <a:r>
              <a:rPr lang="en-US" b="1" dirty="0" smtClean="0"/>
              <a:t>): </a:t>
            </a:r>
            <a:endParaRPr lang="en-US" dirty="0" smtClean="0"/>
          </a:p>
          <a:p>
            <a:pPr>
              <a:buNone/>
            </a:pPr>
            <a:endParaRPr lang="en-US" dirty="0"/>
          </a:p>
        </p:txBody>
      </p:sp>
      <p:sp>
        <p:nvSpPr>
          <p:cNvPr id="2" name="Title 1"/>
          <p:cNvSpPr>
            <a:spLocks noGrp="1"/>
          </p:cNvSpPr>
          <p:nvPr>
            <p:ph type="title"/>
          </p:nvPr>
        </p:nvSpPr>
        <p:spPr>
          <a:xfrm>
            <a:off x="457200" y="304800"/>
            <a:ext cx="8229600" cy="1143000"/>
          </a:xfrm>
        </p:spPr>
        <p:txBody>
          <a:bodyPr>
            <a:noAutofit/>
          </a:bodyPr>
          <a:lstStyle/>
          <a:p>
            <a:r>
              <a:rPr lang="en-US" sz="3600" b="1" dirty="0" smtClean="0"/>
              <a:t>Other venomous snakes of India</a:t>
            </a:r>
            <a:br>
              <a:rPr lang="en-US" sz="3600" b="1" dirty="0" smtClean="0"/>
            </a:br>
            <a:r>
              <a:rPr lang="en-US" sz="3600" b="1" dirty="0" smtClean="0"/>
              <a:t>Less common ones</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Cobra</a:t>
            </a:r>
            <a:endParaRPr lang="en-US" dirty="0"/>
          </a:p>
        </p:txBody>
      </p:sp>
      <p:pic>
        <p:nvPicPr>
          <p:cNvPr id="6146" name="Picture 2"/>
          <p:cNvPicPr>
            <a:picLocks noChangeAspect="1" noChangeArrowheads="1"/>
          </p:cNvPicPr>
          <p:nvPr/>
        </p:nvPicPr>
        <p:blipFill>
          <a:blip r:embed="rId2" cstate="print">
            <a:lum bright="-20000" contrast="20000"/>
          </a:blip>
          <a:srcRect/>
          <a:stretch>
            <a:fillRect/>
          </a:stretch>
        </p:blipFill>
        <p:spPr bwMode="auto">
          <a:xfrm flipH="1">
            <a:off x="730956" y="1217295"/>
            <a:ext cx="7453488" cy="5031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US" sz="3800" b="1" dirty="0" smtClean="0"/>
              <a:t>Malabar, Hump Nosed &amp; Bamboo Pit Viper</a:t>
            </a:r>
            <a:endParaRPr lang="en-US" sz="3800" b="1" dirty="0"/>
          </a:p>
        </p:txBody>
      </p:sp>
      <p:pic>
        <p:nvPicPr>
          <p:cNvPr id="7170" name="Picture 2"/>
          <p:cNvPicPr>
            <a:picLocks noChangeAspect="1" noChangeArrowheads="1"/>
          </p:cNvPicPr>
          <p:nvPr/>
        </p:nvPicPr>
        <p:blipFill>
          <a:blip r:embed="rId2" cstate="print"/>
          <a:srcRect/>
          <a:stretch>
            <a:fillRect/>
          </a:stretch>
        </p:blipFill>
        <p:spPr bwMode="auto">
          <a:xfrm flipH="1">
            <a:off x="457200" y="3505200"/>
            <a:ext cx="3505200" cy="237331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flipH="1">
            <a:off x="5029200" y="3505200"/>
            <a:ext cx="3548062" cy="2361439"/>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514600" y="1143000"/>
            <a:ext cx="3429000" cy="2278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39567" t="45719" r="38177" b="34298"/>
          <a:stretch>
            <a:fillRect/>
          </a:stretch>
        </p:blipFill>
        <p:spPr bwMode="auto">
          <a:xfrm>
            <a:off x="304800" y="3810000"/>
            <a:ext cx="4114800" cy="24384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dirty="0" smtClean="0"/>
              <a:t>Bite</a:t>
            </a:r>
            <a:endParaRPr lang="en-US" dirty="0"/>
          </a:p>
        </p:txBody>
      </p:sp>
      <p:pic>
        <p:nvPicPr>
          <p:cNvPr id="5" name="Picture 4"/>
          <p:cNvPicPr/>
          <p:nvPr/>
        </p:nvPicPr>
        <p:blipFill>
          <a:blip r:embed="rId2" cstate="print"/>
          <a:srcRect l="38970" t="74221" r="38109" b="4676"/>
          <a:stretch>
            <a:fillRect/>
          </a:stretch>
        </p:blipFill>
        <p:spPr bwMode="auto">
          <a:xfrm>
            <a:off x="4953000" y="3505200"/>
            <a:ext cx="3886200" cy="2667000"/>
          </a:xfrm>
          <a:prstGeom prst="rect">
            <a:avLst/>
          </a:prstGeom>
          <a:noFill/>
          <a:ln w="9525">
            <a:noFill/>
            <a:miter lim="800000"/>
            <a:headEnd/>
            <a:tailEnd/>
          </a:ln>
        </p:spPr>
      </p:pic>
      <p:pic>
        <p:nvPicPr>
          <p:cNvPr id="6" name="Picture 5"/>
          <p:cNvPicPr/>
          <p:nvPr/>
        </p:nvPicPr>
        <p:blipFill>
          <a:blip r:embed="rId2" cstate="print"/>
          <a:srcRect l="38922" t="16529" r="38077" b="63553"/>
          <a:stretch>
            <a:fillRect/>
          </a:stretch>
        </p:blipFill>
        <p:spPr bwMode="auto">
          <a:xfrm>
            <a:off x="4572000" y="914400"/>
            <a:ext cx="3962400" cy="2514600"/>
          </a:xfrm>
          <a:prstGeom prst="rect">
            <a:avLst/>
          </a:prstGeom>
          <a:noFill/>
          <a:ln w="9525">
            <a:noFill/>
            <a:miter lim="800000"/>
            <a:headEnd/>
            <a:tailEnd/>
          </a:ln>
        </p:spPr>
      </p:pic>
      <p:pic>
        <p:nvPicPr>
          <p:cNvPr id="1026" name="Picture 2" descr="C:\Users\win 10\Pictures\snakebite3.jpg"/>
          <p:cNvPicPr>
            <a:picLocks noChangeAspect="1" noChangeArrowheads="1"/>
          </p:cNvPicPr>
          <p:nvPr/>
        </p:nvPicPr>
        <p:blipFill>
          <a:blip r:embed="rId3" cstate="print">
            <a:lum bright="-20000"/>
          </a:blip>
          <a:srcRect b="7500"/>
          <a:stretch>
            <a:fillRect/>
          </a:stretch>
        </p:blipFill>
        <p:spPr bwMode="auto">
          <a:xfrm flipH="1">
            <a:off x="304800" y="762000"/>
            <a:ext cx="3810000" cy="2819400"/>
          </a:xfrm>
          <a:prstGeom prst="rect">
            <a:avLst/>
          </a:prstGeom>
          <a:noFill/>
        </p:spPr>
      </p:pic>
      <p:sp>
        <p:nvSpPr>
          <p:cNvPr id="8" name="TextBox 7"/>
          <p:cNvSpPr txBox="1"/>
          <p:nvPr/>
        </p:nvSpPr>
        <p:spPr>
          <a:xfrm>
            <a:off x="2819400" y="1219200"/>
            <a:ext cx="838200" cy="369332"/>
          </a:xfrm>
          <a:prstGeom prst="rect">
            <a:avLst/>
          </a:prstGeom>
          <a:solidFill>
            <a:schemeClr val="bg1"/>
          </a:solidFill>
        </p:spPr>
        <p:txBody>
          <a:bodyPr wrap="square" rtlCol="0">
            <a:spAutoFit/>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800" y="1828800"/>
            <a:ext cx="8333064" cy="2720181"/>
          </a:xfrm>
          <a:prstGeom prst="rect">
            <a:avLst/>
          </a:prstGeom>
          <a:noFill/>
          <a:ln w="9525">
            <a:noFill/>
            <a:miter lim="800000"/>
            <a:headEnd/>
            <a:tailEnd/>
          </a:ln>
        </p:spPr>
      </p:pic>
      <p:sp>
        <p:nvSpPr>
          <p:cNvPr id="2" name="Title 1"/>
          <p:cNvSpPr>
            <a:spLocks noGrp="1"/>
          </p:cNvSpPr>
          <p:nvPr>
            <p:ph type="title"/>
          </p:nvPr>
        </p:nvSpPr>
        <p:spPr>
          <a:xfrm>
            <a:off x="457200" y="152400"/>
            <a:ext cx="8229600" cy="715962"/>
          </a:xfrm>
        </p:spPr>
        <p:txBody>
          <a:bodyPr>
            <a:normAutofit fontScale="90000"/>
          </a:bodyPr>
          <a:lstStyle/>
          <a:p>
            <a:r>
              <a:rPr lang="en-US" dirty="0" smtClean="0"/>
              <a:t>Clinical characteristics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038600"/>
          </a:xfrm>
        </p:spPr>
        <p:txBody>
          <a:bodyPr>
            <a:noAutofit/>
          </a:bodyPr>
          <a:lstStyle/>
          <a:p>
            <a:r>
              <a:rPr lang="en-US" sz="2000" b="1" dirty="0" smtClean="0"/>
              <a:t>CARRY </a:t>
            </a:r>
            <a:r>
              <a:rPr lang="en-US" sz="2000" dirty="0" smtClean="0"/>
              <a:t>Do not allow victim to walk even for a short distance; just carry him, specially when bite is at leg.</a:t>
            </a:r>
          </a:p>
          <a:p>
            <a:r>
              <a:rPr lang="en-US" sz="2000" b="1" dirty="0" smtClean="0"/>
              <a:t>No-</a:t>
            </a:r>
            <a:r>
              <a:rPr lang="en-US" sz="2000" dirty="0" smtClean="0"/>
              <a:t> </a:t>
            </a:r>
            <a:r>
              <a:rPr lang="en-US" sz="2000" dirty="0" err="1" smtClean="0"/>
              <a:t>Tourniquate</a:t>
            </a:r>
            <a:endParaRPr lang="en-US" sz="2000" dirty="0" smtClean="0"/>
          </a:p>
          <a:p>
            <a:r>
              <a:rPr lang="en-US" sz="2000" b="1" dirty="0" smtClean="0"/>
              <a:t>No-</a:t>
            </a:r>
            <a:r>
              <a:rPr lang="en-US" sz="2000" dirty="0" smtClean="0"/>
              <a:t> Electrotherapy</a:t>
            </a:r>
          </a:p>
          <a:p>
            <a:r>
              <a:rPr lang="en-US" sz="2000" b="1" dirty="0" smtClean="0"/>
              <a:t>No-</a:t>
            </a:r>
            <a:r>
              <a:rPr lang="en-US" sz="2000" dirty="0" smtClean="0"/>
              <a:t> Cutting</a:t>
            </a:r>
          </a:p>
          <a:p>
            <a:r>
              <a:rPr lang="en-US" sz="2000" b="1" dirty="0" smtClean="0"/>
              <a:t>No-</a:t>
            </a:r>
            <a:r>
              <a:rPr lang="en-US" sz="2000" dirty="0" smtClean="0"/>
              <a:t> Pressure immobilization</a:t>
            </a:r>
          </a:p>
          <a:p>
            <a:r>
              <a:rPr lang="en-US" sz="2000" b="1" dirty="0" smtClean="0"/>
              <a:t>Nitric oxide </a:t>
            </a:r>
            <a:r>
              <a:rPr lang="en-US" sz="2000" dirty="0" smtClean="0"/>
              <a:t>donor (</a:t>
            </a:r>
            <a:r>
              <a:rPr lang="en-US" sz="2000" dirty="0" err="1" smtClean="0"/>
              <a:t>Nitrogesic</a:t>
            </a:r>
            <a:r>
              <a:rPr lang="en-US" sz="2000" dirty="0" smtClean="0"/>
              <a:t> ointment/ Nitrate Spray)</a:t>
            </a:r>
          </a:p>
          <a:p>
            <a:r>
              <a:rPr lang="en-US" sz="2000" b="1" dirty="0" smtClean="0"/>
              <a:t>R: </a:t>
            </a:r>
            <a:r>
              <a:rPr lang="en-US" sz="2000" dirty="0" smtClean="0"/>
              <a:t>Reassure the patient. 70% of all snakebites are from </a:t>
            </a:r>
            <a:r>
              <a:rPr lang="en-US" sz="2000" dirty="0" err="1" smtClean="0"/>
              <a:t>nonvenomous</a:t>
            </a:r>
            <a:r>
              <a:rPr lang="en-US" sz="2000" dirty="0" smtClean="0"/>
              <a:t> species. Only 50% of bites by venomous species actually </a:t>
            </a:r>
            <a:r>
              <a:rPr lang="en-US" sz="2000" dirty="0" err="1" smtClean="0"/>
              <a:t>envenomate</a:t>
            </a:r>
            <a:r>
              <a:rPr lang="en-US" sz="2000" dirty="0" smtClean="0"/>
              <a:t> the patient</a:t>
            </a:r>
          </a:p>
          <a:p>
            <a:r>
              <a:rPr lang="en-US" sz="2000" b="1" dirty="0" smtClean="0"/>
              <a:t>I:</a:t>
            </a:r>
            <a:r>
              <a:rPr lang="en-US" sz="2000" dirty="0" smtClean="0"/>
              <a:t> Immobilize in the same way as a fractured limb. Use bandages or cloth to hold the splints, not to block the blood supply or apply pressure. Do not apply any compression in the form of tight ligatures, they don’t work and can be dangerous</a:t>
            </a:r>
          </a:p>
          <a:p>
            <a:r>
              <a:rPr lang="en-US" sz="2000" b="1" dirty="0" smtClean="0"/>
              <a:t>GH:</a:t>
            </a:r>
            <a:r>
              <a:rPr lang="en-US" sz="2000" dirty="0" smtClean="0"/>
              <a:t> Get to Hospital Immediately.</a:t>
            </a:r>
            <a:endParaRPr lang="en-US" sz="2000" dirty="0"/>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First Aid - “CARRY NO R.I.G.H.T.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Factors affecting outcome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77368" y="838200"/>
            <a:ext cx="8638032" cy="4818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Polyvalent </a:t>
            </a:r>
            <a:r>
              <a:rPr lang="en-US" b="1" dirty="0" err="1" smtClean="0"/>
              <a:t>antivenoms</a:t>
            </a:r>
            <a:r>
              <a:rPr lang="en-US" b="1" dirty="0" smtClean="0"/>
              <a:t> raised in equines against venoms of </a:t>
            </a:r>
            <a:r>
              <a:rPr lang="en-US" b="1" i="1" dirty="0" err="1" smtClean="0"/>
              <a:t>Bungarus</a:t>
            </a:r>
            <a:endParaRPr lang="en-US" b="1" i="1" dirty="0" smtClean="0"/>
          </a:p>
          <a:p>
            <a:r>
              <a:rPr lang="en-US" i="1" dirty="0" err="1" smtClean="0"/>
              <a:t>Caeruleus</a:t>
            </a:r>
            <a:r>
              <a:rPr lang="en-US" i="1" dirty="0" smtClean="0"/>
              <a:t>, </a:t>
            </a:r>
            <a:r>
              <a:rPr lang="en-US" i="1" dirty="0" err="1" smtClean="0"/>
              <a:t>Naja</a:t>
            </a:r>
            <a:r>
              <a:rPr lang="en-US" i="1" dirty="0" smtClean="0"/>
              <a:t> </a:t>
            </a:r>
            <a:r>
              <a:rPr lang="en-US" i="1" dirty="0" err="1" smtClean="0"/>
              <a:t>naja</a:t>
            </a:r>
            <a:r>
              <a:rPr lang="en-US" i="1" dirty="0" smtClean="0"/>
              <a:t>, </a:t>
            </a:r>
            <a:r>
              <a:rPr lang="en-US" i="1" dirty="0" err="1" smtClean="0"/>
              <a:t>Daboia</a:t>
            </a:r>
            <a:r>
              <a:rPr lang="en-US" i="1" dirty="0" smtClean="0"/>
              <a:t>/</a:t>
            </a:r>
            <a:r>
              <a:rPr lang="en-US" i="1" dirty="0" err="1" smtClean="0"/>
              <a:t>Vipera</a:t>
            </a:r>
            <a:r>
              <a:rPr lang="en-US" i="1" dirty="0" smtClean="0"/>
              <a:t> </a:t>
            </a:r>
            <a:r>
              <a:rPr lang="en-US" i="1" dirty="0" err="1" smtClean="0"/>
              <a:t>russelli</a:t>
            </a:r>
            <a:r>
              <a:rPr lang="en-US" i="1" dirty="0" smtClean="0"/>
              <a:t>, </a:t>
            </a:r>
            <a:r>
              <a:rPr lang="en-US" i="1" dirty="0" err="1" smtClean="0"/>
              <a:t>Echis</a:t>
            </a:r>
            <a:r>
              <a:rPr lang="en-US" i="1" dirty="0" smtClean="0"/>
              <a:t> </a:t>
            </a:r>
            <a:r>
              <a:rPr lang="en-US" i="1" dirty="0" err="1" smtClean="0"/>
              <a:t>carinatus</a:t>
            </a:r>
            <a:endParaRPr lang="en-US" i="1" dirty="0" smtClean="0"/>
          </a:p>
          <a:p>
            <a:r>
              <a:rPr lang="en-US" dirty="0" err="1" smtClean="0"/>
              <a:t>Antivenoms</a:t>
            </a:r>
            <a:r>
              <a:rPr lang="en-US" dirty="0" smtClean="0"/>
              <a:t> are </a:t>
            </a:r>
            <a:r>
              <a:rPr lang="en-US" dirty="0" err="1" smtClean="0"/>
              <a:t>lyophilised</a:t>
            </a:r>
            <a:r>
              <a:rPr lang="en-US" dirty="0" smtClean="0"/>
              <a:t> (reconstituted to 10ml per vial) or liquid.</a:t>
            </a:r>
          </a:p>
          <a:p>
            <a:r>
              <a:rPr lang="en-US" dirty="0" smtClean="0"/>
              <a:t>Recommended initial dosage for all these </a:t>
            </a:r>
            <a:r>
              <a:rPr lang="en-US" dirty="0" err="1" smtClean="0"/>
              <a:t>antivenoms</a:t>
            </a:r>
            <a:r>
              <a:rPr lang="en-US" dirty="0" smtClean="0"/>
              <a:t> is:</a:t>
            </a:r>
          </a:p>
          <a:p>
            <a:r>
              <a:rPr lang="en-US" b="1" i="1" dirty="0" err="1" smtClean="0"/>
              <a:t>Bungarus</a:t>
            </a:r>
            <a:r>
              <a:rPr lang="en-US" b="1" i="1" dirty="0" smtClean="0"/>
              <a:t> </a:t>
            </a:r>
            <a:r>
              <a:rPr lang="en-US" b="1" i="1" dirty="0" err="1" smtClean="0"/>
              <a:t>caeruleus</a:t>
            </a:r>
            <a:r>
              <a:rPr lang="en-US" b="1" i="1" dirty="0" smtClean="0"/>
              <a:t>:</a:t>
            </a:r>
            <a:r>
              <a:rPr lang="en-US" i="1" dirty="0" smtClean="0"/>
              <a:t> </a:t>
            </a:r>
            <a:r>
              <a:rPr lang="en-US" dirty="0" smtClean="0"/>
              <a:t>10-20 vials</a:t>
            </a:r>
          </a:p>
          <a:p>
            <a:r>
              <a:rPr lang="en-US" b="1" i="1" dirty="0" err="1" smtClean="0"/>
              <a:t>Naja</a:t>
            </a:r>
            <a:r>
              <a:rPr lang="en-US" b="1" i="1" dirty="0" smtClean="0"/>
              <a:t> </a:t>
            </a:r>
            <a:r>
              <a:rPr lang="en-US" b="1" i="1" dirty="0" err="1" smtClean="0"/>
              <a:t>naja</a:t>
            </a:r>
            <a:r>
              <a:rPr lang="en-US" b="1" i="1" dirty="0" smtClean="0"/>
              <a:t>:</a:t>
            </a:r>
            <a:r>
              <a:rPr lang="en-US" i="1" dirty="0" smtClean="0"/>
              <a:t> </a:t>
            </a:r>
            <a:r>
              <a:rPr lang="en-US" dirty="0" smtClean="0"/>
              <a:t>10-20 vials</a:t>
            </a:r>
          </a:p>
          <a:p>
            <a:r>
              <a:rPr lang="en-US" b="1" i="1" dirty="0" err="1" smtClean="0"/>
              <a:t>Daboia</a:t>
            </a:r>
            <a:r>
              <a:rPr lang="en-US" b="1" i="1" dirty="0" smtClean="0"/>
              <a:t>/</a:t>
            </a:r>
            <a:r>
              <a:rPr lang="en-US" b="1" i="1" dirty="0" err="1" smtClean="0"/>
              <a:t>Vipera</a:t>
            </a:r>
            <a:r>
              <a:rPr lang="en-US" b="1" i="1" dirty="0" smtClean="0"/>
              <a:t> </a:t>
            </a:r>
            <a:r>
              <a:rPr lang="en-US" b="1" i="1" dirty="0" err="1" smtClean="0"/>
              <a:t>russelli</a:t>
            </a:r>
            <a:r>
              <a:rPr lang="en-US" b="1" i="1" dirty="0" smtClean="0"/>
              <a:t>:</a:t>
            </a:r>
            <a:r>
              <a:rPr lang="en-US" i="1" dirty="0" smtClean="0"/>
              <a:t> </a:t>
            </a:r>
            <a:r>
              <a:rPr lang="en-US" dirty="0" smtClean="0"/>
              <a:t>10 vials</a:t>
            </a:r>
          </a:p>
          <a:p>
            <a:r>
              <a:rPr lang="en-US" b="1" i="1" dirty="0" err="1" smtClean="0"/>
              <a:t>Echis</a:t>
            </a:r>
            <a:r>
              <a:rPr lang="en-US" b="1" i="1" dirty="0" smtClean="0"/>
              <a:t> </a:t>
            </a:r>
            <a:r>
              <a:rPr lang="en-US" b="1" i="1" dirty="0" err="1" smtClean="0"/>
              <a:t>carinatus</a:t>
            </a:r>
            <a:r>
              <a:rPr lang="en-US" b="1" i="1" dirty="0" smtClean="0"/>
              <a:t>:</a:t>
            </a:r>
            <a:r>
              <a:rPr lang="en-US" i="1" dirty="0" smtClean="0"/>
              <a:t> </a:t>
            </a:r>
            <a:r>
              <a:rPr lang="en-US" dirty="0" smtClean="0"/>
              <a:t>5 vials (10 vials for E. c. </a:t>
            </a:r>
            <a:r>
              <a:rPr lang="en-US" dirty="0" err="1" smtClean="0"/>
              <a:t>sochureki</a:t>
            </a:r>
            <a:r>
              <a:rPr lang="en-US" dirty="0" smtClean="0"/>
              <a:t> in N and NW India)</a:t>
            </a:r>
            <a:endParaRPr lang="en-US" dirty="0"/>
          </a:p>
        </p:txBody>
      </p:sp>
      <p:sp>
        <p:nvSpPr>
          <p:cNvPr id="2" name="Title 1"/>
          <p:cNvSpPr>
            <a:spLocks noGrp="1"/>
          </p:cNvSpPr>
          <p:nvPr>
            <p:ph type="title"/>
          </p:nvPr>
        </p:nvSpPr>
        <p:spPr/>
        <p:txBody>
          <a:bodyPr/>
          <a:lstStyle/>
          <a:p>
            <a:r>
              <a:rPr lang="en-US" dirty="0" err="1" smtClean="0"/>
              <a:t>Antivenom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48001" y="533400"/>
            <a:ext cx="7767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ttali.jpg"/>
          <p:cNvPicPr>
            <a:picLocks noGrp="1" noChangeAspect="1"/>
          </p:cNvPicPr>
          <p:nvPr>
            <p:ph idx="1"/>
          </p:nvPr>
        </p:nvPicPr>
        <p:blipFill>
          <a:blip r:embed="rId2" cstate="print"/>
          <a:stretch>
            <a:fillRect/>
          </a:stretch>
        </p:blipFill>
        <p:spPr>
          <a:xfrm>
            <a:off x="4953000" y="3581400"/>
            <a:ext cx="3200400" cy="2357569"/>
          </a:xfrm>
        </p:spPr>
      </p:pic>
      <p:sp>
        <p:nvSpPr>
          <p:cNvPr id="2" name="Title 1"/>
          <p:cNvSpPr>
            <a:spLocks noGrp="1"/>
          </p:cNvSpPr>
          <p:nvPr>
            <p:ph type="title"/>
          </p:nvPr>
        </p:nvSpPr>
        <p:spPr>
          <a:xfrm>
            <a:off x="457200" y="76200"/>
            <a:ext cx="8229600" cy="639762"/>
          </a:xfrm>
        </p:spPr>
        <p:txBody>
          <a:bodyPr>
            <a:normAutofit fontScale="90000"/>
          </a:bodyPr>
          <a:lstStyle/>
          <a:p>
            <a:pPr algn="l"/>
            <a:r>
              <a:rPr lang="en-US" dirty="0" smtClean="0"/>
              <a:t>Scorpion – Types &amp; Stinging </a:t>
            </a:r>
            <a:endParaRPr lang="en-US" dirty="0"/>
          </a:p>
        </p:txBody>
      </p:sp>
      <p:pic>
        <p:nvPicPr>
          <p:cNvPr id="7" name="Picture 6" descr="indian red scorpion.jpg"/>
          <p:cNvPicPr>
            <a:picLocks noChangeAspect="1"/>
          </p:cNvPicPr>
          <p:nvPr/>
        </p:nvPicPr>
        <p:blipFill>
          <a:blip r:embed="rId3" cstate="print"/>
          <a:stretch>
            <a:fillRect/>
          </a:stretch>
        </p:blipFill>
        <p:spPr>
          <a:xfrm flipH="1">
            <a:off x="304800" y="838200"/>
            <a:ext cx="3886200" cy="2233448"/>
          </a:xfrm>
          <a:prstGeom prst="rect">
            <a:avLst/>
          </a:prstGeom>
        </p:spPr>
      </p:pic>
      <p:sp>
        <p:nvSpPr>
          <p:cNvPr id="8" name="TextBox 7"/>
          <p:cNvSpPr txBox="1"/>
          <p:nvPr/>
        </p:nvSpPr>
        <p:spPr>
          <a:xfrm>
            <a:off x="304800" y="3124200"/>
            <a:ext cx="2590800" cy="369332"/>
          </a:xfrm>
          <a:prstGeom prst="rect">
            <a:avLst/>
          </a:prstGeom>
          <a:noFill/>
        </p:spPr>
        <p:txBody>
          <a:bodyPr wrap="square" rtlCol="0">
            <a:spAutoFit/>
          </a:bodyPr>
          <a:lstStyle/>
          <a:p>
            <a:r>
              <a:rPr lang="en-US" dirty="0" smtClean="0"/>
              <a:t>Red Indian scorpion</a:t>
            </a:r>
            <a:endParaRPr lang="en-US" dirty="0"/>
          </a:p>
        </p:txBody>
      </p:sp>
      <p:sp>
        <p:nvSpPr>
          <p:cNvPr id="9" name="TextBox 8"/>
          <p:cNvSpPr txBox="1"/>
          <p:nvPr/>
        </p:nvSpPr>
        <p:spPr>
          <a:xfrm>
            <a:off x="5638800" y="3124200"/>
            <a:ext cx="2590800" cy="369332"/>
          </a:xfrm>
          <a:prstGeom prst="rect">
            <a:avLst/>
          </a:prstGeom>
          <a:noFill/>
        </p:spPr>
        <p:txBody>
          <a:bodyPr wrap="square" rtlCol="0">
            <a:spAutoFit/>
          </a:bodyPr>
          <a:lstStyle/>
          <a:p>
            <a:r>
              <a:rPr lang="en-US" dirty="0" smtClean="0"/>
              <a:t>Black Indian scorpion</a:t>
            </a:r>
            <a:endParaRPr lang="en-US" dirty="0"/>
          </a:p>
        </p:txBody>
      </p:sp>
      <p:sp>
        <p:nvSpPr>
          <p:cNvPr id="10" name="TextBox 9"/>
          <p:cNvSpPr txBox="1"/>
          <p:nvPr/>
        </p:nvSpPr>
        <p:spPr>
          <a:xfrm>
            <a:off x="4953000" y="6248400"/>
            <a:ext cx="3276600" cy="369332"/>
          </a:xfrm>
          <a:prstGeom prst="rect">
            <a:avLst/>
          </a:prstGeom>
          <a:noFill/>
        </p:spPr>
        <p:txBody>
          <a:bodyPr wrap="square" rtlCol="0">
            <a:spAutoFit/>
          </a:bodyPr>
          <a:lstStyle/>
          <a:p>
            <a:r>
              <a:rPr lang="en-US" dirty="0" err="1" smtClean="0"/>
              <a:t>Fattali</a:t>
            </a:r>
            <a:r>
              <a:rPr lang="en-US" dirty="0" smtClean="0"/>
              <a:t> Indian scorpion</a:t>
            </a:r>
            <a:endParaRPr lang="en-US" dirty="0"/>
          </a:p>
        </p:txBody>
      </p:sp>
      <p:pic>
        <p:nvPicPr>
          <p:cNvPr id="11" name="Picture 10" descr="Giant_forest_scorpion.JPG"/>
          <p:cNvPicPr>
            <a:picLocks noChangeAspect="1"/>
          </p:cNvPicPr>
          <p:nvPr/>
        </p:nvPicPr>
        <p:blipFill>
          <a:blip r:embed="rId4" cstate="print"/>
          <a:srcRect l="25000" t="11000" r="14583" b="6500"/>
          <a:stretch>
            <a:fillRect/>
          </a:stretch>
        </p:blipFill>
        <p:spPr>
          <a:xfrm rot="16200000" flipH="1">
            <a:off x="933189" y="3105411"/>
            <a:ext cx="2400822" cy="3505200"/>
          </a:xfrm>
          <a:prstGeom prst="rect">
            <a:avLst/>
          </a:prstGeom>
        </p:spPr>
      </p:pic>
      <p:sp>
        <p:nvSpPr>
          <p:cNvPr id="12" name="TextBox 11"/>
          <p:cNvSpPr txBox="1"/>
          <p:nvPr/>
        </p:nvSpPr>
        <p:spPr>
          <a:xfrm>
            <a:off x="533400" y="6248400"/>
            <a:ext cx="2590800" cy="369332"/>
          </a:xfrm>
          <a:prstGeom prst="rect">
            <a:avLst/>
          </a:prstGeom>
          <a:noFill/>
        </p:spPr>
        <p:txBody>
          <a:bodyPr wrap="square" rtlCol="0">
            <a:spAutoFit/>
          </a:bodyPr>
          <a:lstStyle/>
          <a:p>
            <a:r>
              <a:rPr lang="en-US" dirty="0" smtClean="0"/>
              <a:t>Giant forest scorpion</a:t>
            </a:r>
            <a:endParaRPr lang="en-US" dirty="0"/>
          </a:p>
        </p:txBody>
      </p:sp>
      <p:pic>
        <p:nvPicPr>
          <p:cNvPr id="13" name="Picture 12" descr="indian black scropion2.jpg"/>
          <p:cNvPicPr>
            <a:picLocks noChangeAspect="1"/>
          </p:cNvPicPr>
          <p:nvPr/>
        </p:nvPicPr>
        <p:blipFill>
          <a:blip r:embed="rId5" cstate="print"/>
          <a:srcRect l="9984" r="10386" b="11111"/>
          <a:stretch>
            <a:fillRect/>
          </a:stretch>
        </p:blipFill>
        <p:spPr>
          <a:xfrm rot="16200000">
            <a:off x="5599510" y="496491"/>
            <a:ext cx="2135981" cy="297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Venom is a fluid produced by modified salivary glands in snakes or specialized glands of insects and arachnids.</a:t>
            </a:r>
          </a:p>
          <a:p>
            <a:r>
              <a:rPr lang="en-US" dirty="0" err="1" smtClean="0"/>
              <a:t>Envenomation</a:t>
            </a:r>
            <a:r>
              <a:rPr lang="en-US" dirty="0" smtClean="0"/>
              <a:t> is a clinical condition produced by injection of venom in the body of a human being or animal after venomous snake bite or stinging.</a:t>
            </a:r>
            <a:endParaRPr lang="en-US" dirty="0"/>
          </a:p>
        </p:txBody>
      </p:sp>
      <p:sp>
        <p:nvSpPr>
          <p:cNvPr id="2" name="Title 1"/>
          <p:cNvSpPr>
            <a:spLocks noGrp="1"/>
          </p:cNvSpPr>
          <p:nvPr>
            <p:ph type="title"/>
          </p:nvPr>
        </p:nvSpPr>
        <p:spPr/>
        <p:txBody>
          <a:bodyPr/>
          <a:lstStyle/>
          <a:p>
            <a:r>
              <a:rPr lang="en-US" dirty="0" smtClean="0"/>
              <a:t>Venom &amp; </a:t>
            </a:r>
            <a:r>
              <a:rPr lang="en-US" dirty="0" err="1" smtClean="0"/>
              <a:t>Envenomation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t="5556" r="9209"/>
          <a:stretch>
            <a:fillRect/>
          </a:stretch>
        </p:blipFill>
        <p:spPr bwMode="auto">
          <a:xfrm>
            <a:off x="152400" y="1326160"/>
            <a:ext cx="8839200" cy="4541240"/>
          </a:xfrm>
          <a:prstGeom prst="rect">
            <a:avLst/>
          </a:prstGeom>
          <a:noFill/>
          <a:ln w="9525">
            <a:noFill/>
            <a:miter lim="800000"/>
            <a:headEnd/>
            <a:tailEnd/>
          </a:ln>
        </p:spPr>
      </p:pic>
      <p:sp>
        <p:nvSpPr>
          <p:cNvPr id="2" name="Title 1"/>
          <p:cNvSpPr>
            <a:spLocks noGrp="1"/>
          </p:cNvSpPr>
          <p:nvPr>
            <p:ph type="title"/>
          </p:nvPr>
        </p:nvSpPr>
        <p:spPr>
          <a:xfrm>
            <a:off x="457200" y="76200"/>
            <a:ext cx="8229600" cy="792162"/>
          </a:xfrm>
        </p:spPr>
        <p:txBody>
          <a:bodyPr/>
          <a:lstStyle/>
          <a:p>
            <a:r>
              <a:rPr lang="en-US" dirty="0" smtClean="0"/>
              <a:t>Protocol for management of SS</a:t>
            </a:r>
            <a:endParaRPr lang="en-US" dirty="0"/>
          </a:p>
        </p:txBody>
      </p:sp>
      <p:sp>
        <p:nvSpPr>
          <p:cNvPr id="5" name="TextBox 4"/>
          <p:cNvSpPr txBox="1"/>
          <p:nvPr/>
        </p:nvSpPr>
        <p:spPr>
          <a:xfrm>
            <a:off x="228600" y="6031468"/>
            <a:ext cx="8534400" cy="369332"/>
          </a:xfrm>
          <a:prstGeom prst="rect">
            <a:avLst/>
          </a:prstGeom>
          <a:noFill/>
        </p:spPr>
        <p:txBody>
          <a:bodyPr wrap="square" rtlCol="0">
            <a:spAutoFit/>
          </a:bodyPr>
          <a:lstStyle/>
          <a:p>
            <a:r>
              <a:rPr lang="en-US" dirty="0" smtClean="0"/>
              <a:t>SS – Scorpion sting, PCF – Peripheral circulatory failure, APE – Acute pulmonary edema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lum bright="-20000"/>
          </a:blip>
          <a:srcRect/>
          <a:stretch>
            <a:fillRect/>
          </a:stretch>
        </p:blipFill>
        <p:spPr bwMode="auto">
          <a:xfrm flipH="1">
            <a:off x="1822135" y="1219200"/>
            <a:ext cx="5721665" cy="3886200"/>
          </a:xfrm>
          <a:prstGeom prst="rect">
            <a:avLst/>
          </a:prstGeom>
          <a:noFill/>
          <a:ln w="9525">
            <a:noFill/>
            <a:miter lim="800000"/>
            <a:headEnd/>
            <a:tailEnd/>
          </a:ln>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Bee &amp; Wasp Sting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l="37064" t="70712" r="14857" b="4034"/>
          <a:stretch>
            <a:fillRect/>
          </a:stretch>
        </p:blipFill>
        <p:spPr bwMode="auto">
          <a:xfrm rot="5400000" flipH="1">
            <a:off x="1066800" y="3200400"/>
            <a:ext cx="2209800" cy="3581400"/>
          </a:xfrm>
          <a:prstGeom prst="rect">
            <a:avLst/>
          </a:prstGeom>
          <a:noFill/>
          <a:ln w="9525">
            <a:noFill/>
            <a:miter lim="800000"/>
            <a:headEnd/>
            <a:tailEnd/>
          </a:ln>
        </p:spPr>
      </p:pic>
      <p:sp>
        <p:nvSpPr>
          <p:cNvPr id="2" name="Title 1"/>
          <p:cNvSpPr>
            <a:spLocks noGrp="1"/>
          </p:cNvSpPr>
          <p:nvPr>
            <p:ph type="title"/>
          </p:nvPr>
        </p:nvSpPr>
        <p:spPr>
          <a:xfrm>
            <a:off x="457200" y="0"/>
            <a:ext cx="8229600" cy="914400"/>
          </a:xfrm>
        </p:spPr>
        <p:txBody>
          <a:bodyPr/>
          <a:lstStyle/>
          <a:p>
            <a:r>
              <a:rPr lang="en-US" dirty="0" smtClean="0"/>
              <a:t>Types</a:t>
            </a:r>
            <a:endParaRPr lang="en-US" dirty="0"/>
          </a:p>
        </p:txBody>
      </p:sp>
      <p:pic>
        <p:nvPicPr>
          <p:cNvPr id="9219" name="Picture 3"/>
          <p:cNvPicPr>
            <a:picLocks noChangeAspect="1" noChangeArrowheads="1"/>
          </p:cNvPicPr>
          <p:nvPr/>
        </p:nvPicPr>
        <p:blipFill>
          <a:blip r:embed="rId2" cstate="print"/>
          <a:srcRect l="26946" t="39127" r="4790" b="41370"/>
          <a:stretch>
            <a:fillRect/>
          </a:stretch>
        </p:blipFill>
        <p:spPr bwMode="auto">
          <a:xfrm flipH="1">
            <a:off x="381000" y="990600"/>
            <a:ext cx="3733800" cy="2393462"/>
          </a:xfrm>
          <a:prstGeom prst="rect">
            <a:avLst/>
          </a:prstGeom>
          <a:noFill/>
          <a:ln w="9525">
            <a:noFill/>
            <a:miter lim="800000"/>
            <a:headEnd/>
            <a:tailEnd/>
          </a:ln>
        </p:spPr>
      </p:pic>
      <p:sp>
        <p:nvSpPr>
          <p:cNvPr id="7" name="TextBox 6"/>
          <p:cNvSpPr txBox="1"/>
          <p:nvPr/>
        </p:nvSpPr>
        <p:spPr>
          <a:xfrm>
            <a:off x="381000" y="3429000"/>
            <a:ext cx="1828800" cy="369332"/>
          </a:xfrm>
          <a:prstGeom prst="rect">
            <a:avLst/>
          </a:prstGeom>
          <a:noFill/>
        </p:spPr>
        <p:txBody>
          <a:bodyPr wrap="square" rtlCol="0">
            <a:spAutoFit/>
          </a:bodyPr>
          <a:lstStyle/>
          <a:p>
            <a:r>
              <a:rPr lang="en-US" dirty="0" smtClean="0"/>
              <a:t>BEE</a:t>
            </a:r>
            <a:endParaRPr lang="en-US" dirty="0"/>
          </a:p>
        </p:txBody>
      </p:sp>
      <p:sp>
        <p:nvSpPr>
          <p:cNvPr id="8" name="TextBox 7"/>
          <p:cNvSpPr txBox="1"/>
          <p:nvPr/>
        </p:nvSpPr>
        <p:spPr>
          <a:xfrm>
            <a:off x="6172200" y="3429000"/>
            <a:ext cx="2286000" cy="369332"/>
          </a:xfrm>
          <a:prstGeom prst="rect">
            <a:avLst/>
          </a:prstGeom>
          <a:noFill/>
        </p:spPr>
        <p:txBody>
          <a:bodyPr wrap="square" rtlCol="0">
            <a:spAutoFit/>
          </a:bodyPr>
          <a:lstStyle/>
          <a:p>
            <a:r>
              <a:rPr lang="en-US" dirty="0" smtClean="0"/>
              <a:t>  GIANT ASIAN WASP</a:t>
            </a:r>
            <a:endParaRPr lang="en-US" dirty="0"/>
          </a:p>
        </p:txBody>
      </p:sp>
      <p:sp>
        <p:nvSpPr>
          <p:cNvPr id="9" name="TextBox 8"/>
          <p:cNvSpPr txBox="1"/>
          <p:nvPr/>
        </p:nvSpPr>
        <p:spPr>
          <a:xfrm>
            <a:off x="533400" y="6248400"/>
            <a:ext cx="1828800" cy="369332"/>
          </a:xfrm>
          <a:prstGeom prst="rect">
            <a:avLst/>
          </a:prstGeom>
          <a:noFill/>
        </p:spPr>
        <p:txBody>
          <a:bodyPr wrap="square" rtlCol="0">
            <a:spAutoFit/>
          </a:bodyPr>
          <a:lstStyle/>
          <a:p>
            <a:r>
              <a:rPr lang="en-US" dirty="0" smtClean="0"/>
              <a:t>BUMBLE BEE</a:t>
            </a:r>
            <a:endParaRPr lang="en-US" dirty="0"/>
          </a:p>
        </p:txBody>
      </p:sp>
      <p:pic>
        <p:nvPicPr>
          <p:cNvPr id="9221" name="Picture 5" descr="C:\Users\win 10\Pictures\Saved Pictures\asian giant wasp.jfif"/>
          <p:cNvPicPr>
            <a:picLocks noChangeAspect="1" noChangeArrowheads="1"/>
          </p:cNvPicPr>
          <p:nvPr/>
        </p:nvPicPr>
        <p:blipFill>
          <a:blip r:embed="rId3" cstate="print"/>
          <a:srcRect/>
          <a:stretch>
            <a:fillRect/>
          </a:stretch>
        </p:blipFill>
        <p:spPr bwMode="auto">
          <a:xfrm flipH="1">
            <a:off x="4572000" y="990600"/>
            <a:ext cx="3657600" cy="2438400"/>
          </a:xfrm>
          <a:prstGeom prst="rect">
            <a:avLst/>
          </a:prstGeom>
          <a:noFill/>
        </p:spPr>
      </p:pic>
      <p:pic>
        <p:nvPicPr>
          <p:cNvPr id="9222" name="Picture 6" descr="C:\Users\win 10\Pictures\Saved Pictures\yellow indian.jfif"/>
          <p:cNvPicPr>
            <a:picLocks noChangeAspect="1" noChangeArrowheads="1"/>
          </p:cNvPicPr>
          <p:nvPr/>
        </p:nvPicPr>
        <p:blipFill>
          <a:blip r:embed="rId4" cstate="print"/>
          <a:srcRect/>
          <a:stretch>
            <a:fillRect/>
          </a:stretch>
        </p:blipFill>
        <p:spPr bwMode="auto">
          <a:xfrm flipH="1">
            <a:off x="4724399" y="3962400"/>
            <a:ext cx="3422073" cy="1981200"/>
          </a:xfrm>
          <a:prstGeom prst="rect">
            <a:avLst/>
          </a:prstGeom>
          <a:noFill/>
        </p:spPr>
      </p:pic>
      <p:sp>
        <p:nvSpPr>
          <p:cNvPr id="12" name="TextBox 11"/>
          <p:cNvSpPr txBox="1"/>
          <p:nvPr/>
        </p:nvSpPr>
        <p:spPr>
          <a:xfrm>
            <a:off x="5791200" y="6019800"/>
            <a:ext cx="2286000" cy="369332"/>
          </a:xfrm>
          <a:prstGeom prst="rect">
            <a:avLst/>
          </a:prstGeom>
          <a:noFill/>
        </p:spPr>
        <p:txBody>
          <a:bodyPr wrap="square" rtlCol="0">
            <a:spAutoFit/>
          </a:bodyPr>
          <a:lstStyle/>
          <a:p>
            <a:r>
              <a:rPr lang="en-US" dirty="0" smtClean="0"/>
              <a:t>YELLOW INDIAN WASP</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152400" y="1828800"/>
            <a:ext cx="8860367" cy="350520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lstStyle/>
          <a:p>
            <a:r>
              <a:rPr lang="en-US" dirty="0" smtClean="0"/>
              <a:t>Severity assessment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457200" y="1295400"/>
            <a:ext cx="8062897" cy="46482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dirty="0" smtClean="0"/>
              <a:t>Grading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80445" y="1752600"/>
            <a:ext cx="8405698" cy="4419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Ice pack/diluted vinegar </a:t>
            </a:r>
            <a:r>
              <a:rPr lang="en-US" dirty="0" err="1" smtClean="0"/>
              <a:t>antihistaminics</a:t>
            </a:r>
            <a:r>
              <a:rPr lang="en-US" dirty="0" smtClean="0"/>
              <a:t> for bee sting, </a:t>
            </a:r>
          </a:p>
          <a:p>
            <a:r>
              <a:rPr lang="en-US" b="1" dirty="0" smtClean="0"/>
              <a:t>Ice pack/soda bi </a:t>
            </a:r>
            <a:r>
              <a:rPr lang="en-US" b="1" dirty="0" err="1" smtClean="0"/>
              <a:t>carb</a:t>
            </a:r>
            <a:r>
              <a:rPr lang="en-US" dirty="0" smtClean="0"/>
              <a:t> for wasp sting. </a:t>
            </a:r>
          </a:p>
        </p:txBody>
      </p:sp>
      <p:sp>
        <p:nvSpPr>
          <p:cNvPr id="2" name="Title 1"/>
          <p:cNvSpPr>
            <a:spLocks noGrp="1"/>
          </p:cNvSpPr>
          <p:nvPr>
            <p:ph type="title"/>
          </p:nvPr>
        </p:nvSpPr>
        <p:spPr/>
        <p:txBody>
          <a:bodyPr/>
          <a:lstStyle/>
          <a:p>
            <a:r>
              <a:rPr lang="en-US" b="1" dirty="0" smtClean="0"/>
              <a:t>Mild single sting - care</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duotone>
              <a:schemeClr val="bg2">
                <a:shade val="45000"/>
                <a:satMod val="135000"/>
              </a:schemeClr>
              <a:prstClr val="white"/>
            </a:duotone>
            <a:lum bright="-30000" contrast="-10000"/>
          </a:blip>
          <a:stretch>
            <a:fillRect/>
          </a:stretch>
        </p:blipFill>
        <p:spPr bwMode="auto">
          <a:xfrm>
            <a:off x="2712720" y="2463959"/>
            <a:ext cx="3718560" cy="25603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Stinger removal – proper way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63000" cy="4525963"/>
          </a:xfrm>
        </p:spPr>
        <p:txBody>
          <a:bodyPr>
            <a:noAutofit/>
          </a:bodyPr>
          <a:lstStyle/>
          <a:p>
            <a:r>
              <a:rPr lang="en-US" sz="2400" dirty="0" smtClean="0"/>
              <a:t>Assess airway patency, breathing and circulation</a:t>
            </a:r>
          </a:p>
          <a:p>
            <a:r>
              <a:rPr lang="en-US" sz="2400" dirty="0" smtClean="0"/>
              <a:t>Aqueous epinephrine (1:1000), in a dose of 0.3–0.5 </a:t>
            </a:r>
            <a:r>
              <a:rPr lang="en-US" sz="2400" dirty="0" err="1" smtClean="0"/>
              <a:t>mL</a:t>
            </a:r>
            <a:r>
              <a:rPr lang="en-US" sz="2400" dirty="0" smtClean="0"/>
              <a:t> is for adults and 0.01 </a:t>
            </a:r>
            <a:r>
              <a:rPr lang="en-US" sz="2400" dirty="0" err="1" smtClean="0"/>
              <a:t>mL</a:t>
            </a:r>
            <a:r>
              <a:rPr lang="en-US" sz="2400" dirty="0" smtClean="0"/>
              <a:t>/kg (not exceeding 0.3 </a:t>
            </a:r>
            <a:r>
              <a:rPr lang="en-US" sz="2400" dirty="0" err="1" smtClean="0"/>
              <a:t>mL</a:t>
            </a:r>
            <a:r>
              <a:rPr lang="en-US" sz="2400" dirty="0" smtClean="0"/>
              <a:t>) for children</a:t>
            </a:r>
          </a:p>
          <a:p>
            <a:r>
              <a:rPr lang="en-US" sz="2400" dirty="0" smtClean="0"/>
              <a:t>In case of hypotension, intravenous crystalloids should be given. </a:t>
            </a:r>
          </a:p>
          <a:p>
            <a:r>
              <a:rPr lang="en-US" sz="2400" dirty="0" err="1" smtClean="0"/>
              <a:t>Vasopressors</a:t>
            </a:r>
            <a:r>
              <a:rPr lang="en-US" sz="2400" dirty="0" smtClean="0"/>
              <a:t> like dopamine and </a:t>
            </a:r>
            <a:r>
              <a:rPr lang="en-US" sz="2400" dirty="0" err="1" smtClean="0"/>
              <a:t>norepinephrine</a:t>
            </a:r>
            <a:r>
              <a:rPr lang="en-US" sz="2400" dirty="0" smtClean="0"/>
              <a:t> for hypotension</a:t>
            </a:r>
          </a:p>
          <a:p>
            <a:r>
              <a:rPr lang="en-US" sz="2400" dirty="0" err="1" smtClean="0"/>
              <a:t>Antihistaminics</a:t>
            </a:r>
            <a:r>
              <a:rPr lang="en-US" sz="2400" dirty="0" smtClean="0"/>
              <a:t> in addition to epinephrine and not as its substitute</a:t>
            </a:r>
          </a:p>
          <a:p>
            <a:r>
              <a:rPr lang="en-US" sz="2400" dirty="0" err="1" smtClean="0"/>
              <a:t>Nebulized</a:t>
            </a:r>
            <a:r>
              <a:rPr lang="en-US" sz="2400" dirty="0" smtClean="0"/>
              <a:t> β</a:t>
            </a:r>
            <a:r>
              <a:rPr lang="en-US" sz="2400" baseline="-25000" dirty="0" smtClean="0"/>
              <a:t>2 </a:t>
            </a:r>
            <a:r>
              <a:rPr lang="en-US" sz="2400" dirty="0" smtClean="0"/>
              <a:t>agonist, </a:t>
            </a:r>
            <a:r>
              <a:rPr lang="en-US" sz="2400" dirty="0" err="1" smtClean="0"/>
              <a:t>salbutamol</a:t>
            </a:r>
            <a:r>
              <a:rPr lang="en-US" sz="2400" dirty="0" smtClean="0"/>
              <a:t> (2.5 mg diluted to 3 </a:t>
            </a:r>
            <a:r>
              <a:rPr lang="en-US" sz="2400" dirty="0" err="1" smtClean="0"/>
              <a:t>mL</a:t>
            </a:r>
            <a:r>
              <a:rPr lang="en-US" sz="2400" dirty="0" smtClean="0"/>
              <a:t> saline)</a:t>
            </a:r>
          </a:p>
          <a:p>
            <a:r>
              <a:rPr lang="en-US" sz="2400" dirty="0" err="1" smtClean="0"/>
              <a:t>Methylprednisolone</a:t>
            </a:r>
            <a:r>
              <a:rPr lang="en-US" sz="2400" dirty="0" smtClean="0"/>
              <a:t> (125–250 mg IV)</a:t>
            </a:r>
          </a:p>
          <a:p>
            <a:r>
              <a:rPr lang="en-US" sz="2400" dirty="0" smtClean="0"/>
              <a:t>Rapid removal of stinger. DO NOT SQEEZE</a:t>
            </a:r>
          </a:p>
          <a:p>
            <a:r>
              <a:rPr lang="en-US" sz="2400" dirty="0" smtClean="0"/>
              <a:t>Multiple stings – aggressive treatment (epinephrine, </a:t>
            </a:r>
            <a:r>
              <a:rPr lang="en-US" sz="2400" dirty="0" err="1" smtClean="0"/>
              <a:t>antihistaminics</a:t>
            </a:r>
            <a:r>
              <a:rPr lang="en-US" sz="2400" dirty="0" smtClean="0"/>
              <a:t>, steroids and cal. </a:t>
            </a:r>
            <a:r>
              <a:rPr lang="en-US" sz="2400" dirty="0" err="1" smtClean="0"/>
              <a:t>gluconate</a:t>
            </a:r>
            <a:r>
              <a:rPr lang="en-US" sz="2400" dirty="0" smtClean="0"/>
              <a:t> (10 </a:t>
            </a:r>
            <a:r>
              <a:rPr lang="en-US" sz="2400" dirty="0" err="1" smtClean="0"/>
              <a:t>mL</a:t>
            </a:r>
            <a:r>
              <a:rPr lang="en-US" sz="2400" dirty="0" smtClean="0"/>
              <a:t> of 10% slow IV). </a:t>
            </a:r>
          </a:p>
          <a:p>
            <a:r>
              <a:rPr lang="en-US" sz="2400" dirty="0" smtClean="0"/>
              <a:t>Observed for 12–24 hours </a:t>
            </a:r>
            <a:r>
              <a:rPr lang="en-US" sz="2400" dirty="0" err="1" smtClean="0"/>
              <a:t>coagulopathy</a:t>
            </a:r>
            <a:r>
              <a:rPr lang="en-US" sz="2400" dirty="0" smtClean="0"/>
              <a:t>, renal and </a:t>
            </a:r>
            <a:r>
              <a:rPr lang="en-US" sz="2400" dirty="0" err="1" smtClean="0"/>
              <a:t>neuro</a:t>
            </a:r>
            <a:r>
              <a:rPr lang="en-US" sz="2400" dirty="0" smtClean="0"/>
              <a:t> damage.</a:t>
            </a:r>
          </a:p>
          <a:p>
            <a:r>
              <a:rPr lang="en-US" sz="2400" dirty="0" smtClean="0"/>
              <a:t>VIT – VENOM IMMUNOTHERAPY</a:t>
            </a:r>
          </a:p>
          <a:p>
            <a:pPr>
              <a:buNone/>
            </a:pPr>
            <a:endParaRPr lang="en-US" sz="2400" dirty="0"/>
          </a:p>
        </p:txBody>
      </p:sp>
      <p:sp>
        <p:nvSpPr>
          <p:cNvPr id="2" name="Title 1"/>
          <p:cNvSpPr>
            <a:spLocks noGrp="1"/>
          </p:cNvSpPr>
          <p:nvPr>
            <p:ph type="title"/>
          </p:nvPr>
        </p:nvSpPr>
        <p:spPr>
          <a:xfrm>
            <a:off x="457200" y="76200"/>
            <a:ext cx="8229600" cy="715962"/>
          </a:xfrm>
        </p:spPr>
        <p:txBody>
          <a:bodyPr>
            <a:normAutofit fontScale="90000"/>
          </a:bodyPr>
          <a:lstStyle/>
          <a:p>
            <a:r>
              <a:rPr lang="en-US" dirty="0" smtClean="0"/>
              <a:t>Management - specifics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lstStyle/>
          <a:p>
            <a:r>
              <a:rPr lang="en-US" dirty="0" smtClean="0"/>
              <a:t>are legless reptiles found in every continent….cold blooded</a:t>
            </a:r>
          </a:p>
          <a:p>
            <a:r>
              <a:rPr lang="en-US" dirty="0" smtClean="0"/>
              <a:t>are basically of two types….venomous and non venomous</a:t>
            </a:r>
          </a:p>
          <a:p>
            <a:r>
              <a:rPr lang="en-US" dirty="0" smtClean="0"/>
              <a:t>have two types of teeth…..harmless row of teeth directed backward on upper and lower jaw and the FANGS</a:t>
            </a:r>
          </a:p>
          <a:p>
            <a:endParaRPr lang="en-US" dirty="0"/>
          </a:p>
        </p:txBody>
      </p:sp>
      <p:sp>
        <p:nvSpPr>
          <p:cNvPr id="2" name="Title 1"/>
          <p:cNvSpPr>
            <a:spLocks noGrp="1"/>
          </p:cNvSpPr>
          <p:nvPr>
            <p:ph type="title"/>
          </p:nvPr>
        </p:nvSpPr>
        <p:spPr>
          <a:xfrm>
            <a:off x="304800" y="0"/>
            <a:ext cx="8229600" cy="1143000"/>
          </a:xfrm>
        </p:spPr>
        <p:txBody>
          <a:bodyPr>
            <a:normAutofit fontScale="90000"/>
          </a:bodyPr>
          <a:lstStyle/>
          <a:p>
            <a:pPr algn="l"/>
            <a:r>
              <a:rPr lang="en-US" sz="7200" dirty="0" smtClean="0"/>
              <a:t>S</a:t>
            </a:r>
            <a:r>
              <a:rPr lang="en-US" sz="6600" dirty="0" smtClean="0"/>
              <a:t>N</a:t>
            </a:r>
            <a:r>
              <a:rPr lang="en-US" sz="6000" dirty="0" smtClean="0"/>
              <a:t>A</a:t>
            </a:r>
            <a:r>
              <a:rPr lang="en-US" sz="5400" dirty="0" smtClean="0"/>
              <a:t>K</a:t>
            </a:r>
            <a:r>
              <a:rPr lang="en-US" sz="4800" dirty="0" smtClean="0"/>
              <a:t>E</a:t>
            </a:r>
            <a:r>
              <a:rPr lang="en-US" dirty="0" smtClean="0"/>
              <a:t>S</a:t>
            </a:r>
            <a:r>
              <a:rPr lang="en-US" sz="4000" dirty="0" smtClean="0"/>
              <a:t>S</a:t>
            </a:r>
            <a:r>
              <a:rPr lang="en-US" sz="3600" dirty="0" smtClean="0"/>
              <a:t>S</a:t>
            </a:r>
            <a:r>
              <a:rPr lang="en-US" sz="3200" dirty="0" smtClean="0"/>
              <a:t>S</a:t>
            </a:r>
            <a:r>
              <a:rPr lang="en-US" sz="2800" dirty="0" smtClean="0"/>
              <a:t>S</a:t>
            </a:r>
            <a:r>
              <a:rPr lang="en-US" sz="2400" dirty="0" smtClean="0"/>
              <a:t>S</a:t>
            </a:r>
            <a:endParaRPr lang="en-US" dirty="0"/>
          </a:p>
        </p:txBody>
      </p:sp>
      <p:pic>
        <p:nvPicPr>
          <p:cNvPr id="6" name="Picture 2" descr="C:\Users\win 10\Downloads\CobraSkullPlain (1).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5029200" y="4417694"/>
            <a:ext cx="2667001" cy="19069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err="1" smtClean="0"/>
              <a:t>Aglyphous</a:t>
            </a:r>
            <a:r>
              <a:rPr lang="en-US" dirty="0" smtClean="0"/>
              <a:t> – No Fangs</a:t>
            </a:r>
          </a:p>
          <a:p>
            <a:r>
              <a:rPr lang="en-US" dirty="0" err="1" smtClean="0"/>
              <a:t>Opisthoglyphous</a:t>
            </a:r>
            <a:r>
              <a:rPr lang="en-US" dirty="0" smtClean="0"/>
              <a:t> – Back fangs or rear fangs with groove (</a:t>
            </a:r>
            <a:r>
              <a:rPr lang="en-US" dirty="0" err="1" smtClean="0"/>
              <a:t>Colubridae</a:t>
            </a:r>
            <a:r>
              <a:rPr lang="en-US" dirty="0" smtClean="0"/>
              <a:t> members)</a:t>
            </a:r>
          </a:p>
          <a:p>
            <a:r>
              <a:rPr lang="en-US" dirty="0" err="1" smtClean="0"/>
              <a:t>Proteroglyphous</a:t>
            </a:r>
            <a:r>
              <a:rPr lang="en-US" dirty="0" smtClean="0"/>
              <a:t> – Front fangs with groove (</a:t>
            </a:r>
            <a:r>
              <a:rPr lang="en-US" dirty="0" err="1" smtClean="0"/>
              <a:t>Elapidae</a:t>
            </a:r>
            <a:r>
              <a:rPr lang="en-US" dirty="0" smtClean="0"/>
              <a:t> members)</a:t>
            </a:r>
          </a:p>
          <a:p>
            <a:r>
              <a:rPr lang="en-US" dirty="0" err="1" smtClean="0"/>
              <a:t>Solenoglyphous</a:t>
            </a:r>
            <a:r>
              <a:rPr lang="en-US" dirty="0" smtClean="0"/>
              <a:t> – Fangs like injection needle (</a:t>
            </a:r>
            <a:r>
              <a:rPr lang="en-US" dirty="0" err="1" smtClean="0"/>
              <a:t>Viperedae</a:t>
            </a:r>
            <a:r>
              <a:rPr lang="en-US" dirty="0" smtClean="0"/>
              <a:t> members)</a:t>
            </a:r>
          </a:p>
          <a:p>
            <a:endParaRPr lang="en-US" dirty="0"/>
          </a:p>
        </p:txBody>
      </p:sp>
      <p:sp>
        <p:nvSpPr>
          <p:cNvPr id="2" name="Title 1"/>
          <p:cNvSpPr>
            <a:spLocks noGrp="1"/>
          </p:cNvSpPr>
          <p:nvPr>
            <p:ph type="title"/>
          </p:nvPr>
        </p:nvSpPr>
        <p:spPr/>
        <p:txBody>
          <a:bodyPr/>
          <a:lstStyle/>
          <a:p>
            <a:r>
              <a:rPr lang="en-US" dirty="0" smtClean="0"/>
              <a:t>Types – on the basis of fangs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1. Russell’s viper (</a:t>
            </a:r>
            <a:r>
              <a:rPr lang="en-US" b="1" dirty="0" err="1" smtClean="0"/>
              <a:t>Daboia</a:t>
            </a:r>
            <a:r>
              <a:rPr lang="en-US" b="1" dirty="0" smtClean="0"/>
              <a:t> </a:t>
            </a:r>
            <a:r>
              <a:rPr lang="en-US" b="1" dirty="0" err="1" smtClean="0"/>
              <a:t>russelii</a:t>
            </a:r>
            <a:r>
              <a:rPr lang="en-US" b="1" dirty="0" smtClean="0"/>
              <a:t>)</a:t>
            </a:r>
            <a:endParaRPr lang="en-US" dirty="0" smtClean="0"/>
          </a:p>
          <a:p>
            <a:pPr>
              <a:buNone/>
            </a:pPr>
            <a:r>
              <a:rPr lang="en-US" b="1" dirty="0" smtClean="0"/>
              <a:t>2. Saw</a:t>
            </a:r>
            <a:r>
              <a:rPr lang="en-US" dirty="0" smtClean="0"/>
              <a:t>-</a:t>
            </a:r>
            <a:r>
              <a:rPr lang="en-US" b="1" dirty="0" smtClean="0"/>
              <a:t>scaled viper (</a:t>
            </a:r>
            <a:r>
              <a:rPr lang="en-US" b="1" i="1" dirty="0" err="1" smtClean="0"/>
              <a:t>Echis</a:t>
            </a:r>
            <a:r>
              <a:rPr lang="en-US" b="1" i="1" dirty="0" smtClean="0"/>
              <a:t> </a:t>
            </a:r>
            <a:r>
              <a:rPr lang="en-US" b="1" i="1" dirty="0" err="1" smtClean="0"/>
              <a:t>carinatus</a:t>
            </a:r>
            <a:r>
              <a:rPr lang="en-US" b="1" dirty="0" smtClean="0"/>
              <a:t>) </a:t>
            </a:r>
          </a:p>
          <a:p>
            <a:pPr>
              <a:buNone/>
            </a:pPr>
            <a:r>
              <a:rPr lang="en-US" b="1" dirty="0" smtClean="0"/>
              <a:t>3. Krait: </a:t>
            </a:r>
            <a:endParaRPr lang="en-US" dirty="0" smtClean="0"/>
          </a:p>
          <a:p>
            <a:pPr marL="795338">
              <a:buNone/>
            </a:pPr>
            <a:r>
              <a:rPr lang="en-US" b="1" dirty="0" smtClean="0"/>
              <a:t>a) Common krait (</a:t>
            </a:r>
            <a:r>
              <a:rPr lang="en-US" b="1" i="1" dirty="0" err="1" smtClean="0"/>
              <a:t>Bungarus</a:t>
            </a:r>
            <a:r>
              <a:rPr lang="en-US" b="1" i="1" dirty="0" smtClean="0"/>
              <a:t> </a:t>
            </a:r>
            <a:r>
              <a:rPr lang="en-US" b="1" i="1" dirty="0" err="1" smtClean="0"/>
              <a:t>caeruleus</a:t>
            </a:r>
            <a:r>
              <a:rPr lang="en-US" b="1" dirty="0" smtClean="0"/>
              <a:t>) </a:t>
            </a:r>
            <a:endParaRPr lang="en-US" dirty="0" smtClean="0"/>
          </a:p>
          <a:p>
            <a:pPr marL="795338">
              <a:buNone/>
            </a:pPr>
            <a:r>
              <a:rPr lang="en-US" b="1" dirty="0" smtClean="0"/>
              <a:t>b) Banded Krait (</a:t>
            </a:r>
            <a:r>
              <a:rPr lang="en-US" b="1" i="1" dirty="0" err="1" smtClean="0"/>
              <a:t>Bungarus</a:t>
            </a:r>
            <a:r>
              <a:rPr lang="en-US" b="1" i="1" dirty="0" smtClean="0"/>
              <a:t> </a:t>
            </a:r>
            <a:r>
              <a:rPr lang="en-US" b="1" i="1" dirty="0" err="1" smtClean="0"/>
              <a:t>fasciatus</a:t>
            </a:r>
            <a:r>
              <a:rPr lang="en-US" b="1" dirty="0" smtClean="0"/>
              <a:t>): </a:t>
            </a:r>
            <a:endParaRPr lang="en-US" dirty="0" smtClean="0"/>
          </a:p>
          <a:p>
            <a:pPr marL="795338">
              <a:buNone/>
            </a:pPr>
            <a:r>
              <a:rPr lang="en-US" b="1" dirty="0" smtClean="0"/>
              <a:t>c) Sea kraits </a:t>
            </a:r>
            <a:endParaRPr lang="en-US" dirty="0" smtClean="0"/>
          </a:p>
          <a:p>
            <a:pPr>
              <a:buNone/>
            </a:pPr>
            <a:r>
              <a:rPr lang="en-US" b="1" dirty="0" smtClean="0"/>
              <a:t>4. Common Indian Cobra or the Spectacled Cobra (</a:t>
            </a:r>
            <a:r>
              <a:rPr lang="en-US" b="1" i="1" dirty="0" err="1" smtClean="0"/>
              <a:t>Naja</a:t>
            </a:r>
            <a:r>
              <a:rPr lang="en-US" b="1" i="1" dirty="0" smtClean="0"/>
              <a:t> </a:t>
            </a:r>
            <a:r>
              <a:rPr lang="en-US" b="1" i="1" dirty="0" err="1" smtClean="0"/>
              <a:t>naja</a:t>
            </a:r>
            <a:r>
              <a:rPr lang="en-US" b="1" dirty="0" smtClean="0"/>
              <a:t>)</a:t>
            </a:r>
            <a:endParaRPr lang="en-US" dirty="0" smtClean="0"/>
          </a:p>
          <a:p>
            <a:pPr>
              <a:buNone/>
            </a:pPr>
            <a:r>
              <a:rPr lang="en-US" b="1" dirty="0" smtClean="0"/>
              <a:t> </a:t>
            </a: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Venomous snakes of India</a:t>
            </a:r>
            <a:br>
              <a:rPr lang="en-US" dirty="0" smtClean="0"/>
            </a:br>
            <a:r>
              <a:rPr lang="en-US" dirty="0" smtClean="0"/>
              <a:t>“THE BIG FOUR”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1"/>
          </p:nvPr>
        </p:nvPicPr>
        <p:blipFill>
          <a:blip r:embed="rId2" cstate="print"/>
          <a:srcRect/>
          <a:stretch>
            <a:fillRect/>
          </a:stretch>
        </p:blipFill>
        <p:spPr bwMode="auto">
          <a:xfrm flipH="1">
            <a:off x="1752600" y="1371600"/>
            <a:ext cx="5715000" cy="3581241"/>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Russell’s viper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cstate="print"/>
          <a:srcRect/>
          <a:stretch>
            <a:fillRect/>
          </a:stretch>
        </p:blipFill>
        <p:spPr bwMode="auto">
          <a:xfrm flipH="1">
            <a:off x="1425222" y="1676400"/>
            <a:ext cx="5813778" cy="3581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Saw scaled viper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r="3681"/>
          <a:stretch>
            <a:fillRect/>
          </a:stretch>
        </p:blipFill>
        <p:spPr bwMode="auto">
          <a:xfrm>
            <a:off x="609599" y="1143000"/>
            <a:ext cx="3840481" cy="21336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dirty="0" smtClean="0"/>
              <a:t>Kraits – Common, Banded, Sea</a:t>
            </a:r>
            <a:endParaRPr lang="en-US" dirty="0"/>
          </a:p>
        </p:txBody>
      </p:sp>
      <p:pic>
        <p:nvPicPr>
          <p:cNvPr id="3075" name="Picture 3"/>
          <p:cNvPicPr>
            <a:picLocks noChangeAspect="1" noChangeArrowheads="1"/>
          </p:cNvPicPr>
          <p:nvPr/>
        </p:nvPicPr>
        <p:blipFill>
          <a:blip r:embed="rId3" cstate="print"/>
          <a:srcRect b="5170"/>
          <a:stretch>
            <a:fillRect/>
          </a:stretch>
        </p:blipFill>
        <p:spPr bwMode="auto">
          <a:xfrm flipH="1">
            <a:off x="4876800" y="1168297"/>
            <a:ext cx="3352800" cy="212068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09600" y="3500437"/>
            <a:ext cx="3810000" cy="232172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953000" y="3505200"/>
            <a:ext cx="3276600" cy="2225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or spectacled Indian Cobra</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flipH="1">
            <a:off x="928702" y="1524000"/>
            <a:ext cx="737709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350</TotalTime>
  <Words>666</Words>
  <Application>Microsoft Office PowerPoint</Application>
  <PresentationFormat>On-screen Show (4:3)</PresentationFormat>
  <Paragraphs>90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Envenomation  -Snake bite &amp; Stinging-</vt:lpstr>
      <vt:lpstr>Venom &amp; Envenomation</vt:lpstr>
      <vt:lpstr>SNAKESSSSSS</vt:lpstr>
      <vt:lpstr>Types – on the basis of fangs</vt:lpstr>
      <vt:lpstr>Venomous snakes of India “THE BIG FOUR”</vt:lpstr>
      <vt:lpstr>Russell’s viper</vt:lpstr>
      <vt:lpstr>Saw scaled viper</vt:lpstr>
      <vt:lpstr>Kraits – Common, Banded, Sea</vt:lpstr>
      <vt:lpstr>Common or spectacled Indian Cobra</vt:lpstr>
      <vt:lpstr>Other venomous snakes of India Less common ones</vt:lpstr>
      <vt:lpstr>King Cobra</vt:lpstr>
      <vt:lpstr>Malabar, Hump Nosed &amp; Bamboo Pit Viper</vt:lpstr>
      <vt:lpstr>Bite</vt:lpstr>
      <vt:lpstr>Clinical characteristics</vt:lpstr>
      <vt:lpstr>First Aid - “CARRY NO R.I.G.H.T. </vt:lpstr>
      <vt:lpstr>Factors affecting outcome</vt:lpstr>
      <vt:lpstr>Antivenom</vt:lpstr>
      <vt:lpstr>Slide 18</vt:lpstr>
      <vt:lpstr>Scorpion – Types &amp; Stinging </vt:lpstr>
      <vt:lpstr>Protocol for management of SS</vt:lpstr>
      <vt:lpstr>Bee &amp; Wasp Sting</vt:lpstr>
      <vt:lpstr>Types</vt:lpstr>
      <vt:lpstr>Severity assessment</vt:lpstr>
      <vt:lpstr>Grading</vt:lpstr>
      <vt:lpstr>Slide 25</vt:lpstr>
      <vt:lpstr>Mild single sting - care</vt:lpstr>
      <vt:lpstr>Stinger removal – proper way</vt:lpstr>
      <vt:lpstr>Management - specifics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10</dc:creator>
  <cp:lastModifiedBy>win 10</cp:lastModifiedBy>
  <cp:revision>62</cp:revision>
  <dcterms:created xsi:type="dcterms:W3CDTF">2006-08-16T00:00:00Z</dcterms:created>
  <dcterms:modified xsi:type="dcterms:W3CDTF">2019-08-20T04:56:37Z</dcterms:modified>
</cp:coreProperties>
</file>