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302" r:id="rId3"/>
    <p:sldId id="347" r:id="rId4"/>
    <p:sldId id="337" r:id="rId5"/>
    <p:sldId id="348" r:id="rId6"/>
    <p:sldId id="349" r:id="rId7"/>
    <p:sldId id="350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919956106424" initials="9" lastIdx="1" clrIdx="0">
    <p:extLst>
      <p:ext uri="{19B8F6BF-5375-455C-9EA6-DF929625EA0E}">
        <p15:presenceInfo xmlns:p15="http://schemas.microsoft.com/office/powerpoint/2012/main" userId="4099c2b04d11cc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7671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046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8164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864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621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351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179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1699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84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553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982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93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387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20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632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12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6151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CAF1E3D-2B22-4934-A1B0-367CDC59BB9F}" type="datetimeFigureOut">
              <a:rPr lang="en-IN" smtClean="0"/>
              <a:t>27-09-2021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E1ED710-CA08-4E9A-85EE-C3C820C5AEA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9097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B7F80-EE25-4867-B414-322379358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Ruminant Stomach -stenosis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B1472-4835-4EA0-A486-190DBB41F8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608852"/>
            <a:ext cx="8676222" cy="146746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Gulshan Kumar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Dept. of Veterinary Surgery &amp; Radiology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dirty="0"/>
              <a:t>College of Veterinary Science and Animal Husbandry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IN" sz="1200" dirty="0"/>
              <a:t>U.P. Pt. </a:t>
            </a:r>
            <a:r>
              <a:rPr lang="en-IN" sz="1200" dirty="0" err="1"/>
              <a:t>Deen</a:t>
            </a:r>
            <a:r>
              <a:rPr lang="en-IN" sz="1200" dirty="0"/>
              <a:t> </a:t>
            </a:r>
            <a:r>
              <a:rPr lang="en-IN" sz="1200" dirty="0" err="1"/>
              <a:t>Dayal</a:t>
            </a:r>
            <a:r>
              <a:rPr lang="en-IN" sz="1200" dirty="0"/>
              <a:t> Upadhyaya </a:t>
            </a:r>
            <a:r>
              <a:rPr lang="en-IN" sz="1200" dirty="0" err="1"/>
              <a:t>Pashuchikitsa</a:t>
            </a:r>
            <a:r>
              <a:rPr lang="en-IN" sz="1200" dirty="0"/>
              <a:t> Vigyan Vishwavidyalaya </a:t>
            </a:r>
            <a:r>
              <a:rPr lang="en-IN" sz="1200" dirty="0" err="1"/>
              <a:t>evam</a:t>
            </a:r>
            <a:r>
              <a:rPr lang="en-IN" sz="1200" dirty="0"/>
              <a:t> Go </a:t>
            </a:r>
            <a:r>
              <a:rPr lang="en-IN" sz="1200" dirty="0" err="1"/>
              <a:t>Anusandhan</a:t>
            </a:r>
            <a:r>
              <a:rPr lang="en-IN" sz="1200" dirty="0"/>
              <a:t> </a:t>
            </a:r>
            <a:r>
              <a:rPr lang="en-IN" sz="1200" dirty="0" err="1"/>
              <a:t>Sansthan</a:t>
            </a:r>
            <a:r>
              <a:rPr lang="en-IN" sz="1200" dirty="0"/>
              <a:t>, Mathura- 281 001</a:t>
            </a:r>
          </a:p>
        </p:txBody>
      </p:sp>
    </p:spTree>
    <p:extLst>
      <p:ext uri="{BB962C8B-B14F-4D97-AF65-F5344CB8AC3E}">
        <p14:creationId xmlns:p14="http://schemas.microsoft.com/office/powerpoint/2010/main" val="307514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1497"/>
          </a:xfrm>
        </p:spPr>
        <p:txBody>
          <a:bodyPr/>
          <a:lstStyle/>
          <a:p>
            <a:r>
              <a:rPr lang="en-IN" b="1" dirty="0">
                <a:effectLst/>
              </a:rPr>
              <a:t>reticulo- omasal &amp; pyloric stenosis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34CEE-C8C6-4ABB-AA28-DBCB7FA55780}"/>
              </a:ext>
            </a:extLst>
          </p:cNvPr>
          <p:cNvSpPr/>
          <p:nvPr/>
        </p:nvSpPr>
        <p:spPr>
          <a:xfrm>
            <a:off x="1450258" y="1763222"/>
            <a:ext cx="990599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Clinically, two types of stenoses are seen in ruminants: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Cranial Functional Stenosis (reticulo- omasal stenosis)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Caudal Functional Stenosis (pyloric stenosis)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 animal may suffer from any one of these two or both.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Functional stenosis causes chronic indigestion called </a:t>
            </a:r>
            <a:r>
              <a:rPr lang="en-IN" sz="2400" i="1" dirty="0">
                <a:latin typeface="Arial" panose="020B0604020202020204" pitchFamily="34" charset="0"/>
                <a:cs typeface="Arial" panose="020B0604020202020204" pitchFamily="34" charset="0"/>
              </a:rPr>
              <a:t>Vagal Indigestion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IN" sz="2400" i="1" dirty="0">
                <a:latin typeface="Arial" panose="020B0604020202020204" pitchFamily="34" charset="0"/>
                <a:cs typeface="Arial" panose="020B0604020202020204" pitchFamily="34" charset="0"/>
              </a:rPr>
              <a:t>Hoflund’s Syndrome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(syndrome described by Hoflund in 1940).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So it is such a dysfunction which impairs the passage of ingesta from the reticulo-rumen to the abomasum or from abomasum into the intestine. </a:t>
            </a: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Note: Although termed ‘vagal indigestion’, the vagus nerve may not always be associated in all cases of indigestion.</a:t>
            </a:r>
          </a:p>
        </p:txBody>
      </p:sp>
    </p:spTree>
    <p:extLst>
      <p:ext uri="{BB962C8B-B14F-4D97-AF65-F5344CB8AC3E}">
        <p14:creationId xmlns:p14="http://schemas.microsoft.com/office/powerpoint/2010/main" val="2663374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1497"/>
          </a:xfrm>
        </p:spPr>
        <p:txBody>
          <a:bodyPr/>
          <a:lstStyle/>
          <a:p>
            <a:r>
              <a:rPr lang="en-IN" b="1" dirty="0">
                <a:effectLst/>
              </a:rPr>
              <a:t>Clinical findings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34CEE-C8C6-4ABB-AA28-DBCB7FA55780}"/>
              </a:ext>
            </a:extLst>
          </p:cNvPr>
          <p:cNvSpPr/>
          <p:nvPr/>
        </p:nvSpPr>
        <p:spPr>
          <a:xfrm>
            <a:off x="1450258" y="1763222"/>
            <a:ext cx="9905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Gradual development (over days to weeks) of abdominal distention secondary to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rumino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-reticular distention. Distention of the dorsal and ventral sacs of the rumen results in an “L-shaped” rumen on rectal examination.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Left dorsal and left and right ventral distention of the abdomen causes a “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papple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” (pear + apple) shape as viewed from behind.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Diminished appetite, which typically improves temporarily if distention is relieved.</a:t>
            </a:r>
          </a:p>
        </p:txBody>
      </p:sp>
    </p:spTree>
    <p:extLst>
      <p:ext uri="{BB962C8B-B14F-4D97-AF65-F5344CB8AC3E}">
        <p14:creationId xmlns:p14="http://schemas.microsoft.com/office/powerpoint/2010/main" val="2118388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oninfectious Diseases of the Gastrointestinal Tract | Veterian Key">
            <a:extLst>
              <a:ext uri="{FF2B5EF4-FFF2-40B4-BE49-F238E27FC236}">
                <a16:creationId xmlns:a16="http://schemas.microsoft.com/office/drawing/2014/main" id="{F4083C0B-EBA5-4ED2-8445-6823F856B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82" y="309672"/>
            <a:ext cx="5389418" cy="635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34B1525C-92CB-41AC-89E4-0FF1BEB1BB3E}"/>
              </a:ext>
            </a:extLst>
          </p:cNvPr>
          <p:cNvSpPr/>
          <p:nvPr/>
        </p:nvSpPr>
        <p:spPr>
          <a:xfrm rot="1273712">
            <a:off x="3409793" y="1791160"/>
            <a:ext cx="803564" cy="2770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AB3B608-340C-47D1-9A96-6834F884EB32}"/>
              </a:ext>
            </a:extLst>
          </p:cNvPr>
          <p:cNvSpPr/>
          <p:nvPr/>
        </p:nvSpPr>
        <p:spPr>
          <a:xfrm rot="11649502">
            <a:off x="8036035" y="3863641"/>
            <a:ext cx="803564" cy="2770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4F5F349-22FC-4F84-8E2B-412799B4E4B7}"/>
              </a:ext>
            </a:extLst>
          </p:cNvPr>
          <p:cNvSpPr/>
          <p:nvPr/>
        </p:nvSpPr>
        <p:spPr>
          <a:xfrm rot="9978204">
            <a:off x="8054392" y="2982770"/>
            <a:ext cx="803564" cy="2770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4642503-890A-47B2-936A-F0EBAD9039A3}"/>
              </a:ext>
            </a:extLst>
          </p:cNvPr>
          <p:cNvSpPr/>
          <p:nvPr/>
        </p:nvSpPr>
        <p:spPr>
          <a:xfrm>
            <a:off x="3237872" y="2753030"/>
            <a:ext cx="803564" cy="2770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1600EAF-3951-4656-8901-D73556A32A40}"/>
              </a:ext>
            </a:extLst>
          </p:cNvPr>
          <p:cNvSpPr/>
          <p:nvPr/>
        </p:nvSpPr>
        <p:spPr>
          <a:xfrm rot="19545980">
            <a:off x="3639654" y="3654282"/>
            <a:ext cx="803564" cy="2770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074EBC4-E0FB-4DE3-9FB1-526A27EAE69B}"/>
              </a:ext>
            </a:extLst>
          </p:cNvPr>
          <p:cNvSpPr/>
          <p:nvPr/>
        </p:nvSpPr>
        <p:spPr>
          <a:xfrm rot="13271359">
            <a:off x="7435442" y="4610019"/>
            <a:ext cx="803564" cy="2770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6F0EC0-8C1C-44E1-87AB-F2D40C7B9C91}"/>
              </a:ext>
            </a:extLst>
          </p:cNvPr>
          <p:cNvSpPr txBox="1"/>
          <p:nvPr/>
        </p:nvSpPr>
        <p:spPr>
          <a:xfrm>
            <a:off x="263237" y="720430"/>
            <a:ext cx="2452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‘</a:t>
            </a:r>
            <a:r>
              <a:rPr lang="en-IN" sz="2000" dirty="0" err="1"/>
              <a:t>Papple</a:t>
            </a:r>
            <a:r>
              <a:rPr lang="en-IN" sz="2000" dirty="0"/>
              <a:t>’ shaped Abdomen</a:t>
            </a:r>
          </a:p>
        </p:txBody>
      </p:sp>
    </p:spTree>
    <p:extLst>
      <p:ext uri="{BB962C8B-B14F-4D97-AF65-F5344CB8AC3E}">
        <p14:creationId xmlns:p14="http://schemas.microsoft.com/office/powerpoint/2010/main" val="208712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1497"/>
          </a:xfrm>
        </p:spPr>
        <p:txBody>
          <a:bodyPr/>
          <a:lstStyle/>
          <a:p>
            <a:r>
              <a:rPr lang="en-IN" b="1" dirty="0">
                <a:effectLst/>
              </a:rPr>
              <a:t>Clinical findings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34CEE-C8C6-4ABB-AA28-DBCB7FA55780}"/>
              </a:ext>
            </a:extLst>
          </p:cNvPr>
          <p:cNvSpPr/>
          <p:nvPr/>
        </p:nvSpPr>
        <p:spPr>
          <a:xfrm>
            <a:off x="1450258" y="1763222"/>
            <a:ext cx="9905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Milk production falls, scant and sticky faeces, “splashy” fluid consistency of rumen.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Rumen motility is often increased (3–4 contractions/min) but contractions are weak.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Dehydration in later stages.</a:t>
            </a:r>
          </a:p>
        </p:txBody>
      </p:sp>
    </p:spTree>
    <p:extLst>
      <p:ext uri="{BB962C8B-B14F-4D97-AF65-F5344CB8AC3E}">
        <p14:creationId xmlns:p14="http://schemas.microsoft.com/office/powerpoint/2010/main" val="254504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1497"/>
          </a:xfrm>
        </p:spPr>
        <p:txBody>
          <a:bodyPr/>
          <a:lstStyle/>
          <a:p>
            <a:r>
              <a:rPr lang="en-IN" b="1" dirty="0">
                <a:effectLst/>
              </a:rPr>
              <a:t>Diagnosis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34CEE-C8C6-4ABB-AA28-DBCB7FA55780}"/>
              </a:ext>
            </a:extLst>
          </p:cNvPr>
          <p:cNvSpPr/>
          <p:nvPr/>
        </p:nvSpPr>
        <p:spPr>
          <a:xfrm>
            <a:off x="1450258" y="1763222"/>
            <a:ext cx="9905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Diagnosis is based on the presence of subacute to chronic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rumino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-reticular and abdominal distention.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Other causes of abdominal distention, such as ascites and uterine enlargement, are included in the differential diagnosis which can be excluded by rectal palpation because of the absence of </a:t>
            </a:r>
            <a:r>
              <a:rPr lang="en-IN" sz="2400" dirty="0" err="1">
                <a:latin typeface="Arial" panose="020B0604020202020204" pitchFamily="34" charset="0"/>
                <a:cs typeface="Arial" panose="020B0604020202020204" pitchFamily="34" charset="0"/>
              </a:rPr>
              <a:t>rumino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-reticular distention.</a:t>
            </a:r>
          </a:p>
        </p:txBody>
      </p:sp>
    </p:spTree>
    <p:extLst>
      <p:ext uri="{BB962C8B-B14F-4D97-AF65-F5344CB8AC3E}">
        <p14:creationId xmlns:p14="http://schemas.microsoft.com/office/powerpoint/2010/main" val="2252777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160D-7320-4BE2-9DE6-DEB98901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1497"/>
          </a:xfrm>
        </p:spPr>
        <p:txBody>
          <a:bodyPr/>
          <a:lstStyle/>
          <a:p>
            <a:r>
              <a:rPr lang="en-IN" b="1" dirty="0">
                <a:effectLst/>
              </a:rPr>
              <a:t>treatment and prognosis</a:t>
            </a:r>
            <a:endParaRPr lang="en-IN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D34CEE-C8C6-4ABB-AA28-DBCB7FA55780}"/>
              </a:ext>
            </a:extLst>
          </p:cNvPr>
          <p:cNvSpPr/>
          <p:nvPr/>
        </p:nvSpPr>
        <p:spPr>
          <a:xfrm>
            <a:off x="1450258" y="1763222"/>
            <a:ext cx="9905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dirty="0"/>
              <a:t>Medical management alone is usually ineffective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Laparo-rumenotomy is indicated to remove stenosis/obstruction (a foreign body, abscess etc.) in cranial functional stenosis. However, it is debatable in caudal functional stenosis.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Cathartics may be advised to promote evacuation of the gastrointestinal tract.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Low plasma K and Cl levels prevent resumption of pyloric function, intravenous administration of dextrose saline with k and Cl has been reported to have given favourable results.</a:t>
            </a:r>
          </a:p>
        </p:txBody>
      </p:sp>
    </p:spTree>
    <p:extLst>
      <p:ext uri="{BB962C8B-B14F-4D97-AF65-F5344CB8AC3E}">
        <p14:creationId xmlns:p14="http://schemas.microsoft.com/office/powerpoint/2010/main" val="314538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9E3D-491A-4D7F-9093-BD8D4E10DFED}"/>
              </a:ext>
            </a:extLst>
          </p:cNvPr>
          <p:cNvSpPr txBox="1">
            <a:spLocks/>
          </p:cNvSpPr>
          <p:nvPr/>
        </p:nvSpPr>
        <p:spPr>
          <a:xfrm>
            <a:off x="1143001" y="1833716"/>
            <a:ext cx="9905998" cy="319056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19900" b="1" dirty="0">
                <a:effectLst/>
              </a:rPr>
              <a:t>Thanks</a:t>
            </a:r>
            <a:endParaRPr lang="en-IN" sz="19900" dirty="0"/>
          </a:p>
        </p:txBody>
      </p:sp>
    </p:spTree>
    <p:extLst>
      <p:ext uri="{BB962C8B-B14F-4D97-AF65-F5344CB8AC3E}">
        <p14:creationId xmlns:p14="http://schemas.microsoft.com/office/powerpoint/2010/main" val="2405538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11927</TotalTime>
  <Words>407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Ruminant Stomach -stenosis</vt:lpstr>
      <vt:lpstr>reticulo- omasal &amp; pyloric stenosis</vt:lpstr>
      <vt:lpstr>Clinical findings</vt:lpstr>
      <vt:lpstr>PowerPoint Presentation</vt:lpstr>
      <vt:lpstr>Clinical findings</vt:lpstr>
      <vt:lpstr>Diagnosis</vt:lpstr>
      <vt:lpstr>treatment and prognosis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Thorax</dc:title>
  <dc:creator>919956106424</dc:creator>
  <cp:lastModifiedBy>Gulshan Kumar</cp:lastModifiedBy>
  <cp:revision>140</cp:revision>
  <dcterms:created xsi:type="dcterms:W3CDTF">2020-04-03T07:38:01Z</dcterms:created>
  <dcterms:modified xsi:type="dcterms:W3CDTF">2021-09-27T14:43:45Z</dcterms:modified>
</cp:coreProperties>
</file>