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4BB5B9-DEED-4445-B1F9-5B2699DBA728}"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100284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BB5B9-DEED-4445-B1F9-5B2699DBA728}"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4073351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BB5B9-DEED-4445-B1F9-5B2699DBA728}"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213805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BB5B9-DEED-4445-B1F9-5B2699DBA728}"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2371985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4BB5B9-DEED-4445-B1F9-5B2699DBA728}"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2716992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4BB5B9-DEED-4445-B1F9-5B2699DBA728}"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1690347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4BB5B9-DEED-4445-B1F9-5B2699DBA728}" type="datetimeFigureOut">
              <a:rPr lang="en-US" smtClean="0"/>
              <a:pPr/>
              <a:t>7/12/2023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139689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4BB5B9-DEED-4445-B1F9-5B2699DBA728}" type="datetimeFigureOut">
              <a:rPr lang="en-US" smtClean="0"/>
              <a:pPr/>
              <a:t>7/12/2023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209627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4BB5B9-DEED-4445-B1F9-5B2699DBA728}" type="datetimeFigureOut">
              <a:rPr lang="en-US" smtClean="0"/>
              <a:pPr/>
              <a:t>7/12/2023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399425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4BB5B9-DEED-4445-B1F9-5B2699DBA728}"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1834576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4BB5B9-DEED-4445-B1F9-5B2699DBA728}"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708829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4BB5B9-DEED-4445-B1F9-5B2699DBA728}" type="datetimeFigureOut">
              <a:rPr lang="en-US" smtClean="0"/>
              <a:pPr/>
              <a:t>7/12/2023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282785-876C-4336-8E58-C3B022EAA72B}" type="slidenum">
              <a:rPr lang="en-US" smtClean="0"/>
              <a:pPr/>
              <a:t>‹#›</a:t>
            </a:fld>
            <a:endParaRPr lang="en-US"/>
          </a:p>
        </p:txBody>
      </p:sp>
    </p:spTree>
    <p:extLst>
      <p:ext uri="{BB962C8B-B14F-4D97-AF65-F5344CB8AC3E}">
        <p14:creationId xmlns:p14="http://schemas.microsoft.com/office/powerpoint/2010/main" xmlns="" val="2558646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MICROSCOPE</a:t>
            </a:r>
            <a:br>
              <a:rPr lang="en-US" dirty="0" smtClean="0"/>
            </a:br>
            <a:r>
              <a:rPr lang="en-US" dirty="0" smtClean="0"/>
              <a:t>A Practical Guide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3671312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just">
              <a:buNone/>
            </a:pPr>
            <a:r>
              <a:rPr lang="en-US" dirty="0" smtClean="0"/>
              <a:t>Objectives</a:t>
            </a:r>
          </a:p>
          <a:p>
            <a:pPr marL="0" indent="0" algn="just">
              <a:buNone/>
            </a:pPr>
            <a:r>
              <a:rPr lang="en-US" dirty="0" smtClean="0"/>
              <a:t>❍ The image of the specimen first passes through the objective. Objectives with magnifying powers 4x, 10x, 40x and 100x are commonly used. The magnifying power is marked on the lens and is usually </a:t>
            </a:r>
            <a:r>
              <a:rPr lang="en-US" dirty="0" err="1" smtClean="0"/>
              <a:t>colour</a:t>
            </a:r>
            <a:r>
              <a:rPr lang="en-US" dirty="0" smtClean="0"/>
              <a:t>-coded for easy identification.</a:t>
            </a:r>
          </a:p>
          <a:p>
            <a:pPr marL="0" indent="0" algn="just">
              <a:buNone/>
            </a:pPr>
            <a:r>
              <a:rPr lang="en-US" dirty="0" smtClean="0"/>
              <a:t>The 100x objective is for oil immersion.</a:t>
            </a:r>
          </a:p>
          <a:p>
            <a:pPr algn="just"/>
            <a:endParaRPr lang="en-US" dirty="0"/>
          </a:p>
        </p:txBody>
      </p:sp>
    </p:spTree>
    <p:extLst>
      <p:ext uri="{BB962C8B-B14F-4D97-AF65-F5344CB8AC3E}">
        <p14:creationId xmlns:p14="http://schemas.microsoft.com/office/powerpoint/2010/main" xmlns="" val="2283474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The numerical aperture (NA) is the measure of light-gathering power of a lens. The NA corresponding to the various magnifying powers of the objective is:</a:t>
            </a:r>
          </a:p>
          <a:p>
            <a:pPr marL="0" indent="0">
              <a:buNone/>
            </a:pPr>
            <a:r>
              <a:rPr lang="en-US" dirty="0" smtClean="0"/>
              <a:t>Magnification                      Numerical aperture</a:t>
            </a:r>
          </a:p>
          <a:p>
            <a:pPr marL="0" indent="0">
              <a:buNone/>
            </a:pPr>
            <a:r>
              <a:rPr lang="en-US" dirty="0" smtClean="0"/>
              <a:t>10x                                                   0.25</a:t>
            </a:r>
          </a:p>
          <a:p>
            <a:pPr marL="0" indent="0">
              <a:buNone/>
            </a:pPr>
            <a:r>
              <a:rPr lang="en-US" dirty="0" smtClean="0"/>
              <a:t>40x                                                   0.65</a:t>
            </a:r>
          </a:p>
          <a:p>
            <a:pPr marL="0" indent="0">
              <a:buNone/>
            </a:pPr>
            <a:r>
              <a:rPr lang="en-US" dirty="0" smtClean="0"/>
              <a:t>100x                                                 1.25</a:t>
            </a:r>
          </a:p>
          <a:p>
            <a:pPr marL="0" indent="0">
              <a:buNone/>
            </a:pPr>
            <a:r>
              <a:rPr lang="en-US" dirty="0" smtClean="0"/>
              <a:t>A high NA indicates a high resolving power and thus useful magnification.</a:t>
            </a:r>
          </a:p>
          <a:p>
            <a:pPr marL="0" indent="0">
              <a:buNone/>
            </a:pPr>
            <a:r>
              <a:rPr lang="en-US" dirty="0" smtClean="0"/>
              <a:t>To provide the best image at high magnification, immersion oil is placed</a:t>
            </a:r>
          </a:p>
          <a:p>
            <a:pPr marL="0" indent="0">
              <a:buNone/>
            </a:pPr>
            <a:r>
              <a:rPr lang="en-US" dirty="0" smtClean="0"/>
              <a:t>between the slide and the oil immersion objective (100x). Unlike air,</a:t>
            </a:r>
          </a:p>
          <a:p>
            <a:pPr marL="0" indent="0">
              <a:buNone/>
            </a:pPr>
            <a:r>
              <a:rPr lang="en-US" dirty="0" smtClean="0"/>
              <a:t>immersion oil has the same refractive index as glass. Therefore, it improves</a:t>
            </a:r>
          </a:p>
          <a:p>
            <a:pPr marL="0" indent="0">
              <a:buNone/>
            </a:pPr>
            <a:r>
              <a:rPr lang="en-US" dirty="0" smtClean="0"/>
              <a:t>the quality of the image. If immersion oil is not used, the image appears</a:t>
            </a:r>
          </a:p>
          <a:p>
            <a:pPr marL="0" indent="0">
              <a:buNone/>
            </a:pPr>
            <a:r>
              <a:rPr lang="en-US" dirty="0" smtClean="0"/>
              <a:t>blurred or hazy</a:t>
            </a:r>
            <a:endParaRPr lang="en-US" dirty="0"/>
          </a:p>
        </p:txBody>
      </p:sp>
    </p:spTree>
    <p:extLst>
      <p:ext uri="{BB962C8B-B14F-4D97-AF65-F5344CB8AC3E}">
        <p14:creationId xmlns:p14="http://schemas.microsoft.com/office/powerpoint/2010/main" xmlns="" val="3212517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Mechanical stage</a:t>
            </a:r>
          </a:p>
          <a:p>
            <a:pPr marL="0" indent="0">
              <a:buNone/>
            </a:pPr>
            <a:r>
              <a:rPr lang="en-US" dirty="0" smtClean="0"/>
              <a:t>❍ The mechanical stage holds the slide and allows it to be moved to the left, right, forward or backward by rotating the knobs.</a:t>
            </a:r>
          </a:p>
          <a:p>
            <a:pPr marL="0" indent="0">
              <a:buNone/>
            </a:pPr>
            <a:r>
              <a:rPr lang="en-US" dirty="0" smtClean="0"/>
              <a:t>❍ It is fitted with fine </a:t>
            </a:r>
            <a:r>
              <a:rPr lang="en-US" dirty="0" err="1" smtClean="0"/>
              <a:t>vernier</a:t>
            </a:r>
            <a:r>
              <a:rPr lang="en-US" dirty="0" smtClean="0"/>
              <a:t> graduations as on a ruler. This helps in relocating a specific field of examination</a:t>
            </a:r>
            <a:endParaRPr lang="en-US" dirty="0"/>
          </a:p>
        </p:txBody>
      </p:sp>
    </p:spTree>
    <p:extLst>
      <p:ext uri="{BB962C8B-B14F-4D97-AF65-F5344CB8AC3E}">
        <p14:creationId xmlns:p14="http://schemas.microsoft.com/office/powerpoint/2010/main" xmlns="" val="2002338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The condenser </a:t>
            </a:r>
          </a:p>
          <a:p>
            <a:r>
              <a:rPr lang="en-US" dirty="0" smtClean="0"/>
              <a:t>Illuminates the specimen and controls the amount of light and contrast. There are different types of condensers.</a:t>
            </a:r>
          </a:p>
          <a:p>
            <a:r>
              <a:rPr lang="en-US" dirty="0" smtClean="0"/>
              <a:t>Some condensers have a rack-and pinion mechanism for up-and-down adjustment</a:t>
            </a:r>
          </a:p>
          <a:p>
            <a:r>
              <a:rPr lang="en-US" dirty="0" smtClean="0"/>
              <a:t>Two-sided mirror</a:t>
            </a:r>
          </a:p>
          <a:p>
            <a:pPr marL="0" indent="0">
              <a:buNone/>
            </a:pPr>
            <a:r>
              <a:rPr lang="en-US" dirty="0" smtClean="0"/>
              <a:t>❍ A mirror  is the simplest illuminator. The two-sided mirror</a:t>
            </a:r>
          </a:p>
          <a:p>
            <a:pPr marL="0" indent="0">
              <a:buNone/>
            </a:pPr>
            <a:r>
              <a:rPr lang="en-US" dirty="0" smtClean="0"/>
              <a:t>provides necessary illumination through reflection of natural or</a:t>
            </a:r>
          </a:p>
          <a:p>
            <a:pPr marL="0" indent="0">
              <a:buNone/>
            </a:pPr>
            <a:r>
              <a:rPr lang="en-US" dirty="0" smtClean="0"/>
              <a:t>artificial light. It has two surfaces, one plain for artificial light and</a:t>
            </a:r>
          </a:p>
          <a:p>
            <a:pPr marL="0" indent="0">
              <a:buNone/>
            </a:pPr>
            <a:r>
              <a:rPr lang="en-US" dirty="0" smtClean="0"/>
              <a:t>other concave for natural light. It is supported on two sides by a fork</a:t>
            </a:r>
          </a:p>
          <a:p>
            <a:pPr marL="0" indent="0">
              <a:buNone/>
            </a:pPr>
            <a:r>
              <a:rPr lang="en-US" dirty="0" smtClean="0"/>
              <a:t>fixed on a mount in a way that permits free rotation.</a:t>
            </a:r>
            <a:endParaRPr lang="en-US" dirty="0"/>
          </a:p>
        </p:txBody>
      </p:sp>
    </p:spTree>
    <p:extLst>
      <p:ext uri="{BB962C8B-B14F-4D97-AF65-F5344CB8AC3E}">
        <p14:creationId xmlns:p14="http://schemas.microsoft.com/office/powerpoint/2010/main" xmlns="" val="3549917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Built-in light sources</a:t>
            </a:r>
          </a:p>
          <a:p>
            <a:pPr marL="0" indent="0">
              <a:buNone/>
            </a:pPr>
            <a:r>
              <a:rPr lang="en-US" dirty="0" smtClean="0"/>
              <a:t>An illuminator is built into the base of the microscope. A halogen bulb</a:t>
            </a:r>
          </a:p>
          <a:p>
            <a:pPr marL="0" indent="0">
              <a:buNone/>
            </a:pPr>
            <a:r>
              <a:rPr lang="en-US" dirty="0" smtClean="0"/>
              <a:t>provides the best illumination. On top of the illuminator is an in-built filter holder to fit the filter of desired quality.</a:t>
            </a:r>
          </a:p>
          <a:p>
            <a:pPr marL="0" indent="0">
              <a:buNone/>
            </a:pPr>
            <a:r>
              <a:rPr lang="en-US" dirty="0" smtClean="0"/>
              <a:t>Filters</a:t>
            </a:r>
          </a:p>
          <a:p>
            <a:pPr marL="0" indent="0">
              <a:buNone/>
            </a:pPr>
            <a:r>
              <a:rPr lang="en-US" dirty="0" smtClean="0"/>
              <a:t>❍ Blue filters are used to change the light from ordinary electric bulbs into a more natural white light.</a:t>
            </a:r>
          </a:p>
          <a:p>
            <a:pPr marL="0" indent="0">
              <a:buNone/>
            </a:pPr>
            <a:r>
              <a:rPr lang="en-US" dirty="0" smtClean="0"/>
              <a:t>❍ Neutral density filters are used to reduce brightness without changing the </a:t>
            </a:r>
            <a:r>
              <a:rPr lang="en-US" dirty="0" err="1" smtClean="0"/>
              <a:t>colour</a:t>
            </a:r>
            <a:r>
              <a:rPr lang="en-US" dirty="0" smtClean="0"/>
              <a:t> of the background.</a:t>
            </a:r>
          </a:p>
          <a:p>
            <a:pPr marL="0" indent="0">
              <a:buNone/>
            </a:pPr>
            <a:r>
              <a:rPr lang="en-US" dirty="0" smtClean="0"/>
              <a:t>❍ Green filters may be useful in some situations.</a:t>
            </a:r>
            <a:endParaRPr lang="en-US" dirty="0"/>
          </a:p>
        </p:txBody>
      </p:sp>
    </p:spTree>
    <p:extLst>
      <p:ext uri="{BB962C8B-B14F-4D97-AF65-F5344CB8AC3E}">
        <p14:creationId xmlns:p14="http://schemas.microsoft.com/office/powerpoint/2010/main" xmlns="" val="2280663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lnSpc>
                <a:spcPct val="120000"/>
              </a:lnSpc>
            </a:pPr>
            <a:r>
              <a:rPr lang="en-US" dirty="0" smtClean="0"/>
              <a:t>Immersion oil</a:t>
            </a:r>
          </a:p>
          <a:p>
            <a:pPr marL="0" indent="0" algn="just">
              <a:lnSpc>
                <a:spcPct val="120000"/>
              </a:lnSpc>
              <a:buNone/>
            </a:pPr>
            <a:r>
              <a:rPr lang="en-US" dirty="0" smtClean="0"/>
              <a:t>❍ Immersion oil must be used with objectives having NA more than 1.0. This increases the resolving power of the objective.</a:t>
            </a:r>
          </a:p>
          <a:p>
            <a:pPr marL="0" indent="0" algn="just">
              <a:lnSpc>
                <a:spcPct val="120000"/>
              </a:lnSpc>
              <a:buNone/>
            </a:pPr>
            <a:r>
              <a:rPr lang="en-US" dirty="0" smtClean="0"/>
              <a:t>❍ An immersion oil of medium viscosity and refractive index of 1.5 is adequate. Any synthetic non-drying oil with a refractive index of 1.5 and/or as recommended by the manufacturer should be used</a:t>
            </a:r>
          </a:p>
          <a:p>
            <a:pPr marL="0" indent="0" algn="just">
              <a:lnSpc>
                <a:spcPct val="120000"/>
              </a:lnSpc>
              <a:buNone/>
            </a:pPr>
            <a:r>
              <a:rPr lang="en-US" dirty="0" smtClean="0"/>
              <a:t>Cedar wood oil should not be used as it leaves a sticky residue on the objective. If cedar wood oil is used, particular care then needs to be taken to ensure that the objective is thoroughly and promptly cleaned with xylene after each session of use. Petrol can be used in place of xylene for cleaning if xylene is not available.</a:t>
            </a:r>
            <a:endParaRPr lang="en-US" dirty="0"/>
          </a:p>
        </p:txBody>
      </p:sp>
    </p:spTree>
    <p:extLst>
      <p:ext uri="{BB962C8B-B14F-4D97-AF65-F5344CB8AC3E}">
        <p14:creationId xmlns:p14="http://schemas.microsoft.com/office/powerpoint/2010/main" xmlns="" val="1803356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just"/>
            <a:r>
              <a:rPr lang="en-US" b="1" dirty="0" smtClean="0"/>
              <a:t>Coarse and fine focusing knobs</a:t>
            </a:r>
          </a:p>
          <a:p>
            <a:pPr algn="just"/>
            <a:r>
              <a:rPr lang="en-US" dirty="0" smtClean="0"/>
              <a:t>The coarse and fine focusing knobs are used to change the distance between the specimen slide and the objective.</a:t>
            </a:r>
          </a:p>
          <a:p>
            <a:pPr algn="just"/>
            <a:r>
              <a:rPr lang="en-US" dirty="0" smtClean="0"/>
              <a:t> The coarse focusing knob alters this distance rapidly and is used to bring the specimen into the field of view using an objective having low magnification power. </a:t>
            </a:r>
          </a:p>
          <a:p>
            <a:pPr algn="just"/>
            <a:r>
              <a:rPr lang="en-US" dirty="0" smtClean="0"/>
              <a:t>The fine focusing knob changes the distance very slowly and permits better viewing of the object.</a:t>
            </a:r>
          </a:p>
          <a:p>
            <a:pPr algn="just"/>
            <a:r>
              <a:rPr lang="en-US" dirty="0" smtClean="0"/>
              <a:t>One revolution of the fine focusing knob should generally move the mechanical stage by 100 µm. The movement should be smooth and free from jerks.</a:t>
            </a:r>
            <a:endParaRPr lang="en-US" dirty="0"/>
          </a:p>
        </p:txBody>
      </p:sp>
    </p:spTree>
    <p:extLst>
      <p:ext uri="{BB962C8B-B14F-4D97-AF65-F5344CB8AC3E}">
        <p14:creationId xmlns:p14="http://schemas.microsoft.com/office/powerpoint/2010/main" xmlns="" val="3076852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Halogen lamp</a:t>
            </a:r>
          </a:p>
          <a:p>
            <a:pPr marL="0" indent="0">
              <a:buNone/>
            </a:pPr>
            <a:r>
              <a:rPr lang="en-US" dirty="0" smtClean="0"/>
              <a:t>Halogen lamps are low wattage, high intensity lamps and are the preferred light source. Though costlier, these have the following advantages over tungsten lamps:</a:t>
            </a:r>
          </a:p>
          <a:p>
            <a:pPr marL="0" indent="0">
              <a:buNone/>
            </a:pPr>
            <a:r>
              <a:rPr lang="en-US" dirty="0" smtClean="0"/>
              <a:t>❍ emit white light</a:t>
            </a:r>
          </a:p>
          <a:p>
            <a:pPr marL="0" indent="0">
              <a:buNone/>
            </a:pPr>
            <a:r>
              <a:rPr lang="en-US" dirty="0" smtClean="0"/>
              <a:t>❍ have higher luminosity (brighter)</a:t>
            </a:r>
          </a:p>
          <a:p>
            <a:pPr marL="0" indent="0">
              <a:buNone/>
            </a:pPr>
            <a:r>
              <a:rPr lang="en-US" dirty="0" smtClean="0"/>
              <a:t>❍ have compact filament</a:t>
            </a:r>
          </a:p>
          <a:p>
            <a:pPr marL="0" indent="0">
              <a:buNone/>
            </a:pPr>
            <a:r>
              <a:rPr lang="en-US" dirty="0" smtClean="0"/>
              <a:t>❍ have longer life.</a:t>
            </a:r>
            <a:endParaRPr lang="en-US" dirty="0"/>
          </a:p>
        </p:txBody>
      </p:sp>
    </p:spTree>
    <p:extLst>
      <p:ext uri="{BB962C8B-B14F-4D97-AF65-F5344CB8AC3E}">
        <p14:creationId xmlns:p14="http://schemas.microsoft.com/office/powerpoint/2010/main" xmlns="" val="259520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Functioning of the microscope</a:t>
            </a:r>
          </a:p>
          <a:p>
            <a:r>
              <a:rPr lang="en-US" dirty="0" smtClean="0"/>
              <a:t>There are three main optical pieces in the compound light microscope. All three are essential for a sharp and clear image. These are:</a:t>
            </a:r>
          </a:p>
          <a:p>
            <a:pPr marL="0" indent="0">
              <a:buNone/>
            </a:pPr>
            <a:r>
              <a:rPr lang="en-US" dirty="0" smtClean="0"/>
              <a:t>❍ Condenser</a:t>
            </a:r>
          </a:p>
          <a:p>
            <a:pPr marL="0" indent="0">
              <a:buNone/>
            </a:pPr>
            <a:r>
              <a:rPr lang="en-US" dirty="0" smtClean="0"/>
              <a:t>❍ Objectives</a:t>
            </a:r>
          </a:p>
          <a:p>
            <a:pPr marL="0" indent="0">
              <a:buNone/>
            </a:pPr>
            <a:r>
              <a:rPr lang="en-US" dirty="0" smtClean="0"/>
              <a:t>❍ Eye-pieces.</a:t>
            </a:r>
            <a:endParaRPr lang="en-US" dirty="0"/>
          </a:p>
        </p:txBody>
      </p:sp>
    </p:spTree>
    <p:extLst>
      <p:ext uri="{BB962C8B-B14F-4D97-AF65-F5344CB8AC3E}">
        <p14:creationId xmlns:p14="http://schemas.microsoft.com/office/powerpoint/2010/main" xmlns="" val="4287721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The condenser illuminates the object by converging a parallel beam of light on it from a built-in or natural source. </a:t>
            </a:r>
          </a:p>
          <a:p>
            <a:r>
              <a:rPr lang="en-US" dirty="0" smtClean="0"/>
              <a:t>The objective forms a magnified inverted (upside down) image of the object. The eye-piece magnifies the image formed by the objective. This image is formed below the plane of the slide.</a:t>
            </a:r>
          </a:p>
          <a:p>
            <a:r>
              <a:rPr lang="en-US" dirty="0" smtClean="0"/>
              <a:t>The total magnification of the microscope is the product of the magnifying powers of the objective and the eye-piece.</a:t>
            </a:r>
          </a:p>
          <a:p>
            <a:r>
              <a:rPr lang="en-US" dirty="0" smtClean="0"/>
              <a:t>For example, if the magnifying power of the eye-piece is 10x and that of the</a:t>
            </a:r>
          </a:p>
          <a:p>
            <a:r>
              <a:rPr lang="en-US" dirty="0" smtClean="0"/>
              <a:t>objective is 100x, then the total magnification of the compound light microscope is: 10x X 100x = 1000-fold magnification.</a:t>
            </a:r>
            <a:endParaRPr lang="en-US" dirty="0"/>
          </a:p>
        </p:txBody>
      </p:sp>
    </p:spTree>
    <p:extLst>
      <p:ext uri="{BB962C8B-B14F-4D97-AF65-F5344CB8AC3E}">
        <p14:creationId xmlns:p14="http://schemas.microsoft.com/office/powerpoint/2010/main" xmlns="" val="611913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Microscopes used in clinical practice are light microscopes. They are called</a:t>
            </a:r>
          </a:p>
          <a:p>
            <a:pPr marL="0" indent="0">
              <a:buNone/>
            </a:pPr>
            <a:r>
              <a:rPr lang="en-US" dirty="0" smtClean="0"/>
              <a:t>light microscopes because they use a beam of light to view specimens.</a:t>
            </a:r>
          </a:p>
          <a:p>
            <a:pPr marL="0" indent="0">
              <a:buNone/>
            </a:pPr>
            <a:endParaRPr lang="en-US" dirty="0" smtClean="0"/>
          </a:p>
          <a:p>
            <a:pPr marL="0" indent="0">
              <a:buNone/>
            </a:pPr>
            <a:r>
              <a:rPr lang="en-US" dirty="0" smtClean="0"/>
              <a:t>A </a:t>
            </a:r>
            <a:r>
              <a:rPr lang="en-US" b="1" dirty="0" smtClean="0"/>
              <a:t>compound light microscope </a:t>
            </a:r>
            <a:r>
              <a:rPr lang="en-US" dirty="0" smtClean="0"/>
              <a:t>is the most common microscope used in</a:t>
            </a:r>
          </a:p>
          <a:p>
            <a:pPr marL="0" indent="0">
              <a:buNone/>
            </a:pPr>
            <a:r>
              <a:rPr lang="en-US" dirty="0" smtClean="0"/>
              <a:t>microbiology. It consists of two lens systems (combination of lenses) to</a:t>
            </a:r>
          </a:p>
          <a:p>
            <a:pPr marL="0" indent="0">
              <a:buNone/>
            </a:pPr>
            <a:r>
              <a:rPr lang="en-US" dirty="0" smtClean="0"/>
              <a:t>magnify the image. Each lens has a different magnifying power. A</a:t>
            </a:r>
          </a:p>
          <a:p>
            <a:pPr marL="0" indent="0">
              <a:buNone/>
            </a:pPr>
            <a:r>
              <a:rPr lang="en-US" dirty="0" smtClean="0"/>
              <a:t>compound light microscope with a single eye-piece is called </a:t>
            </a:r>
            <a:r>
              <a:rPr lang="en-US" b="1" dirty="0" smtClean="0"/>
              <a:t>monocular</a:t>
            </a:r>
            <a:r>
              <a:rPr lang="en-US" dirty="0" smtClean="0"/>
              <a:t>; one</a:t>
            </a:r>
          </a:p>
          <a:p>
            <a:pPr marL="0" indent="0">
              <a:buNone/>
            </a:pPr>
            <a:r>
              <a:rPr lang="en-US" dirty="0" smtClean="0"/>
              <a:t>with two eye-pieces is said to be </a:t>
            </a:r>
            <a:r>
              <a:rPr lang="en-US" b="1" dirty="0" smtClean="0"/>
              <a:t>binocular</a:t>
            </a:r>
            <a:r>
              <a:rPr lang="en-US" dirty="0" smtClean="0"/>
              <a:t>.</a:t>
            </a:r>
          </a:p>
          <a:p>
            <a:pPr marL="0" indent="0">
              <a:buNone/>
            </a:pPr>
            <a:r>
              <a:rPr lang="en-US" dirty="0" smtClean="0"/>
              <a:t>Microscopes that use a beam of electrons (instead of a beam of light) and</a:t>
            </a:r>
          </a:p>
          <a:p>
            <a:pPr marL="0" indent="0">
              <a:buNone/>
            </a:pPr>
            <a:r>
              <a:rPr lang="en-US" dirty="0" smtClean="0"/>
              <a:t>electromagnets (instead of glass lenses) for focusing are called </a:t>
            </a:r>
            <a:r>
              <a:rPr lang="en-US" b="1" dirty="0" smtClean="0"/>
              <a:t>electron</a:t>
            </a:r>
          </a:p>
          <a:p>
            <a:pPr marL="0" indent="0">
              <a:buNone/>
            </a:pPr>
            <a:r>
              <a:rPr lang="en-US" b="1" dirty="0" smtClean="0"/>
              <a:t>microscopes</a:t>
            </a:r>
            <a:r>
              <a:rPr lang="en-US" dirty="0" smtClean="0"/>
              <a:t>. These microscopes provide a higher magnification and are</a:t>
            </a:r>
          </a:p>
          <a:p>
            <a:pPr marL="0" indent="0">
              <a:buNone/>
            </a:pPr>
            <a:r>
              <a:rPr lang="en-US" dirty="0" smtClean="0"/>
              <a:t>used for observing extremely small microorganisms such as viruses.</a:t>
            </a:r>
          </a:p>
          <a:p>
            <a:endParaRPr lang="en-US" dirty="0"/>
          </a:p>
        </p:txBody>
      </p:sp>
    </p:spTree>
    <p:extLst>
      <p:ext uri="{BB962C8B-B14F-4D97-AF65-F5344CB8AC3E}">
        <p14:creationId xmlns:p14="http://schemas.microsoft.com/office/powerpoint/2010/main" xmlns="" val="3636429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764704"/>
            <a:ext cx="8229600" cy="4525963"/>
          </a:xfrm>
        </p:spPr>
        <p:txBody>
          <a:bodyPr>
            <a:noAutofit/>
          </a:bodyPr>
          <a:lstStyle/>
          <a:p>
            <a:pPr marL="0" indent="0">
              <a:buNone/>
            </a:pPr>
            <a:r>
              <a:rPr lang="en-US" sz="1800" dirty="0" smtClean="0"/>
              <a:t>❍ Install the microscope on a sturdy, level table. Equipment and</a:t>
            </a:r>
          </a:p>
          <a:p>
            <a:pPr marL="0" indent="0">
              <a:buNone/>
            </a:pPr>
            <a:r>
              <a:rPr lang="en-US" sz="1800" dirty="0" smtClean="0"/>
              <a:t>instruments which generate vibrations, such as centrifuges and</a:t>
            </a:r>
          </a:p>
          <a:p>
            <a:pPr marL="0" indent="0">
              <a:buNone/>
            </a:pPr>
            <a:r>
              <a:rPr lang="en-US" sz="1800" dirty="0" smtClean="0"/>
              <a:t>refrigerators, should not be placed on or near this table.</a:t>
            </a:r>
          </a:p>
          <a:p>
            <a:pPr marL="0" indent="0">
              <a:buNone/>
            </a:pPr>
            <a:r>
              <a:rPr lang="en-US" sz="1800" dirty="0" smtClean="0"/>
              <a:t>❍ The height of the table should be convenient for the user. As an</a:t>
            </a:r>
          </a:p>
          <a:p>
            <a:pPr marL="0" indent="0">
              <a:buNone/>
            </a:pPr>
            <a:r>
              <a:rPr lang="en-US" sz="1800" dirty="0" smtClean="0"/>
              <a:t>alternative or in addition, an adjustable stool should be made available</a:t>
            </a:r>
          </a:p>
          <a:p>
            <a:pPr marL="0" indent="0">
              <a:buNone/>
            </a:pPr>
            <a:r>
              <a:rPr lang="en-US" sz="1800" dirty="0" smtClean="0"/>
              <a:t>to make microscopy comfortable.</a:t>
            </a:r>
          </a:p>
          <a:p>
            <a:pPr marL="0" indent="0">
              <a:buNone/>
            </a:pPr>
            <a:r>
              <a:rPr lang="en-US" sz="1800" dirty="0" smtClean="0"/>
              <a:t>❍ The table should be away from water, sinks, and racks containing</a:t>
            </a:r>
          </a:p>
          <a:p>
            <a:pPr marL="0" indent="0">
              <a:buNone/>
            </a:pPr>
            <a:r>
              <a:rPr lang="en-US" sz="1800" dirty="0" smtClean="0"/>
              <a:t>chemicals, to prevent damage to the microscope from splashes or spills.</a:t>
            </a:r>
          </a:p>
          <a:p>
            <a:pPr marL="0" indent="0">
              <a:buNone/>
            </a:pPr>
            <a:r>
              <a:rPr lang="en-US" sz="1800" dirty="0" smtClean="0"/>
              <a:t>❍ If the microscope does not have a built-in light source then the table</a:t>
            </a:r>
          </a:p>
          <a:p>
            <a:pPr marL="0" indent="0">
              <a:buNone/>
            </a:pPr>
            <a:r>
              <a:rPr lang="en-US" sz="1800" dirty="0" smtClean="0"/>
              <a:t>should be placed near a window away from direct sunlight and</a:t>
            </a:r>
          </a:p>
          <a:p>
            <a:pPr marL="0" indent="0">
              <a:buNone/>
            </a:pPr>
            <a:r>
              <a:rPr lang="en-US" sz="1800" dirty="0" smtClean="0"/>
              <a:t>arrangements made for the provision of a lamp.</a:t>
            </a:r>
          </a:p>
          <a:p>
            <a:pPr marL="0" indent="0">
              <a:buNone/>
            </a:pPr>
            <a:r>
              <a:rPr lang="en-US" sz="1800" dirty="0" smtClean="0"/>
              <a:t>❍ In so far as is possible, the microscopy room should be free from dust</a:t>
            </a:r>
          </a:p>
          <a:p>
            <a:pPr marL="0" indent="0">
              <a:buNone/>
            </a:pPr>
            <a:r>
              <a:rPr lang="en-US" sz="1800" dirty="0" smtClean="0"/>
              <a:t>and should not be damp.</a:t>
            </a:r>
          </a:p>
          <a:p>
            <a:pPr marL="0" indent="0">
              <a:buNone/>
            </a:pPr>
            <a:r>
              <a:rPr lang="en-US" sz="1800" dirty="0" smtClean="0"/>
              <a:t>❍ If the microscope is to be used every day, do not remove it from the site</a:t>
            </a:r>
          </a:p>
          <a:p>
            <a:pPr marL="0" indent="0">
              <a:buNone/>
            </a:pPr>
            <a:r>
              <a:rPr lang="en-US" sz="1800" dirty="0" smtClean="0"/>
              <a:t>of installation, provided security is assured.</a:t>
            </a:r>
          </a:p>
          <a:p>
            <a:pPr marL="0" indent="0">
              <a:buNone/>
            </a:pPr>
            <a:r>
              <a:rPr lang="en-US" sz="1800" dirty="0" smtClean="0"/>
              <a:t>❍ When the microscope is not in use, keep it covered with a polythene or</a:t>
            </a:r>
          </a:p>
          <a:p>
            <a:pPr marL="0" indent="0">
              <a:buNone/>
            </a:pPr>
            <a:r>
              <a:rPr lang="en-US" sz="1800" dirty="0" smtClean="0"/>
              <a:t>plastic cover and take necessary precautions against fungus.</a:t>
            </a:r>
            <a:endParaRPr lang="en-US" sz="1800" dirty="0"/>
          </a:p>
        </p:txBody>
      </p:sp>
      <p:sp>
        <p:nvSpPr>
          <p:cNvPr id="4" name="TextBox 3"/>
          <p:cNvSpPr txBox="1"/>
          <p:nvPr/>
        </p:nvSpPr>
        <p:spPr>
          <a:xfrm>
            <a:off x="3635896" y="188640"/>
            <a:ext cx="2460930" cy="523220"/>
          </a:xfrm>
          <a:prstGeom prst="rect">
            <a:avLst/>
          </a:prstGeom>
          <a:noFill/>
        </p:spPr>
        <p:txBody>
          <a:bodyPr wrap="none" rtlCol="0">
            <a:spAutoFit/>
          </a:bodyPr>
          <a:lstStyle/>
          <a:p>
            <a:r>
              <a:rPr lang="en-US" sz="2800" b="1" dirty="0" smtClean="0"/>
              <a:t>MAINTENANCE</a:t>
            </a:r>
            <a:endParaRPr lang="en-US" sz="2800" b="1" dirty="0"/>
          </a:p>
        </p:txBody>
      </p:sp>
    </p:spTree>
    <p:extLst>
      <p:ext uri="{BB962C8B-B14F-4D97-AF65-F5344CB8AC3E}">
        <p14:creationId xmlns:p14="http://schemas.microsoft.com/office/powerpoint/2010/main" xmlns="" val="2446467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descr="Difference between Light Microscope and Electron Microscope (Light  Microscope vs Electron Microscop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9512" y="404664"/>
            <a:ext cx="8704966" cy="597666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24281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lectron Microscope: Introduction, Types, Differences Between Light and"/>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3568" y="692696"/>
            <a:ext cx="7200800" cy="554461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24207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Light microscopy</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err="1" smtClean="0"/>
              <a:t>Brightfield</a:t>
            </a:r>
            <a:r>
              <a:rPr lang="en-US" b="1" dirty="0" smtClean="0"/>
              <a:t> microscopy</a:t>
            </a:r>
          </a:p>
          <a:p>
            <a:pPr marL="0" indent="0">
              <a:buNone/>
            </a:pPr>
            <a:r>
              <a:rPr lang="en-US" dirty="0" smtClean="0"/>
              <a:t>This is the commonly used type of microscope. In </a:t>
            </a:r>
            <a:r>
              <a:rPr lang="en-US" dirty="0" err="1" smtClean="0"/>
              <a:t>brightfield</a:t>
            </a:r>
            <a:r>
              <a:rPr lang="en-US" dirty="0" smtClean="0"/>
              <a:t> microscopy</a:t>
            </a:r>
          </a:p>
          <a:p>
            <a:pPr marL="0" indent="0">
              <a:buNone/>
            </a:pPr>
            <a:r>
              <a:rPr lang="en-US" dirty="0" smtClean="0"/>
              <a:t>the field of view is brightly lit so that organisms and other structures are</a:t>
            </a:r>
          </a:p>
          <a:p>
            <a:pPr marL="0" indent="0">
              <a:buNone/>
            </a:pPr>
            <a:r>
              <a:rPr lang="en-US" dirty="0" smtClean="0"/>
              <a:t>visible against it because of their different densities. It is mainly used with</a:t>
            </a:r>
          </a:p>
          <a:p>
            <a:pPr marL="0" indent="0">
              <a:buNone/>
            </a:pPr>
            <a:r>
              <a:rPr lang="en-US" dirty="0" smtClean="0"/>
              <a:t>stained preparations. Differential staining may be used depending on the</a:t>
            </a:r>
          </a:p>
          <a:p>
            <a:pPr marL="0" indent="0">
              <a:buNone/>
            </a:pPr>
            <a:r>
              <a:rPr lang="en-US" dirty="0" smtClean="0"/>
              <a:t>properties of different structures and organisms.</a:t>
            </a:r>
          </a:p>
          <a:p>
            <a:pPr marL="0" indent="0">
              <a:buNone/>
            </a:pPr>
            <a:r>
              <a:rPr lang="en-US" b="1" dirty="0" err="1" smtClean="0"/>
              <a:t>Darkfield</a:t>
            </a:r>
            <a:r>
              <a:rPr lang="en-US" b="1" dirty="0" smtClean="0"/>
              <a:t> microscopy</a:t>
            </a:r>
          </a:p>
          <a:p>
            <a:pPr marL="0" indent="0">
              <a:buNone/>
            </a:pPr>
            <a:r>
              <a:rPr lang="en-US" dirty="0" smtClean="0"/>
              <a:t>In </a:t>
            </a:r>
            <a:r>
              <a:rPr lang="en-US" dirty="0" err="1" smtClean="0"/>
              <a:t>darkfield</a:t>
            </a:r>
            <a:r>
              <a:rPr lang="en-US" dirty="0" smtClean="0"/>
              <a:t> microscopy the field of view is dark and the organisms are</a:t>
            </a:r>
          </a:p>
          <a:p>
            <a:pPr marL="0" indent="0">
              <a:buNone/>
            </a:pPr>
            <a:r>
              <a:rPr lang="en-US" dirty="0" smtClean="0"/>
              <a:t>illuminated. A special condenser is used which causes light to reflect from</a:t>
            </a:r>
          </a:p>
          <a:p>
            <a:pPr marL="0" indent="0">
              <a:buNone/>
            </a:pPr>
            <a:r>
              <a:rPr lang="en-US" dirty="0" smtClean="0"/>
              <a:t>the specimen at an angle. It is used for observing bacteria such as</a:t>
            </a:r>
          </a:p>
          <a:p>
            <a:pPr marL="0" indent="0">
              <a:buNone/>
            </a:pPr>
            <a:r>
              <a:rPr lang="en-US" dirty="0" err="1" smtClean="0"/>
              <a:t>treponemes</a:t>
            </a:r>
            <a:r>
              <a:rPr lang="en-US" dirty="0" smtClean="0"/>
              <a:t> (which cause syphilis) and </a:t>
            </a:r>
            <a:r>
              <a:rPr lang="en-US" dirty="0" err="1" smtClean="0"/>
              <a:t>leptospires</a:t>
            </a:r>
            <a:r>
              <a:rPr lang="en-US" dirty="0" smtClean="0"/>
              <a:t> (which cause</a:t>
            </a:r>
          </a:p>
          <a:p>
            <a:pPr marL="0" indent="0">
              <a:buNone/>
            </a:pPr>
            <a:r>
              <a:rPr lang="en-US" dirty="0" smtClean="0"/>
              <a:t>leptospirosis).</a:t>
            </a:r>
            <a:endParaRPr lang="en-US" dirty="0"/>
          </a:p>
        </p:txBody>
      </p:sp>
    </p:spTree>
    <p:extLst>
      <p:ext uri="{BB962C8B-B14F-4D97-AF65-F5344CB8AC3E}">
        <p14:creationId xmlns:p14="http://schemas.microsoft.com/office/powerpoint/2010/main" xmlns="" val="1691283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US" b="1" dirty="0" smtClean="0"/>
              <a:t>Phase-contrast microscopy</a:t>
            </a:r>
          </a:p>
          <a:p>
            <a:pPr marL="0" indent="0">
              <a:buNone/>
            </a:pPr>
            <a:r>
              <a:rPr lang="en-US" dirty="0" smtClean="0"/>
              <a:t>Phase-contrast microscopy allows the examination of live unstained</a:t>
            </a:r>
          </a:p>
          <a:p>
            <a:pPr marL="0" indent="0">
              <a:buNone/>
            </a:pPr>
            <a:r>
              <a:rPr lang="en-US" dirty="0" smtClean="0"/>
              <a:t>organisms. For phase-contrast microscopy, special condensers and objectives</a:t>
            </a:r>
          </a:p>
          <a:p>
            <a:pPr marL="0" indent="0">
              <a:buNone/>
            </a:pPr>
            <a:r>
              <a:rPr lang="en-US" dirty="0" smtClean="0"/>
              <a:t>are used. These alter the phase relationships of the light passing through the</a:t>
            </a:r>
          </a:p>
          <a:p>
            <a:pPr marL="0" indent="0">
              <a:buNone/>
            </a:pPr>
            <a:r>
              <a:rPr lang="en-US" dirty="0" smtClean="0"/>
              <a:t>object and that passing around it.</a:t>
            </a:r>
          </a:p>
          <a:p>
            <a:pPr marL="0" indent="0">
              <a:buNone/>
            </a:pPr>
            <a:r>
              <a:rPr lang="en-US" b="1" dirty="0" smtClean="0"/>
              <a:t>Fluorescence microscopy</a:t>
            </a:r>
          </a:p>
          <a:p>
            <a:pPr marL="0" indent="0">
              <a:buNone/>
            </a:pPr>
            <a:r>
              <a:rPr lang="en-US" dirty="0" smtClean="0"/>
              <a:t>In fluorescence microscopy specimens are stained with </a:t>
            </a:r>
            <a:r>
              <a:rPr lang="en-US" dirty="0" err="1" smtClean="0"/>
              <a:t>fluorochromes</a:t>
            </a:r>
            <a:r>
              <a:rPr lang="en-US" dirty="0" smtClean="0"/>
              <a:t>/</a:t>
            </a:r>
          </a:p>
          <a:p>
            <a:pPr marL="0" indent="0">
              <a:buNone/>
            </a:pPr>
            <a:r>
              <a:rPr lang="en-US" dirty="0" err="1" smtClean="0"/>
              <a:t>fluorochrome</a:t>
            </a:r>
            <a:r>
              <a:rPr lang="en-US" dirty="0" smtClean="0"/>
              <a:t> complexes. Light of high energy or short wavelengths (from</a:t>
            </a:r>
          </a:p>
          <a:p>
            <a:pPr marL="0" indent="0">
              <a:buNone/>
            </a:pPr>
            <a:r>
              <a:rPr lang="en-US" dirty="0" smtClean="0"/>
              <a:t>halogen lamps or mercury </a:t>
            </a:r>
            <a:r>
              <a:rPr lang="en-US" dirty="0" err="1" smtClean="0"/>
              <a:t>vapour</a:t>
            </a:r>
            <a:r>
              <a:rPr lang="en-US" dirty="0" smtClean="0"/>
              <a:t> lamps) is then used to excite molecules</a:t>
            </a:r>
          </a:p>
          <a:p>
            <a:pPr marL="0" indent="0">
              <a:buNone/>
            </a:pPr>
            <a:r>
              <a:rPr lang="en-US" dirty="0" smtClean="0"/>
              <a:t>within the specimen or dye molecules attached to it. These excited</a:t>
            </a:r>
          </a:p>
          <a:p>
            <a:pPr marL="0" indent="0">
              <a:buNone/>
            </a:pPr>
            <a:r>
              <a:rPr lang="en-US" dirty="0" smtClean="0"/>
              <a:t>molecules emit light of different wavelengths, often of brilliant </a:t>
            </a:r>
            <a:r>
              <a:rPr lang="en-US" dirty="0" err="1" smtClean="0"/>
              <a:t>colours</a:t>
            </a:r>
            <a:r>
              <a:rPr lang="en-US" dirty="0" smtClean="0"/>
              <a:t>.</a:t>
            </a:r>
          </a:p>
          <a:p>
            <a:pPr marL="0" indent="0">
              <a:buNone/>
            </a:pPr>
            <a:r>
              <a:rPr lang="en-US" dirty="0" err="1" smtClean="0"/>
              <a:t>Auramine</a:t>
            </a:r>
            <a:r>
              <a:rPr lang="en-US" dirty="0" smtClean="0"/>
              <a:t> differential staining for acid-fast bacilli is one application of the</a:t>
            </a:r>
          </a:p>
          <a:p>
            <a:pPr marL="0" indent="0">
              <a:buNone/>
            </a:pPr>
            <a:r>
              <a:rPr lang="en-US" dirty="0" smtClean="0"/>
              <a:t>technique; rapid diagnostic kits have been developed using fluorescent</a:t>
            </a:r>
          </a:p>
          <a:p>
            <a:pPr marL="0" indent="0">
              <a:buNone/>
            </a:pPr>
            <a:r>
              <a:rPr lang="en-US" dirty="0" smtClean="0"/>
              <a:t>antibodies for identifying many pathogens.</a:t>
            </a:r>
            <a:endParaRPr lang="en-US" dirty="0"/>
          </a:p>
        </p:txBody>
      </p:sp>
    </p:spTree>
    <p:extLst>
      <p:ext uri="{BB962C8B-B14F-4D97-AF65-F5344CB8AC3E}">
        <p14:creationId xmlns:p14="http://schemas.microsoft.com/office/powerpoint/2010/main" xmlns="" val="947837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Parts of the Microscope</a:t>
            </a:r>
            <a:br>
              <a:rPr lang="en-US" dirty="0" smtClean="0"/>
            </a:br>
            <a:endParaRPr lang="en-US" dirty="0"/>
          </a:p>
        </p:txBody>
      </p:sp>
      <p:sp>
        <p:nvSpPr>
          <p:cNvPr id="3" name="Content Placeholder 2"/>
          <p:cNvSpPr>
            <a:spLocks noGrp="1"/>
          </p:cNvSpPr>
          <p:nvPr>
            <p:ph idx="1"/>
          </p:nvPr>
        </p:nvSpPr>
        <p:spPr>
          <a:xfrm>
            <a:off x="457200" y="1600201"/>
            <a:ext cx="8229600" cy="2116832"/>
          </a:xfrm>
        </p:spPr>
        <p:txBody>
          <a:bodyPr/>
          <a:lstStyle/>
          <a:p>
            <a:pPr marL="0" indent="0">
              <a:buNone/>
            </a:pPr>
            <a:r>
              <a:rPr lang="en-US" dirty="0" smtClean="0"/>
              <a:t>The main parts of the microscope are the eye-pieces, microscope tube, nosepiece, objective, mechanical stage, condenser, coarse and fine focusing knobs, and light source.</a:t>
            </a:r>
          </a:p>
          <a:p>
            <a:pPr marL="0" indent="0">
              <a:buNone/>
            </a:pPr>
            <a:endParaRPr lang="en-US" dirty="0"/>
          </a:p>
        </p:txBody>
      </p:sp>
    </p:spTree>
    <p:extLst>
      <p:ext uri="{BB962C8B-B14F-4D97-AF65-F5344CB8AC3E}">
        <p14:creationId xmlns:p14="http://schemas.microsoft.com/office/powerpoint/2010/main" xmlns="" val="3294978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xmlns="" val="0"/>
              </a:ext>
            </a:extLst>
          </a:blip>
          <a:srcRect t="5695" b="22334"/>
          <a:stretch/>
        </p:blipFill>
        <p:spPr bwMode="auto">
          <a:xfrm>
            <a:off x="683568" y="44624"/>
            <a:ext cx="7360850" cy="681337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58206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smtClean="0"/>
              <a:t>Eye-pieces</a:t>
            </a:r>
          </a:p>
          <a:p>
            <a:pPr marL="0" indent="0" algn="just">
              <a:buNone/>
            </a:pPr>
            <a:r>
              <a:rPr lang="en-US" dirty="0" smtClean="0"/>
              <a:t>The specimen is viewed through the eye-piece. It has a lens which magnifies the image formed</a:t>
            </a:r>
          </a:p>
          <a:p>
            <a:pPr marL="0" indent="0" algn="just">
              <a:buNone/>
            </a:pPr>
            <a:r>
              <a:rPr lang="en-US" dirty="0" smtClean="0"/>
              <a:t>by the objective. The magnifying power of the eye-piece is in the range 5x20x. A movable pointer may be attached to the inside of the</a:t>
            </a:r>
          </a:p>
          <a:p>
            <a:pPr marL="0" indent="0" algn="just">
              <a:buNone/>
            </a:pPr>
            <a:r>
              <a:rPr lang="en-US" dirty="0" smtClean="0"/>
              <a:t>eye-piece</a:t>
            </a:r>
            <a:endParaRPr lang="en-US" dirty="0"/>
          </a:p>
        </p:txBody>
      </p:sp>
    </p:spTree>
    <p:extLst>
      <p:ext uri="{BB962C8B-B14F-4D97-AF65-F5344CB8AC3E}">
        <p14:creationId xmlns:p14="http://schemas.microsoft.com/office/powerpoint/2010/main" xmlns="" val="3736829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lgn="just"/>
            <a:r>
              <a:rPr lang="en-US" dirty="0" smtClean="0"/>
              <a:t>Mechanical tube length</a:t>
            </a:r>
          </a:p>
          <a:p>
            <a:pPr marL="0" indent="0" algn="just">
              <a:buNone/>
            </a:pPr>
            <a:r>
              <a:rPr lang="en-US" dirty="0" smtClean="0"/>
              <a:t>Mechanical tube length is the distance between the place where the objective is inserted and the top of the draw-tube into which the eyepieces fit.</a:t>
            </a:r>
          </a:p>
          <a:p>
            <a:pPr marL="0" indent="0" algn="just">
              <a:buNone/>
            </a:pPr>
            <a:r>
              <a:rPr lang="en-US" dirty="0" smtClean="0"/>
              <a:t>In modern microscopes it is not tubular; it contains prisms that bend the light coming up, thus providing a comfortable viewing angle. In a binocular tube, the light is also split and sent to both eye-pieces.</a:t>
            </a:r>
            <a:endParaRPr lang="en-US" dirty="0"/>
          </a:p>
        </p:txBody>
      </p:sp>
    </p:spTree>
    <p:extLst>
      <p:ext uri="{BB962C8B-B14F-4D97-AF65-F5344CB8AC3E}">
        <p14:creationId xmlns:p14="http://schemas.microsoft.com/office/powerpoint/2010/main" xmlns="" val="1874699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Nose-piece</a:t>
            </a:r>
          </a:p>
          <a:p>
            <a:pPr marL="0" indent="0">
              <a:buNone/>
            </a:pPr>
            <a:r>
              <a:rPr lang="en-US" dirty="0" smtClean="0"/>
              <a:t>The nose-piece is attached under the arm of the microscope tube. The nose-piece houses</a:t>
            </a:r>
          </a:p>
          <a:p>
            <a:pPr marL="0" indent="0">
              <a:buNone/>
            </a:pPr>
            <a:r>
              <a:rPr lang="en-US" dirty="0" smtClean="0"/>
              <a:t>the objectives and rotates them.</a:t>
            </a:r>
          </a:p>
          <a:p>
            <a:pPr marL="0" indent="0">
              <a:buNone/>
            </a:pPr>
            <a:r>
              <a:rPr lang="en-US" dirty="0" smtClean="0"/>
              <a:t>The objectives are arranged in sequential order of their magnifying power, from lower to higher. This helps to prevent the immersion oil from getting onto the intermediate objectives.</a:t>
            </a:r>
            <a:endParaRPr lang="en-US" dirty="0"/>
          </a:p>
        </p:txBody>
      </p:sp>
    </p:spTree>
    <p:extLst>
      <p:ext uri="{BB962C8B-B14F-4D97-AF65-F5344CB8AC3E}">
        <p14:creationId xmlns:p14="http://schemas.microsoft.com/office/powerpoint/2010/main" xmlns="" val="559633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1604</Words>
  <Application>Microsoft Office PowerPoint</Application>
  <PresentationFormat>On-screen Show (4:3)</PresentationFormat>
  <Paragraphs>129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THE MICROSCOPE A Practical Guide</vt:lpstr>
      <vt:lpstr>Slide 2</vt:lpstr>
      <vt:lpstr>Light microscopy</vt:lpstr>
      <vt:lpstr>Slide 4</vt:lpstr>
      <vt:lpstr>Parts of the Microscope </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MICROSCOPE A Practical Guide</dc:title>
  <dc:creator>user</dc:creator>
  <cp:lastModifiedBy>Rishab Sharma</cp:lastModifiedBy>
  <cp:revision>6</cp:revision>
  <dcterms:created xsi:type="dcterms:W3CDTF">2021-11-22T05:12:34Z</dcterms:created>
  <dcterms:modified xsi:type="dcterms:W3CDTF">2023-07-12T10:59:09Z</dcterms:modified>
</cp:coreProperties>
</file>