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1" r:id="rId5"/>
    <p:sldId id="262" r:id="rId6"/>
    <p:sldId id="268" r:id="rId7"/>
    <p:sldId id="263" r:id="rId8"/>
    <p:sldId id="264" r:id="rId9"/>
    <p:sldId id="292" r:id="rId10"/>
    <p:sldId id="266" r:id="rId11"/>
    <p:sldId id="265" r:id="rId12"/>
    <p:sldId id="267" r:id="rId13"/>
    <p:sldId id="271" r:id="rId14"/>
    <p:sldId id="293" r:id="rId15"/>
    <p:sldId id="294" r:id="rId16"/>
    <p:sldId id="269" r:id="rId17"/>
    <p:sldId id="258" r:id="rId18"/>
    <p:sldId id="272" r:id="rId19"/>
    <p:sldId id="287" r:id="rId20"/>
    <p:sldId id="288" r:id="rId21"/>
    <p:sldId id="290" r:id="rId22"/>
    <p:sldId id="273" r:id="rId23"/>
    <p:sldId id="274" r:id="rId24"/>
    <p:sldId id="275" r:id="rId25"/>
    <p:sldId id="276" r:id="rId26"/>
    <p:sldId id="277" r:id="rId27"/>
    <p:sldId id="278" r:id="rId28"/>
    <p:sldId id="280" r:id="rId29"/>
    <p:sldId id="279" r:id="rId30"/>
    <p:sldId id="260" r:id="rId31"/>
    <p:sldId id="281" r:id="rId32"/>
    <p:sldId id="284" r:id="rId33"/>
    <p:sldId id="282" r:id="rId34"/>
    <p:sldId id="283" r:id="rId35"/>
    <p:sldId id="285" r:id="rId36"/>
    <p:sldId id="286" r:id="rId37"/>
    <p:sldId id="289" r:id="rId38"/>
    <p:sldId id="270" r:id="rId39"/>
    <p:sldId id="291"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3F51311-2EC6-4B85-A2FC-4C47AE3F1140}" type="datetimeFigureOut">
              <a:rPr lang="en-US" smtClean="0"/>
              <a:pPr/>
              <a:t>7/12/2023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3F51311-2EC6-4B85-A2FC-4C47AE3F1140}" type="datetimeFigureOut">
              <a:rPr lang="en-US" smtClean="0"/>
              <a:pPr/>
              <a:t>7/12/2023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3F51311-2EC6-4B85-A2FC-4C47AE3F1140}" type="datetimeFigureOut">
              <a:rPr lang="en-US" smtClean="0"/>
              <a:pPr/>
              <a:t>7/12/2023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3F51311-2EC6-4B85-A2FC-4C47AE3F1140}" type="datetimeFigureOut">
              <a:rPr lang="en-US" smtClean="0"/>
              <a:pPr/>
              <a:t>7/12/2023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51311-2EC6-4B85-A2FC-4C47AE3F1140}" type="datetimeFigureOut">
              <a:rPr lang="en-US" smtClean="0"/>
              <a:pPr/>
              <a:t>7/12/2023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3F51311-2EC6-4B85-A2FC-4C47AE3F1140}" type="datetimeFigureOut">
              <a:rPr lang="en-US" smtClean="0"/>
              <a:pPr/>
              <a:t>7/12/2023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3F51311-2EC6-4B85-A2FC-4C47AE3F1140}" type="datetimeFigureOut">
              <a:rPr lang="en-US" smtClean="0"/>
              <a:pPr/>
              <a:t>7/12/2023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3F51311-2EC6-4B85-A2FC-4C47AE3F1140}" type="datetimeFigureOut">
              <a:rPr lang="en-US" smtClean="0"/>
              <a:pPr/>
              <a:t>7/12/2023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51311-2EC6-4B85-A2FC-4C47AE3F1140}" type="datetimeFigureOut">
              <a:rPr lang="en-US" smtClean="0"/>
              <a:pPr/>
              <a:t>7/12/2023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51311-2EC6-4B85-A2FC-4C47AE3F1140}" type="datetimeFigureOut">
              <a:rPr lang="en-US" smtClean="0"/>
              <a:pPr/>
              <a:t>7/12/2023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51311-2EC6-4B85-A2FC-4C47AE3F1140}" type="datetimeFigureOut">
              <a:rPr lang="en-US" smtClean="0"/>
              <a:pPr/>
              <a:t>7/12/2023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653B29-737D-42A5-80C3-89ACBFCFBB6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51311-2EC6-4B85-A2FC-4C47AE3F1140}" type="datetimeFigureOut">
              <a:rPr lang="en-US" smtClean="0"/>
              <a:pPr/>
              <a:t>7/12/2023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53B29-737D-42A5-80C3-89ACBFCFBB6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Mycobacterium_avium_subspecies_paratuberculosi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Cell_(biology)" TargetMode="External"/><Relationship Id="rId3" Type="http://schemas.openxmlformats.org/officeDocument/2006/relationships/hyperlink" Target="https://en.wikipedia.org/wiki/Giemsa_stain" TargetMode="External"/><Relationship Id="rId7" Type="http://schemas.openxmlformats.org/officeDocument/2006/relationships/hyperlink" Target="https://en.wikipedia.org/wiki/Leishman_stain" TargetMode="External"/><Relationship Id="rId2" Type="http://schemas.openxmlformats.org/officeDocument/2006/relationships/hyperlink" Target="https://en.wikipedia.org/wiki/Staining_(biology)" TargetMode="External"/><Relationship Id="rId1" Type="http://schemas.openxmlformats.org/officeDocument/2006/relationships/slideLayout" Target="../slideLayouts/slideLayout2.xml"/><Relationship Id="rId6" Type="http://schemas.openxmlformats.org/officeDocument/2006/relationships/hyperlink" Target="https://en.wikipedia.org/wiki/Field_stain" TargetMode="External"/><Relationship Id="rId5" Type="http://schemas.openxmlformats.org/officeDocument/2006/relationships/hyperlink" Target="https://en.wikipedia.org/wiki/Wright's_stain" TargetMode="External"/><Relationship Id="rId10" Type="http://schemas.openxmlformats.org/officeDocument/2006/relationships/hyperlink" Target="https://en.wikipedia.org/wiki/Dmitri_Leonidovich_Romanowsky" TargetMode="External"/><Relationship Id="rId4" Type="http://schemas.openxmlformats.org/officeDocument/2006/relationships/hyperlink" Target="https://en.wikipedia.org/wiki/Jenner's_stain" TargetMode="External"/><Relationship Id="rId9" Type="http://schemas.openxmlformats.org/officeDocument/2006/relationships/hyperlink" Target="https://en.wikipedia.org/wiki/Patholog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n.wikipedia.org/wiki/Leishman_stai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Polystyrene" TargetMode="External"/><Relationship Id="rId2" Type="http://schemas.openxmlformats.org/officeDocument/2006/relationships/hyperlink" Target="https://en.wikipedia.org/wiki/Mounting_medium" TargetMode="External"/><Relationship Id="rId1" Type="http://schemas.openxmlformats.org/officeDocument/2006/relationships/slideLayout" Target="../slideLayouts/slideLayout2.xml"/><Relationship Id="rId5" Type="http://schemas.openxmlformats.org/officeDocument/2006/relationships/hyperlink" Target="https://en.wikipedia.org/wiki/Xylene" TargetMode="External"/><Relationship Id="rId4" Type="http://schemas.openxmlformats.org/officeDocument/2006/relationships/hyperlink" Target="https://en.wikipedia.org/wiki/Plasticizer"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Staining techniques</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00306"/>
            <a:ext cx="8229600" cy="1143000"/>
          </a:xfrm>
        </p:spPr>
        <p:txBody>
          <a:bodyPr/>
          <a:lstStyle/>
          <a:p>
            <a:r>
              <a:rPr lang="en-US" dirty="0" smtClean="0"/>
              <a:t>2. Staining</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ntex\Desktop\BacteriaStaining_PosNeg.png"/>
          <p:cNvPicPr>
            <a:picLocks noGrp="1" noChangeAspect="1" noChangeArrowheads="1"/>
          </p:cNvPicPr>
          <p:nvPr>
            <p:ph idx="1"/>
          </p:nvPr>
        </p:nvPicPr>
        <p:blipFill>
          <a:blip r:embed="rId2"/>
          <a:srcRect/>
          <a:stretch>
            <a:fillRect/>
          </a:stretch>
        </p:blipFill>
        <p:spPr bwMode="auto">
          <a:xfrm>
            <a:off x="1071538" y="428604"/>
            <a:ext cx="6788944" cy="61261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staining</a:t>
            </a:r>
            <a:br>
              <a:rPr lang="en-US" dirty="0" smtClean="0"/>
            </a:br>
            <a:endParaRPr lang="en-IN" dirty="0"/>
          </a:p>
        </p:txBody>
      </p:sp>
      <p:pic>
        <p:nvPicPr>
          <p:cNvPr id="9218" name="Picture 2" descr="C:\Users\intex\Desktop\gram stain.jpg"/>
          <p:cNvPicPr>
            <a:picLocks noGrp="1" noChangeAspect="1" noChangeArrowheads="1"/>
          </p:cNvPicPr>
          <p:nvPr>
            <p:ph idx="1"/>
          </p:nvPr>
        </p:nvPicPr>
        <p:blipFill>
          <a:blip r:embed="rId2"/>
          <a:srcRect/>
          <a:stretch>
            <a:fillRect/>
          </a:stretch>
        </p:blipFill>
        <p:spPr bwMode="auto">
          <a:xfrm>
            <a:off x="457200" y="2043250"/>
            <a:ext cx="8229600" cy="363986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Gram’s staining</a:t>
            </a:r>
            <a:endParaRPr lang="en-IN" dirty="0"/>
          </a:p>
        </p:txBody>
      </p:sp>
      <p:pic>
        <p:nvPicPr>
          <p:cNvPr id="13314" name="Picture 2" descr="C:\Users\intex\Desktop\gram staining procedure.jpg"/>
          <p:cNvPicPr>
            <a:picLocks noGrp="1" noChangeAspect="1" noChangeArrowheads="1"/>
          </p:cNvPicPr>
          <p:nvPr>
            <p:ph idx="1"/>
          </p:nvPr>
        </p:nvPicPr>
        <p:blipFill>
          <a:blip r:embed="rId2"/>
          <a:srcRect/>
          <a:stretch>
            <a:fillRect/>
          </a:stretch>
        </p:blipFill>
        <p:spPr bwMode="auto">
          <a:xfrm>
            <a:off x="428596" y="1285860"/>
            <a:ext cx="8286808" cy="48577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02" name="Picture 2" descr="C:\Users\intex\Desktop\staining methods\gram-staining-4-638.jpg"/>
          <p:cNvPicPr>
            <a:picLocks noGrp="1" noChangeAspect="1" noChangeArrowheads="1"/>
          </p:cNvPicPr>
          <p:nvPr>
            <p:ph idx="1"/>
          </p:nvPr>
        </p:nvPicPr>
        <p:blipFill>
          <a:blip r:embed="rId2"/>
          <a:srcRect t="9375" b="35416"/>
          <a:stretch>
            <a:fillRect/>
          </a:stretch>
        </p:blipFill>
        <p:spPr bwMode="auto">
          <a:xfrm>
            <a:off x="0" y="0"/>
            <a:ext cx="8929718" cy="3786214"/>
          </a:xfrm>
          <a:prstGeom prst="rect">
            <a:avLst/>
          </a:prstGeom>
          <a:noFill/>
        </p:spPr>
      </p:pic>
      <p:pic>
        <p:nvPicPr>
          <p:cNvPr id="51203" name="Picture 3" descr="C:\Users\intex\Desktop\staining methods\Schematic-structure-of-Gram-positive-and-Gram-negative-cell-walls-Gram-positive-cell.png"/>
          <p:cNvPicPr>
            <a:picLocks noChangeAspect="1" noChangeArrowheads="1"/>
          </p:cNvPicPr>
          <p:nvPr/>
        </p:nvPicPr>
        <p:blipFill>
          <a:blip r:embed="rId3"/>
          <a:srcRect/>
          <a:stretch>
            <a:fillRect/>
          </a:stretch>
        </p:blipFill>
        <p:spPr bwMode="auto">
          <a:xfrm>
            <a:off x="500034" y="3786190"/>
            <a:ext cx="8096250" cy="2819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2226" name="Picture 2" descr="C:\Users\intex\Desktop\staining methods\gram-staining-4-638.jpg"/>
          <p:cNvPicPr>
            <a:picLocks noGrp="1" noChangeAspect="1" noChangeArrowheads="1"/>
          </p:cNvPicPr>
          <p:nvPr>
            <p:ph idx="1"/>
          </p:nvPr>
        </p:nvPicPr>
        <p:blipFill>
          <a:blip r:embed="rId2"/>
          <a:srcRect t="65302" b="7877"/>
          <a:stretch>
            <a:fillRect/>
          </a:stretch>
        </p:blipFill>
        <p:spPr bwMode="auto">
          <a:xfrm>
            <a:off x="500034" y="285728"/>
            <a:ext cx="8358246" cy="1643074"/>
          </a:xfrm>
          <a:prstGeom prst="rect">
            <a:avLst/>
          </a:prstGeom>
          <a:noFill/>
        </p:spPr>
      </p:pic>
      <p:pic>
        <p:nvPicPr>
          <p:cNvPr id="5" name="Picture 3" descr="C:\Users\intex\Desktop\staining methods\Schematic-structure-of-Gram-positive-and-Gram-negative-cell-walls-Gram-positive-cell.png"/>
          <p:cNvPicPr>
            <a:picLocks noChangeAspect="1" noChangeArrowheads="1"/>
          </p:cNvPicPr>
          <p:nvPr/>
        </p:nvPicPr>
        <p:blipFill>
          <a:blip r:embed="rId3"/>
          <a:srcRect/>
          <a:stretch>
            <a:fillRect/>
          </a:stretch>
        </p:blipFill>
        <p:spPr bwMode="auto">
          <a:xfrm>
            <a:off x="500034" y="2285992"/>
            <a:ext cx="8096250" cy="431959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US" dirty="0" smtClean="0"/>
              <a:t>Vital staining</a:t>
            </a:r>
            <a:endParaRPr lang="en-IN" dirty="0"/>
          </a:p>
        </p:txBody>
      </p:sp>
      <p:pic>
        <p:nvPicPr>
          <p:cNvPr id="10242" name="Picture 2" descr="C:\Users\intex\Desktop\viability1sm.jpg"/>
          <p:cNvPicPr>
            <a:picLocks noGrp="1" noChangeAspect="1" noChangeArrowheads="1"/>
          </p:cNvPicPr>
          <p:nvPr>
            <p:ph idx="1"/>
          </p:nvPr>
        </p:nvPicPr>
        <p:blipFill>
          <a:blip r:embed="rId2"/>
          <a:srcRect/>
          <a:stretch>
            <a:fillRect/>
          </a:stretch>
        </p:blipFill>
        <p:spPr bwMode="auto">
          <a:xfrm>
            <a:off x="785786" y="1071546"/>
            <a:ext cx="7572428" cy="4714908"/>
          </a:xfrm>
          <a:prstGeom prst="rect">
            <a:avLst/>
          </a:prstGeom>
          <a:noFill/>
        </p:spPr>
      </p:pic>
      <p:sp>
        <p:nvSpPr>
          <p:cNvPr id="5" name="TextBox 4"/>
          <p:cNvSpPr txBox="1"/>
          <p:nvPr/>
        </p:nvSpPr>
        <p:spPr>
          <a:xfrm>
            <a:off x="1285852" y="5929330"/>
            <a:ext cx="6974794" cy="646331"/>
          </a:xfrm>
          <a:prstGeom prst="rect">
            <a:avLst/>
          </a:prstGeom>
          <a:noFill/>
        </p:spPr>
        <p:txBody>
          <a:bodyPr wrap="none" rtlCol="0">
            <a:spAutoFit/>
          </a:bodyPr>
          <a:lstStyle/>
          <a:p>
            <a:r>
              <a:rPr lang="en-US" dirty="0" err="1" smtClean="0"/>
              <a:t>Trypan</a:t>
            </a:r>
            <a:r>
              <a:rPr lang="en-US" dirty="0" smtClean="0"/>
              <a:t> blue- dead cells take up the stain </a:t>
            </a:r>
            <a:r>
              <a:rPr lang="en-US" dirty="0" err="1" smtClean="0"/>
              <a:t>i.e</a:t>
            </a:r>
            <a:r>
              <a:rPr lang="en-US" dirty="0" smtClean="0"/>
              <a:t> stain positively and live cells </a:t>
            </a:r>
          </a:p>
          <a:p>
            <a:r>
              <a:rPr lang="en-US" dirty="0" smtClean="0"/>
              <a:t>Exclude the stain or stain negatively</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5429264"/>
            <a:ext cx="7929618" cy="1477328"/>
          </a:xfrm>
          <a:prstGeom prst="rect">
            <a:avLst/>
          </a:prstGeom>
        </p:spPr>
        <p:txBody>
          <a:bodyPr wrap="square">
            <a:spAutoFit/>
          </a:bodyPr>
          <a:lstStyle/>
          <a:p>
            <a:pPr algn="just"/>
            <a:r>
              <a:rPr lang="en-IN" dirty="0" smtClean="0"/>
              <a:t>To observe the live cells removed from a living organism unlike </a:t>
            </a:r>
            <a:r>
              <a:rPr lang="en-IN" dirty="0" err="1" smtClean="0"/>
              <a:t>intravital</a:t>
            </a:r>
            <a:r>
              <a:rPr lang="en-IN" dirty="0" smtClean="0"/>
              <a:t> staining.</a:t>
            </a:r>
          </a:p>
          <a:p>
            <a:pPr algn="just"/>
            <a:r>
              <a:rPr lang="en-IN" dirty="0" smtClean="0"/>
              <a:t>Immature </a:t>
            </a:r>
            <a:r>
              <a:rPr lang="en-IN" dirty="0"/>
              <a:t>red blood cells, called </a:t>
            </a:r>
            <a:r>
              <a:rPr lang="en-IN" dirty="0" err="1"/>
              <a:t>reticulocytes</a:t>
            </a:r>
            <a:r>
              <a:rPr lang="en-IN" dirty="0"/>
              <a:t>, can be seen in peripheral blood smears stained with a basic dye such as </a:t>
            </a:r>
            <a:r>
              <a:rPr lang="en-IN" b="1" dirty="0"/>
              <a:t>New </a:t>
            </a:r>
            <a:r>
              <a:rPr lang="en-IN" b="1" dirty="0" err="1"/>
              <a:t>Methylene</a:t>
            </a:r>
            <a:r>
              <a:rPr lang="en-IN" b="1" dirty="0"/>
              <a:t> Blue </a:t>
            </a:r>
            <a:r>
              <a:rPr lang="en-IN" dirty="0"/>
              <a:t>as seen here under oil immersion. These dyes bind to residual </a:t>
            </a:r>
            <a:r>
              <a:rPr lang="en-IN" dirty="0" err="1"/>
              <a:t>rRNA</a:t>
            </a:r>
            <a:r>
              <a:rPr lang="en-IN" dirty="0"/>
              <a:t> elements still present in these cells forming a reticular precipitate</a:t>
            </a:r>
            <a:r>
              <a:rPr lang="en-IN" dirty="0" smtClean="0"/>
              <a:t>. The living cells take up the stain.</a:t>
            </a:r>
            <a:endParaRPr lang="en-IN" dirty="0"/>
          </a:p>
        </p:txBody>
      </p:sp>
      <p:pic>
        <p:nvPicPr>
          <p:cNvPr id="1026" name="Picture 2" descr="C:\Users\intex\Desktop\reticulocyte stain.gif"/>
          <p:cNvPicPr>
            <a:picLocks noGrp="1" noChangeAspect="1" noChangeArrowheads="1"/>
          </p:cNvPicPr>
          <p:nvPr>
            <p:ph idx="1"/>
          </p:nvPr>
        </p:nvPicPr>
        <p:blipFill>
          <a:blip r:embed="rId2"/>
          <a:srcRect/>
          <a:stretch>
            <a:fillRect/>
          </a:stretch>
        </p:blipFill>
        <p:spPr bwMode="auto">
          <a:xfrm>
            <a:off x="785786" y="660400"/>
            <a:ext cx="7643866" cy="4554550"/>
          </a:xfrm>
          <a:prstGeom prst="rect">
            <a:avLst/>
          </a:prstGeom>
          <a:noFill/>
        </p:spPr>
      </p:pic>
      <p:sp>
        <p:nvSpPr>
          <p:cNvPr id="6" name="TextBox 5"/>
          <p:cNvSpPr txBox="1"/>
          <p:nvPr/>
        </p:nvSpPr>
        <p:spPr>
          <a:xfrm>
            <a:off x="3286116" y="71414"/>
            <a:ext cx="4572032" cy="584775"/>
          </a:xfrm>
          <a:prstGeom prst="rect">
            <a:avLst/>
          </a:prstGeom>
          <a:noFill/>
        </p:spPr>
        <p:txBody>
          <a:bodyPr wrap="square" rtlCol="0">
            <a:spAutoFit/>
          </a:bodyPr>
          <a:lstStyle/>
          <a:p>
            <a:r>
              <a:rPr lang="en-US" sz="3200" dirty="0" smtClean="0"/>
              <a:t>Supra vital stain</a:t>
            </a:r>
            <a:endParaRPr lang="en-IN"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fast staining</a:t>
            </a:r>
            <a:endParaRPr lang="en-IN" dirty="0"/>
          </a:p>
        </p:txBody>
      </p:sp>
      <p:pic>
        <p:nvPicPr>
          <p:cNvPr id="14338" name="Picture 2" descr="C:\Users\intex\Desktop\Acidfastbacteria800x.jpg"/>
          <p:cNvPicPr>
            <a:picLocks noGrp="1" noChangeAspect="1" noChangeArrowheads="1"/>
          </p:cNvPicPr>
          <p:nvPr>
            <p:ph idx="1"/>
          </p:nvPr>
        </p:nvPicPr>
        <p:blipFill>
          <a:blip r:embed="rId2"/>
          <a:srcRect/>
          <a:stretch>
            <a:fillRect/>
          </a:stretch>
        </p:blipFill>
        <p:spPr bwMode="auto">
          <a:xfrm>
            <a:off x="928662" y="1285860"/>
            <a:ext cx="7500990" cy="4572032"/>
          </a:xfrm>
          <a:prstGeom prst="rect">
            <a:avLst/>
          </a:prstGeom>
          <a:noFill/>
        </p:spPr>
      </p:pic>
      <p:sp>
        <p:nvSpPr>
          <p:cNvPr id="5" name="Rectangle 4"/>
          <p:cNvSpPr/>
          <p:nvPr/>
        </p:nvSpPr>
        <p:spPr>
          <a:xfrm>
            <a:off x="1214414" y="6000768"/>
            <a:ext cx="6286512" cy="369332"/>
          </a:xfrm>
          <a:prstGeom prst="rect">
            <a:avLst/>
          </a:prstGeom>
        </p:spPr>
        <p:txBody>
          <a:bodyPr wrap="square">
            <a:spAutoFit/>
          </a:bodyPr>
          <a:lstStyle/>
          <a:p>
            <a:r>
              <a:rPr lang="en-IN" dirty="0"/>
              <a:t> </a:t>
            </a:r>
            <a:r>
              <a:rPr lang="en-IN" i="1" u="sng" dirty="0">
                <a:hlinkClick r:id="rId3" tooltip="Mycobacterium avium subspecies paratuberculosis"/>
              </a:rPr>
              <a:t>Mycobacterium </a:t>
            </a:r>
            <a:r>
              <a:rPr lang="en-IN" i="1" u="sng" dirty="0" err="1">
                <a:hlinkClick r:id="rId3" tooltip="Mycobacterium avium subspecies paratuberculosis"/>
              </a:rPr>
              <a:t>avium</a:t>
            </a:r>
            <a:r>
              <a:rPr lang="en-IN" u="sng" dirty="0">
                <a:hlinkClick r:id="rId3" tooltip="Mycobacterium avium subspecies paratuberculosis"/>
              </a:rPr>
              <a:t> subspecies </a:t>
            </a:r>
            <a:r>
              <a:rPr lang="en-IN" i="1" u="sng" dirty="0" err="1" smtClean="0">
                <a:hlinkClick r:id="rId3" tooltip="Mycobacterium avium subspecies paratuberculosis"/>
              </a:rPr>
              <a:t>paratuberculosis</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intex\Desktop\staining methods\acid-fast diagram.png"/>
          <p:cNvPicPr>
            <a:picLocks noGrp="1" noChangeAspect="1" noChangeArrowheads="1"/>
          </p:cNvPicPr>
          <p:nvPr>
            <p:ph idx="1"/>
          </p:nvPr>
        </p:nvPicPr>
        <p:blipFill>
          <a:blip r:embed="rId2"/>
          <a:srcRect/>
          <a:stretch>
            <a:fillRect/>
          </a:stretch>
        </p:blipFill>
        <p:spPr bwMode="auto">
          <a:xfrm>
            <a:off x="457200" y="1950442"/>
            <a:ext cx="8229600" cy="38254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lstStyle/>
          <a:p>
            <a:r>
              <a:rPr lang="en-US" dirty="0" smtClean="0"/>
              <a:t>1. Fixation</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r>
              <a:rPr lang="en-IN" b="1" dirty="0" smtClean="0"/>
              <a:t>Principle of Acid Fast Stain</a:t>
            </a:r>
            <a:endParaRPr lang="en-IN" dirty="0" smtClean="0"/>
          </a:p>
          <a:p>
            <a:pPr algn="just"/>
            <a:r>
              <a:rPr lang="en-IN" dirty="0" smtClean="0"/>
              <a:t>Acid-fast </a:t>
            </a:r>
            <a:r>
              <a:rPr lang="en-IN" dirty="0" err="1" smtClean="0"/>
              <a:t>mycobacteria</a:t>
            </a:r>
            <a:r>
              <a:rPr lang="en-IN" dirty="0" smtClean="0"/>
              <a:t> contain </a:t>
            </a:r>
            <a:r>
              <a:rPr lang="en-IN" dirty="0" err="1" smtClean="0"/>
              <a:t>mycolic</a:t>
            </a:r>
            <a:r>
              <a:rPr lang="en-IN" dirty="0" smtClean="0"/>
              <a:t> acid in their outer membrane, making the cells waxy and resistant to staining with aqueous based stains such as the Gram stain. The primary stain, </a:t>
            </a:r>
            <a:r>
              <a:rPr lang="en-IN" dirty="0" err="1" smtClean="0"/>
              <a:t>carbolfuchsin</a:t>
            </a:r>
            <a:r>
              <a:rPr lang="en-IN" dirty="0" smtClean="0"/>
              <a:t> (contain phenol) is applied to the cells, and heat and phenol are used to allow the stain to penetrate into the waxy surface of acid-fast microorganisms. The excess stain is removed with treatment by acid alcohol (ethanol and hydrochloric acid). A secondary stain, </a:t>
            </a:r>
            <a:r>
              <a:rPr lang="en-IN" dirty="0" err="1" smtClean="0"/>
              <a:t>methylene</a:t>
            </a:r>
            <a:r>
              <a:rPr lang="en-IN" dirty="0" smtClean="0"/>
              <a:t> blue, is then applied to the cells.</a:t>
            </a:r>
          </a:p>
          <a:p>
            <a:pPr algn="just"/>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descr="Related image"/>
          <p:cNvPicPr>
            <a:picLocks noChangeAspect="1" noChangeArrowheads="1"/>
          </p:cNvPicPr>
          <p:nvPr/>
        </p:nvPicPr>
        <p:blipFill>
          <a:blip r:embed="rId2"/>
          <a:srcRect/>
          <a:stretch>
            <a:fillRect/>
          </a:stretch>
        </p:blipFill>
        <p:spPr bwMode="auto">
          <a:xfrm>
            <a:off x="0" y="0"/>
            <a:ext cx="9144000" cy="664371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1770"/>
            <a:ext cx="8229600" cy="168592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SPECIAL STAINS</a:t>
            </a:r>
            <a:endParaRPr lang="en-I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These stains are ‘Special’ because they are not routine – simple as that. Therefore, Special Stains refers to any staining technique other than haematoxylin and eosin (H&amp;E). So when we talk about ‘Special Stains’, we are referring to stains that are applied for a single purpose.</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smtClean="0"/>
              <a:t>However, examination of H&amp;E-stained tissues may raise questions, such as:</a:t>
            </a:r>
          </a:p>
          <a:p>
            <a:r>
              <a:rPr lang="en-IN" i="1" dirty="0" smtClean="0"/>
              <a:t>What type of tissue is present, and what is its distribution?</a:t>
            </a:r>
            <a:endParaRPr lang="en-IN" dirty="0" smtClean="0"/>
          </a:p>
          <a:p>
            <a:r>
              <a:rPr lang="en-IN" i="1" dirty="0" smtClean="0"/>
              <a:t>Which tissue component is that?</a:t>
            </a:r>
            <a:endParaRPr lang="en-IN" dirty="0" smtClean="0"/>
          </a:p>
          <a:p>
            <a:r>
              <a:rPr lang="en-IN" i="1" dirty="0" smtClean="0"/>
              <a:t>Is that an organism?!</a:t>
            </a:r>
            <a:endParaRPr lang="en-IN" dirty="0" smtClean="0"/>
          </a:p>
          <a:p>
            <a:r>
              <a:rPr lang="en-IN" dirty="0" smtClean="0"/>
              <a:t>This is where Special Stains come in. They represent a variety of techniques and dyes with a more limited staining range, so they can be used to highlight certain features. </a:t>
            </a: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buNone/>
            </a:pPr>
            <a:r>
              <a:rPr lang="en-IN" dirty="0" smtClean="0"/>
              <a:t>    This allows target substances to be identified based on their:</a:t>
            </a:r>
          </a:p>
          <a:p>
            <a:r>
              <a:rPr lang="en-IN" b="1" i="1" dirty="0" smtClean="0"/>
              <a:t>Chemical character:</a:t>
            </a:r>
            <a:r>
              <a:rPr lang="en-IN" dirty="0" smtClean="0"/>
              <a:t> For example – calcium, iron, copper, melanin, lipids, </a:t>
            </a:r>
            <a:r>
              <a:rPr lang="en-IN" dirty="0" err="1" smtClean="0"/>
              <a:t>glycosaminoglycans</a:t>
            </a:r>
            <a:r>
              <a:rPr lang="en-IN" dirty="0" smtClean="0"/>
              <a:t>, </a:t>
            </a:r>
            <a:r>
              <a:rPr lang="en-IN" dirty="0" err="1" smtClean="0"/>
              <a:t>hemosiderin</a:t>
            </a:r>
            <a:r>
              <a:rPr lang="en-IN" dirty="0" smtClean="0"/>
              <a:t>, DNA and RNA.</a:t>
            </a:r>
          </a:p>
          <a:p>
            <a:r>
              <a:rPr lang="en-IN" b="1" i="1" dirty="0" smtClean="0"/>
              <a:t>Biological character:</a:t>
            </a:r>
            <a:r>
              <a:rPr lang="en-IN" dirty="0" smtClean="0"/>
              <a:t> For example – connective tissues, nerve </a:t>
            </a:r>
            <a:r>
              <a:rPr lang="en-IN" dirty="0" err="1" smtClean="0"/>
              <a:t>fibers</a:t>
            </a:r>
            <a:r>
              <a:rPr lang="en-IN" dirty="0" smtClean="0"/>
              <a:t>, and myelin (</a:t>
            </a:r>
            <a:r>
              <a:rPr lang="en-IN" dirty="0" err="1" smtClean="0"/>
              <a:t>luxol</a:t>
            </a:r>
            <a:r>
              <a:rPr lang="en-IN" dirty="0" smtClean="0"/>
              <a:t> fast blue -</a:t>
            </a:r>
            <a:r>
              <a:rPr lang="en-IN" dirty="0" err="1" smtClean="0"/>
              <a:t>cresyl</a:t>
            </a:r>
            <a:r>
              <a:rPr lang="en-IN" dirty="0" smtClean="0"/>
              <a:t> violet).</a:t>
            </a:r>
          </a:p>
          <a:p>
            <a:r>
              <a:rPr lang="en-IN" b="1" i="1" dirty="0" smtClean="0"/>
              <a:t>Pathological character:</a:t>
            </a:r>
            <a:r>
              <a:rPr lang="en-IN" dirty="0" smtClean="0"/>
              <a:t> For example – bacteria, fungi, and </a:t>
            </a:r>
            <a:r>
              <a:rPr lang="en-IN" dirty="0" err="1" smtClean="0"/>
              <a:t>amyloid</a:t>
            </a:r>
            <a:r>
              <a:rPr lang="en-IN" dirty="0" smtClean="0"/>
              <a:t>.</a:t>
            </a: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Loeffler’s</a:t>
            </a:r>
            <a:r>
              <a:rPr lang="en-US" dirty="0" smtClean="0"/>
              <a:t> Alkaline </a:t>
            </a:r>
            <a:r>
              <a:rPr lang="en-US" dirty="0" err="1" smtClean="0"/>
              <a:t>methylene</a:t>
            </a:r>
            <a:r>
              <a:rPr lang="en-US" dirty="0" smtClean="0"/>
              <a:t> blue stain</a:t>
            </a:r>
            <a:endParaRPr lang="en-IN" dirty="0"/>
          </a:p>
        </p:txBody>
      </p:sp>
      <p:sp>
        <p:nvSpPr>
          <p:cNvPr id="3" name="Content Placeholder 2"/>
          <p:cNvSpPr>
            <a:spLocks noGrp="1"/>
          </p:cNvSpPr>
          <p:nvPr>
            <p:ph idx="1"/>
          </p:nvPr>
        </p:nvSpPr>
        <p:spPr/>
        <p:txBody>
          <a:bodyPr/>
          <a:lstStyle/>
          <a:p>
            <a:r>
              <a:rPr lang="en-US" dirty="0" smtClean="0"/>
              <a:t>Blood/ serum smear</a:t>
            </a:r>
          </a:p>
          <a:p>
            <a:r>
              <a:rPr lang="en-IN" dirty="0" smtClean="0"/>
              <a:t>It is a cationic dye which stains the cell a blue </a:t>
            </a:r>
            <a:r>
              <a:rPr lang="en-IN" dirty="0" err="1" smtClean="0"/>
              <a:t>color</a:t>
            </a:r>
            <a:r>
              <a:rPr lang="en-IN" dirty="0" smtClean="0"/>
              <a:t>. The presence of negatively charged molecules in the cell causes the staining phenomenon, as the positively charged dye is attracted to negatively charged particles, such as polyphosphates like DNA and RNA</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cap="all" dirty="0" smtClean="0"/>
              <a:t>REAGENT FORMULA</a:t>
            </a:r>
          </a:p>
          <a:p>
            <a:r>
              <a:rPr lang="en-IN" dirty="0" smtClean="0"/>
              <a:t>Ingredients per </a:t>
            </a:r>
            <a:r>
              <a:rPr lang="en-IN" dirty="0" err="1" smtClean="0"/>
              <a:t>liter</a:t>
            </a:r>
            <a:r>
              <a:rPr lang="en-IN" dirty="0" smtClean="0"/>
              <a:t> of </a:t>
            </a:r>
            <a:r>
              <a:rPr lang="en-IN" dirty="0" err="1" smtClean="0"/>
              <a:t>deionized</a:t>
            </a:r>
            <a:r>
              <a:rPr lang="en-IN" dirty="0" smtClean="0"/>
              <a:t> water :*</a:t>
            </a:r>
          </a:p>
          <a:p>
            <a:r>
              <a:rPr lang="en-IN" dirty="0" err="1" smtClean="0"/>
              <a:t>Methylene</a:t>
            </a:r>
            <a:r>
              <a:rPr lang="en-IN" dirty="0" smtClean="0"/>
              <a:t> Blue, Certified- 3.0gm</a:t>
            </a:r>
          </a:p>
          <a:p>
            <a:r>
              <a:rPr lang="en-IN" dirty="0" smtClean="0"/>
              <a:t>Potassium Hydroxide, 10%- 1.0ml</a:t>
            </a:r>
          </a:p>
          <a:p>
            <a:r>
              <a:rPr lang="en-IN" dirty="0" smtClean="0"/>
              <a:t>Ethanol, 95%- 300.0ml</a:t>
            </a:r>
          </a:p>
          <a:p>
            <a:pPr>
              <a:buNone/>
            </a:pPr>
            <a:r>
              <a:rPr lang="en-IN" dirty="0" smtClean="0"/>
              <a:t>* </a:t>
            </a:r>
            <a:r>
              <a:rPr lang="en-IN" sz="1800" dirty="0" smtClean="0"/>
              <a:t>Adjusted and/or supplemented as required to meet performance criteria.</a:t>
            </a:r>
            <a:endParaRPr lang="en-IN"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IN" dirty="0"/>
          </a:p>
        </p:txBody>
      </p:sp>
      <p:sp>
        <p:nvSpPr>
          <p:cNvPr id="3" name="Content Placeholder 2"/>
          <p:cNvSpPr>
            <a:spLocks noGrp="1"/>
          </p:cNvSpPr>
          <p:nvPr>
            <p:ph idx="1"/>
          </p:nvPr>
        </p:nvSpPr>
        <p:spPr/>
        <p:txBody>
          <a:bodyPr>
            <a:normAutofit lnSpcReduction="10000"/>
          </a:bodyPr>
          <a:lstStyle/>
          <a:p>
            <a:r>
              <a:rPr lang="en-IN" dirty="0" smtClean="0"/>
              <a:t>Prepare and heat or methanol fix a smear of the organism to be examined on a clear glass slide. </a:t>
            </a:r>
          </a:p>
          <a:p>
            <a:r>
              <a:rPr lang="en-IN" dirty="0" smtClean="0"/>
              <a:t>Flood the slide with the </a:t>
            </a:r>
            <a:r>
              <a:rPr lang="en-IN" dirty="0" err="1" smtClean="0"/>
              <a:t>Methylene</a:t>
            </a:r>
            <a:r>
              <a:rPr lang="en-IN" dirty="0" smtClean="0"/>
              <a:t> Blue, </a:t>
            </a:r>
            <a:r>
              <a:rPr lang="en-IN" dirty="0" err="1" smtClean="0"/>
              <a:t>Loefflers</a:t>
            </a:r>
            <a:r>
              <a:rPr lang="en-IN" dirty="0" smtClean="0"/>
              <a:t> stain. </a:t>
            </a:r>
          </a:p>
          <a:p>
            <a:r>
              <a:rPr lang="en-IN" dirty="0" smtClean="0"/>
              <a:t>Allow to stand for one to three minutes. </a:t>
            </a:r>
          </a:p>
          <a:p>
            <a:r>
              <a:rPr lang="en-IN" dirty="0" smtClean="0"/>
              <a:t>Rinse slide with tap water, and blot dry. </a:t>
            </a:r>
          </a:p>
          <a:p>
            <a:r>
              <a:rPr lang="en-IN" dirty="0" smtClean="0"/>
              <a:t>Examine the smear at 1000X, using the oil immersion objective. </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smtClean="0"/>
              <a:t>Determining bacterial morphology. Staining of bacteria Bacillus </a:t>
            </a:r>
            <a:r>
              <a:rPr lang="en-US" dirty="0" err="1" smtClean="0"/>
              <a:t>anthracis</a:t>
            </a:r>
            <a:endParaRPr lang="en-IN" dirty="0" smtClean="0"/>
          </a:p>
          <a:p>
            <a:r>
              <a:rPr lang="en-IN" dirty="0" smtClean="0"/>
              <a:t>used in the presumptive identification of </a:t>
            </a:r>
            <a:r>
              <a:rPr lang="en-IN" i="1" dirty="0" err="1" smtClean="0"/>
              <a:t>Corynebacterium</a:t>
            </a:r>
            <a:r>
              <a:rPr lang="en-IN" i="1" dirty="0" smtClean="0"/>
              <a:t> diphtheria</a:t>
            </a:r>
          </a:p>
          <a:p>
            <a:r>
              <a:rPr lang="en-IN" dirty="0" smtClean="0"/>
              <a:t>use in the staining of gram-negative bacteria found in spinal fluid, namely </a:t>
            </a:r>
            <a:r>
              <a:rPr lang="en-IN" i="1" dirty="0" err="1" smtClean="0"/>
              <a:t>Haemophilus</a:t>
            </a:r>
            <a:r>
              <a:rPr lang="en-IN" i="1" dirty="0" smtClean="0"/>
              <a:t> </a:t>
            </a:r>
            <a:r>
              <a:rPr lang="en-IN" i="1" dirty="0" err="1" smtClean="0"/>
              <a:t>influenzae</a:t>
            </a:r>
            <a:r>
              <a:rPr lang="en-IN" dirty="0" smtClean="0"/>
              <a:t> and </a:t>
            </a:r>
            <a:r>
              <a:rPr lang="en-IN" i="1" dirty="0" err="1" smtClean="0"/>
              <a:t>Neisseria</a:t>
            </a:r>
            <a:r>
              <a:rPr lang="en-IN" i="1" dirty="0" smtClean="0"/>
              <a:t> </a:t>
            </a:r>
            <a:r>
              <a:rPr lang="en-IN" i="1" dirty="0" err="1" smtClean="0"/>
              <a:t>meningitidis</a:t>
            </a:r>
            <a:r>
              <a:rPr lang="en-IN" dirty="0" smtClean="0"/>
              <a:t>.</a:t>
            </a:r>
          </a:p>
          <a:p>
            <a:r>
              <a:rPr lang="en-IN" dirty="0" smtClean="0"/>
              <a:t>effective stain for the enumeration of leukocytes in mucus or </a:t>
            </a:r>
            <a:r>
              <a:rPr lang="en-IN" dirty="0" err="1" smtClean="0"/>
              <a:t>feces</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intex\Desktop\histological-techniques-for-life-science-researchers-7-638.jpg"/>
          <p:cNvPicPr>
            <a:picLocks noGrp="1" noChangeAspect="1" noChangeArrowheads="1"/>
          </p:cNvPicPr>
          <p:nvPr>
            <p:ph idx="1"/>
          </p:nvPr>
        </p:nvPicPr>
        <p:blipFill>
          <a:blip r:embed="rId2"/>
          <a:srcRect/>
          <a:stretch>
            <a:fillRect/>
          </a:stretch>
        </p:blipFill>
        <p:spPr bwMode="auto">
          <a:xfrm>
            <a:off x="428596" y="285728"/>
            <a:ext cx="8286808" cy="607223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Loeffler’s</a:t>
            </a:r>
            <a:r>
              <a:rPr lang="en-US" dirty="0" smtClean="0"/>
              <a:t> alkaline </a:t>
            </a:r>
            <a:r>
              <a:rPr lang="en-US" dirty="0" err="1" smtClean="0"/>
              <a:t>methylene</a:t>
            </a:r>
            <a:r>
              <a:rPr lang="en-US" dirty="0" smtClean="0"/>
              <a:t> blue</a:t>
            </a:r>
            <a:endParaRPr lang="en-IN" dirty="0"/>
          </a:p>
        </p:txBody>
      </p:sp>
      <p:pic>
        <p:nvPicPr>
          <p:cNvPr id="11266" name="Picture 2" descr="C:\Users\intex\Desktop\bacillus-anthracis-methylene-blue-stain-genax01-high.jpg"/>
          <p:cNvPicPr>
            <a:picLocks noGrp="1" noChangeAspect="1" noChangeArrowheads="1"/>
          </p:cNvPicPr>
          <p:nvPr>
            <p:ph idx="1"/>
          </p:nvPr>
        </p:nvPicPr>
        <p:blipFill>
          <a:blip r:embed="rId2"/>
          <a:srcRect/>
          <a:stretch>
            <a:fillRect/>
          </a:stretch>
        </p:blipFill>
        <p:spPr bwMode="auto">
          <a:xfrm>
            <a:off x="1142976" y="1071546"/>
            <a:ext cx="6847145" cy="4525963"/>
          </a:xfrm>
          <a:prstGeom prst="rect">
            <a:avLst/>
          </a:prstGeom>
          <a:noFill/>
        </p:spPr>
      </p:pic>
      <p:sp>
        <p:nvSpPr>
          <p:cNvPr id="5" name="TextBox 4"/>
          <p:cNvSpPr txBox="1"/>
          <p:nvPr/>
        </p:nvSpPr>
        <p:spPr>
          <a:xfrm>
            <a:off x="3286116" y="5643578"/>
            <a:ext cx="2782365" cy="830997"/>
          </a:xfrm>
          <a:prstGeom prst="rect">
            <a:avLst/>
          </a:prstGeom>
          <a:noFill/>
        </p:spPr>
        <p:txBody>
          <a:bodyPr wrap="none" rtlCol="0">
            <a:spAutoFit/>
          </a:bodyPr>
          <a:lstStyle/>
          <a:p>
            <a:r>
              <a:rPr lang="en-US" sz="2400" dirty="0" smtClean="0"/>
              <a:t>Mc </a:t>
            </a:r>
            <a:r>
              <a:rPr lang="en-US" sz="2400" dirty="0" err="1" smtClean="0"/>
              <a:t>Faydean</a:t>
            </a:r>
            <a:r>
              <a:rPr lang="en-US" sz="2400" dirty="0" smtClean="0"/>
              <a:t> reaction</a:t>
            </a:r>
          </a:p>
          <a:p>
            <a:endParaRPr lang="en-IN"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42844" y="1571612"/>
            <a:ext cx="8686800" cy="4525963"/>
          </a:xfrm>
        </p:spPr>
        <p:txBody>
          <a:bodyPr>
            <a:normAutofit lnSpcReduction="10000"/>
          </a:bodyPr>
          <a:lstStyle/>
          <a:p>
            <a:pPr algn="just"/>
            <a:r>
              <a:rPr lang="en-IN" b="1" dirty="0" err="1" smtClean="0"/>
              <a:t>Romanowsky</a:t>
            </a:r>
            <a:r>
              <a:rPr lang="en-IN" b="1" dirty="0" smtClean="0"/>
              <a:t> staining</a:t>
            </a:r>
            <a:r>
              <a:rPr lang="en-IN" dirty="0" smtClean="0"/>
              <a:t> is a Prototypical </a:t>
            </a:r>
            <a:r>
              <a:rPr lang="en-IN" dirty="0" smtClean="0">
                <a:hlinkClick r:id="rId2" tooltip="Staining (biology)"/>
              </a:rPr>
              <a:t>staining</a:t>
            </a:r>
            <a:r>
              <a:rPr lang="en-IN" dirty="0" smtClean="0"/>
              <a:t> technique that was the forerunner of several distinct but similar </a:t>
            </a:r>
            <a:r>
              <a:rPr lang="en-IN" dirty="0" err="1" smtClean="0"/>
              <a:t>methods,Including</a:t>
            </a:r>
            <a:r>
              <a:rPr lang="en-IN" dirty="0" smtClean="0"/>
              <a:t> </a:t>
            </a:r>
            <a:r>
              <a:rPr lang="en-IN" dirty="0" err="1" smtClean="0">
                <a:hlinkClick r:id="rId3" tooltip="Giemsa stain"/>
              </a:rPr>
              <a:t>Giemsa</a:t>
            </a:r>
            <a:r>
              <a:rPr lang="en-IN" dirty="0" smtClean="0"/>
              <a:t>, </a:t>
            </a:r>
            <a:r>
              <a:rPr lang="en-IN" dirty="0" smtClean="0">
                <a:hlinkClick r:id="rId4" tooltip="Jenner's stain"/>
              </a:rPr>
              <a:t>Jenner</a:t>
            </a:r>
            <a:r>
              <a:rPr lang="en-IN" dirty="0" smtClean="0"/>
              <a:t>, </a:t>
            </a:r>
            <a:r>
              <a:rPr lang="en-IN" dirty="0" smtClean="0">
                <a:hlinkClick r:id="rId5" tooltip="Wright's stain"/>
              </a:rPr>
              <a:t>Wright</a:t>
            </a:r>
            <a:r>
              <a:rPr lang="en-IN" dirty="0" smtClean="0"/>
              <a:t>, </a:t>
            </a:r>
            <a:r>
              <a:rPr lang="en-IN" dirty="0" smtClean="0">
                <a:hlinkClick r:id="rId6" tooltip="Field stain"/>
              </a:rPr>
              <a:t>Field</a:t>
            </a:r>
            <a:r>
              <a:rPr lang="en-IN" dirty="0" smtClean="0"/>
              <a:t>, and </a:t>
            </a:r>
            <a:r>
              <a:rPr lang="en-IN" dirty="0" err="1" smtClean="0">
                <a:hlinkClick r:id="rId7" tooltip="Leishman stain"/>
              </a:rPr>
              <a:t>Leishman</a:t>
            </a:r>
            <a:r>
              <a:rPr lang="en-IN" dirty="0" smtClean="0"/>
              <a:t> stains, which are used to differentiate </a:t>
            </a:r>
            <a:r>
              <a:rPr lang="en-IN" dirty="0" smtClean="0">
                <a:hlinkClick r:id="rId8" tooltip="Cell (biology)"/>
              </a:rPr>
              <a:t>cells</a:t>
            </a:r>
            <a:r>
              <a:rPr lang="en-IN" dirty="0" smtClean="0"/>
              <a:t> in </a:t>
            </a:r>
            <a:r>
              <a:rPr lang="en-IN" dirty="0" smtClean="0">
                <a:hlinkClick r:id="rId9" tooltip="Pathology"/>
              </a:rPr>
              <a:t>pathologic</a:t>
            </a:r>
            <a:r>
              <a:rPr lang="en-IN" dirty="0" smtClean="0"/>
              <a:t> specimens.</a:t>
            </a:r>
          </a:p>
          <a:p>
            <a:pPr algn="just"/>
            <a:r>
              <a:rPr lang="en-IN" dirty="0" smtClean="0"/>
              <a:t>It was named after the Russian physician </a:t>
            </a:r>
            <a:r>
              <a:rPr lang="en-IN" dirty="0" smtClean="0">
                <a:hlinkClick r:id="rId10" tooltip="Dmitri Leonidovich Romanowsky"/>
              </a:rPr>
              <a:t>Dmitri </a:t>
            </a:r>
            <a:r>
              <a:rPr lang="en-IN" dirty="0" err="1" smtClean="0">
                <a:hlinkClick r:id="rId10" tooltip="Dmitri Leonidovich Romanowsky"/>
              </a:rPr>
              <a:t>Leonidovich</a:t>
            </a:r>
            <a:r>
              <a:rPr lang="en-IN" dirty="0" smtClean="0">
                <a:hlinkClick r:id="rId10" tooltip="Dmitri Leonidovich Romanowsky"/>
              </a:rPr>
              <a:t> </a:t>
            </a:r>
            <a:r>
              <a:rPr lang="en-IN" dirty="0" err="1" smtClean="0">
                <a:hlinkClick r:id="rId10" tooltip="Dmitri Leonidovich Romanowsky"/>
              </a:rPr>
              <a:t>Romanowsky</a:t>
            </a:r>
            <a:r>
              <a:rPr lang="en-IN" dirty="0" smtClean="0"/>
              <a:t> (1861–1921), who invented it in 1891.</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LEISHMAN’S STAIN -COMPOSITION</a:t>
            </a:r>
            <a:endParaRPr lang="en-IN" dirty="0"/>
          </a:p>
        </p:txBody>
      </p:sp>
      <p:sp>
        <p:nvSpPr>
          <p:cNvPr id="3" name="Content Placeholder 2"/>
          <p:cNvSpPr>
            <a:spLocks noGrp="1"/>
          </p:cNvSpPr>
          <p:nvPr>
            <p:ph idx="1"/>
          </p:nvPr>
        </p:nvSpPr>
        <p:spPr/>
        <p:txBody>
          <a:bodyPr/>
          <a:lstStyle/>
          <a:p>
            <a:pPr>
              <a:buNone/>
            </a:pPr>
            <a:r>
              <a:rPr lang="en-US" dirty="0" err="1" smtClean="0"/>
              <a:t>Leishman’s</a:t>
            </a:r>
            <a:r>
              <a:rPr lang="en-US" dirty="0" smtClean="0"/>
              <a:t> stain- 0.3g</a:t>
            </a:r>
          </a:p>
          <a:p>
            <a:pPr>
              <a:buNone/>
            </a:pPr>
            <a:r>
              <a:rPr lang="en-US" dirty="0" smtClean="0"/>
              <a:t>Absolute Methyl alcohol- 200ml</a:t>
            </a:r>
          </a:p>
          <a:p>
            <a:pPr>
              <a:buNone/>
            </a:pPr>
            <a:r>
              <a:rPr lang="en-US" dirty="0" smtClean="0"/>
              <a:t>Dissolve and filter before use.</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31762"/>
            <a:ext cx="8229600" cy="296842"/>
          </a:xfrm>
        </p:spPr>
        <p:txBody>
          <a:bodyPr>
            <a:noAutofit/>
          </a:bodyPr>
          <a:lstStyle/>
          <a:p>
            <a:r>
              <a:rPr lang="en-US" sz="3200" dirty="0" smtClean="0"/>
              <a:t>LEISHMAN’S STAIN</a:t>
            </a:r>
            <a:endParaRPr lang="en-IN" sz="3200" dirty="0"/>
          </a:p>
        </p:txBody>
      </p:sp>
      <p:sp>
        <p:nvSpPr>
          <p:cNvPr id="3" name="Content Placeholder 2"/>
          <p:cNvSpPr>
            <a:spLocks noGrp="1"/>
          </p:cNvSpPr>
          <p:nvPr>
            <p:ph idx="1"/>
          </p:nvPr>
        </p:nvSpPr>
        <p:spPr>
          <a:xfrm>
            <a:off x="457200" y="785794"/>
            <a:ext cx="8229600" cy="6000768"/>
          </a:xfrm>
        </p:spPr>
        <p:txBody>
          <a:bodyPr>
            <a:noAutofit/>
          </a:bodyPr>
          <a:lstStyle/>
          <a:p>
            <a:pPr algn="just">
              <a:buNone/>
            </a:pPr>
            <a:r>
              <a:rPr lang="en-IN" sz="2000" dirty="0" smtClean="0"/>
              <a:t>1. Take an air dried blood smear on and glass slide and cover the smear with the undiluted stain. Take care not to overflow with excess stain. Preferably add just the enough number of drops to cover the smear. To standardize, count the number of drops (usually 7-10) required to cover the film (so that double the number of water can be added) and adjust the incubation time according to the result (usually 1–2 minutes, 3 minutes per WHO). The undiluted stain both acts as a fixative and also partially stains the smear. Still, since the moisture content can vary it is better to fix the slide in Methanol before staining.</a:t>
            </a:r>
          </a:p>
          <a:p>
            <a:pPr algn="just">
              <a:buNone/>
            </a:pPr>
            <a:endParaRPr lang="en-IN" sz="2000" dirty="0" smtClean="0"/>
          </a:p>
          <a:p>
            <a:pPr algn="just">
              <a:buNone/>
            </a:pPr>
            <a:r>
              <a:rPr lang="en-IN" sz="2000" dirty="0" smtClean="0"/>
              <a:t>2. Add twice the volume of pH 6.8 buffered water (i.e. if e.g. 7 drops of stain was used, then use 14 drops water) to dilute the stain, taking caution that the stain should not overflow (which will make the dilution inaccurate). However, the standard operating procedure published by WHO suggests adding equal (instead of twice) volume of water.</a:t>
            </a:r>
            <a:r>
              <a:rPr lang="en-IN" sz="2000" baseline="30000" dirty="0" smtClean="0">
                <a:hlinkClick r:id="rId2"/>
              </a:rPr>
              <a:t>[4]</a:t>
            </a:r>
            <a:r>
              <a:rPr lang="en-IN" sz="2000" dirty="0" smtClean="0"/>
              <a:t> Mix the water with the stain underneath by gently blowing with a straw or using a plastic bulb pipette. Allow to stain for 10–12 minutes (time may require adjusting).</a:t>
            </a:r>
            <a:endParaRPr lang="en-IN"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6072230"/>
          </a:xfrm>
        </p:spPr>
        <p:txBody>
          <a:bodyPr>
            <a:normAutofit fontScale="70000" lnSpcReduction="20000"/>
          </a:bodyPr>
          <a:lstStyle/>
          <a:p>
            <a:endParaRPr lang="en-IN" dirty="0" smtClean="0"/>
          </a:p>
          <a:p>
            <a:pPr algn="just">
              <a:buNone/>
            </a:pPr>
            <a:r>
              <a:rPr lang="en-IN" dirty="0" smtClean="0"/>
              <a:t>    "the appearance of a polychromatic 'scum' on the surface of the slide is merely a result of oxidation of the dye components and can be ignored.”</a:t>
            </a:r>
          </a:p>
          <a:p>
            <a:pPr algn="just">
              <a:buNone/>
            </a:pPr>
            <a:endParaRPr lang="en-IN" dirty="0" smtClean="0"/>
          </a:p>
          <a:p>
            <a:pPr algn="just">
              <a:buNone/>
            </a:pPr>
            <a:r>
              <a:rPr lang="en-IN" dirty="0" smtClean="0"/>
              <a:t>3. Wash off the stain with clean (or filtered) tap water . If the stain is </a:t>
            </a:r>
            <a:r>
              <a:rPr lang="en-IN" dirty="0" err="1" smtClean="0"/>
              <a:t>tiped</a:t>
            </a:r>
            <a:r>
              <a:rPr lang="en-IN" dirty="0" smtClean="0"/>
              <a:t> off instead of washing, this will leave a fine deposit covering the film. Wipe the back of the slide clean and stand it in a draining rack to dry. The stained smear should grossly appear neither too pink nor too blue (verify final results microscopically). If the tap water is highly acidic, resulting in smear turning grossly pink too fast or highly alkaline, resulting in the smear remaining too blue, try using boiled cooled water or filtered rain water or pH 6.8 buffered water which can be used as an additional flooding step after washing in running water.</a:t>
            </a:r>
          </a:p>
          <a:p>
            <a:pPr algn="just">
              <a:buNone/>
            </a:pPr>
            <a:endParaRPr lang="en-IN" dirty="0" smtClean="0"/>
          </a:p>
          <a:p>
            <a:pPr algn="just">
              <a:buNone/>
            </a:pPr>
            <a:r>
              <a:rPr lang="en-IN" dirty="0" smtClean="0"/>
              <a:t>4. The slide should be air dried and can be viewed under microscope either directly or optionally (per WHO) a </a:t>
            </a:r>
            <a:r>
              <a:rPr lang="en-IN" dirty="0" err="1" smtClean="0"/>
              <a:t>nonaqueous</a:t>
            </a:r>
            <a:r>
              <a:rPr lang="en-IN" dirty="0" smtClean="0"/>
              <a:t> </a:t>
            </a:r>
            <a:r>
              <a:rPr lang="en-IN" dirty="0" smtClean="0">
                <a:hlinkClick r:id="rId2" tooltip="Mounting medium"/>
              </a:rPr>
              <a:t>mounting medium</a:t>
            </a:r>
            <a:r>
              <a:rPr lang="en-IN" dirty="0" smtClean="0"/>
              <a:t> such as DPX (</a:t>
            </a:r>
            <a:r>
              <a:rPr lang="en-IN" b="1" dirty="0" err="1" smtClean="0"/>
              <a:t>D</a:t>
            </a:r>
            <a:r>
              <a:rPr lang="en-IN" dirty="0" err="1" smtClean="0"/>
              <a:t>istrene</a:t>
            </a:r>
            <a:r>
              <a:rPr lang="en-IN" dirty="0" smtClean="0"/>
              <a:t> 80 - a commercial </a:t>
            </a:r>
            <a:r>
              <a:rPr lang="en-IN" dirty="0" smtClean="0">
                <a:hlinkClick r:id="rId3" tooltip="Polystyrene"/>
              </a:rPr>
              <a:t>polystyrene</a:t>
            </a:r>
            <a:r>
              <a:rPr lang="en-IN" dirty="0" smtClean="0"/>
              <a:t>, a </a:t>
            </a:r>
            <a:r>
              <a:rPr lang="en-IN" b="1" dirty="0" smtClean="0">
                <a:hlinkClick r:id="rId4" tooltip="Plasticizer"/>
              </a:rPr>
              <a:t>P</a:t>
            </a:r>
            <a:r>
              <a:rPr lang="en-IN" dirty="0" smtClean="0">
                <a:hlinkClick r:id="rId4" tooltip="Plasticizer"/>
              </a:rPr>
              <a:t>lasticizer</a:t>
            </a:r>
            <a:r>
              <a:rPr lang="en-IN" dirty="0" smtClean="0"/>
              <a:t> e.g. </a:t>
            </a:r>
            <a:r>
              <a:rPr lang="en-IN" dirty="0" err="1" smtClean="0"/>
              <a:t>dibutyl</a:t>
            </a:r>
            <a:r>
              <a:rPr lang="en-IN" dirty="0" smtClean="0"/>
              <a:t> phthalate and </a:t>
            </a:r>
            <a:r>
              <a:rPr lang="en-IN" dirty="0" err="1" smtClean="0">
                <a:hlinkClick r:id="rId5" tooltip="Xylene"/>
              </a:rPr>
              <a:t>Xylene</a:t>
            </a:r>
            <a:r>
              <a:rPr lang="en-IN" dirty="0" smtClean="0"/>
              <a:t>) may be used.</a:t>
            </a:r>
          </a:p>
          <a:p>
            <a:pPr algn="just"/>
            <a:endParaRPr lang="en-IN"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tex\Desktop\14.jpg"/>
          <p:cNvPicPr>
            <a:picLocks noGrp="1" noChangeAspect="1" noChangeArrowheads="1"/>
          </p:cNvPicPr>
          <p:nvPr>
            <p:ph idx="1"/>
          </p:nvPr>
        </p:nvPicPr>
        <p:blipFill>
          <a:blip r:embed="rId2"/>
          <a:srcRect/>
          <a:stretch>
            <a:fillRect/>
          </a:stretch>
        </p:blipFill>
        <p:spPr bwMode="auto">
          <a:xfrm>
            <a:off x="1214414" y="1000108"/>
            <a:ext cx="6793190" cy="452596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C:\Users\intex\Desktop\hqdefault.jpg"/>
          <p:cNvPicPr>
            <a:picLocks noChangeAspect="1" noChangeArrowheads="1"/>
          </p:cNvPicPr>
          <p:nvPr/>
        </p:nvPicPr>
        <p:blipFill>
          <a:blip r:embed="rId2"/>
          <a:srcRect/>
          <a:stretch>
            <a:fillRect/>
          </a:stretch>
        </p:blipFill>
        <p:spPr bwMode="auto">
          <a:xfrm>
            <a:off x="428596" y="714356"/>
            <a:ext cx="8358246" cy="557216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Giemsa</a:t>
            </a:r>
            <a:r>
              <a:rPr lang="en-US" dirty="0" smtClean="0"/>
              <a:t> stain</a:t>
            </a:r>
            <a:endParaRPr lang="en-IN" dirty="0"/>
          </a:p>
        </p:txBody>
      </p:sp>
      <p:pic>
        <p:nvPicPr>
          <p:cNvPr id="2050" name="Picture 2" descr="C:\Users\intex\Desktop\staining methods\hema-practical-05-hema-staining-4-728.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 </a:t>
            </a:r>
            <a:r>
              <a:rPr lang="en-US" sz="3200" dirty="0" err="1" smtClean="0"/>
              <a:t>multocida</a:t>
            </a:r>
            <a:r>
              <a:rPr lang="en-US" sz="3200" dirty="0" smtClean="0"/>
              <a:t>- </a:t>
            </a:r>
            <a:r>
              <a:rPr lang="en-US" sz="3200" dirty="0" err="1" smtClean="0"/>
              <a:t>Leishman’s</a:t>
            </a:r>
            <a:r>
              <a:rPr lang="en-US" sz="3200" dirty="0" smtClean="0"/>
              <a:t> stain blood smear</a:t>
            </a:r>
            <a:endParaRPr lang="en-IN" sz="3200" dirty="0"/>
          </a:p>
        </p:txBody>
      </p:sp>
      <p:pic>
        <p:nvPicPr>
          <p:cNvPr id="12290" name="Picture 2" descr="C:\Users\intex\Desktop\P.multocida leishman.jpg"/>
          <p:cNvPicPr>
            <a:picLocks noGrp="1" noChangeAspect="1" noChangeArrowheads="1"/>
          </p:cNvPicPr>
          <p:nvPr>
            <p:ph idx="1"/>
          </p:nvPr>
        </p:nvPicPr>
        <p:blipFill>
          <a:blip r:embed="rId2"/>
          <a:srcRect/>
          <a:stretch>
            <a:fillRect/>
          </a:stretch>
        </p:blipFill>
        <p:spPr bwMode="auto">
          <a:xfrm>
            <a:off x="642910" y="1571612"/>
            <a:ext cx="8001056" cy="457203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9155" name="Picture 3" descr="C:\Users\intex\Desktop\staining methods\leptospirosis-update-on-management-20-638.jpg"/>
          <p:cNvPicPr>
            <a:picLocks noGrp="1" noChangeAspect="1" noChangeArrowheads="1"/>
          </p:cNvPicPr>
          <p:nvPr>
            <p:ph idx="1"/>
          </p:nvPr>
        </p:nvPicPr>
        <p:blipFill>
          <a:blip r:embed="rId2"/>
          <a:srcRect/>
          <a:stretch>
            <a:fillRect/>
          </a:stretch>
        </p:blipFill>
        <p:spPr bwMode="auto">
          <a:xfrm>
            <a:off x="285720" y="214290"/>
            <a:ext cx="8643998" cy="635798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intex\Desktop\histological-techniques-for-life-science-researchers-8-638.jpg"/>
          <p:cNvPicPr>
            <a:picLocks noGrp="1" noChangeAspect="1" noChangeArrowheads="1"/>
          </p:cNvPicPr>
          <p:nvPr>
            <p:ph idx="1"/>
          </p:nvPr>
        </p:nvPicPr>
        <p:blipFill>
          <a:blip r:embed="rId2"/>
          <a:srcRect/>
          <a:stretch>
            <a:fillRect/>
          </a:stretch>
        </p:blipFill>
        <p:spPr bwMode="auto">
          <a:xfrm>
            <a:off x="428596" y="285728"/>
            <a:ext cx="8358246" cy="621510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 stain</a:t>
            </a:r>
            <a:endParaRPr lang="en-US" dirty="0"/>
          </a:p>
        </p:txBody>
      </p:sp>
      <p:sp>
        <p:nvSpPr>
          <p:cNvPr id="3" name="Content Placeholder 2"/>
          <p:cNvSpPr>
            <a:spLocks noGrp="1"/>
          </p:cNvSpPr>
          <p:nvPr>
            <p:ph idx="1"/>
          </p:nvPr>
        </p:nvSpPr>
        <p:spPr>
          <a:xfrm>
            <a:off x="457200" y="1600200"/>
            <a:ext cx="3682752" cy="4525963"/>
          </a:xfrm>
        </p:spPr>
        <p:txBody>
          <a:bodyPr>
            <a:normAutofit fontScale="85000" lnSpcReduction="20000"/>
          </a:bodyPr>
          <a:lstStyle/>
          <a:p>
            <a:pPr marL="0" indent="0">
              <a:buNone/>
            </a:pPr>
            <a:r>
              <a:rPr lang="en-US" b="1" dirty="0"/>
              <a:t>Principle of PAS Stain</a:t>
            </a:r>
          </a:p>
          <a:p>
            <a:pPr marL="0" indent="0" algn="just">
              <a:buNone/>
            </a:pPr>
            <a:r>
              <a:rPr lang="en-US" dirty="0"/>
              <a:t>Glycol group of carbohydrates are oxidized by periodic acid to release </a:t>
            </a:r>
            <a:r>
              <a:rPr lang="en-US" dirty="0" err="1"/>
              <a:t>dialdehydes</a:t>
            </a:r>
            <a:r>
              <a:rPr lang="en-US" dirty="0"/>
              <a:t>. These </a:t>
            </a:r>
            <a:r>
              <a:rPr lang="en-US" dirty="0" err="1"/>
              <a:t>dialdehydes</a:t>
            </a:r>
            <a:r>
              <a:rPr lang="en-US" dirty="0"/>
              <a:t> on subsequent combination with Schiff’s reagent result in the formation of magenta colored complex, localized at the site of aldehyde formation.</a:t>
            </a:r>
          </a:p>
        </p:txBody>
      </p:sp>
      <p:pic>
        <p:nvPicPr>
          <p:cNvPr id="1026" name="Picture 2" descr="C:\Users\user\Desktop\stock-photo-yeast-infection-budding-yeast-and-pseudohyphae-of-candida-albicans-stained-with-periodic-acid-534849238.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9507"/>
          <a:stretch/>
        </p:blipFill>
        <p:spPr bwMode="auto">
          <a:xfrm>
            <a:off x="4302244" y="1268760"/>
            <a:ext cx="4572000" cy="5184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7711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r>
              <a:rPr lang="en-US" dirty="0"/>
              <a:t>PAS helps to demonstrate glycogen, cellulose and starch. </a:t>
            </a:r>
            <a:endParaRPr lang="en-US" dirty="0" smtClean="0"/>
          </a:p>
          <a:p>
            <a:pPr algn="just"/>
            <a:r>
              <a:rPr lang="en-US" dirty="0" smtClean="0"/>
              <a:t>Basement </a:t>
            </a:r>
            <a:r>
              <a:rPr lang="en-US" dirty="0"/>
              <a:t>membrane of various tissues may also be visualized through the PAS stain. The PAS is most commonly used to demonstrate the thickness of glomerular basement membrane when renal disease is being assessed.</a:t>
            </a:r>
          </a:p>
          <a:p>
            <a:pPr algn="just"/>
            <a:r>
              <a:rPr lang="en-US" dirty="0"/>
              <a:t>Certain fungi in tissue samples such as Cryptococcus </a:t>
            </a:r>
            <a:r>
              <a:rPr lang="en-US" dirty="0" err="1"/>
              <a:t>neoformans</a:t>
            </a:r>
            <a:r>
              <a:rPr lang="en-US" dirty="0"/>
              <a:t>, </a:t>
            </a:r>
            <a:r>
              <a:rPr lang="en-US" dirty="0" err="1"/>
              <a:t>Histoplasma</a:t>
            </a:r>
            <a:r>
              <a:rPr lang="en-US" dirty="0"/>
              <a:t> </a:t>
            </a:r>
            <a:r>
              <a:rPr lang="en-US" dirty="0" err="1"/>
              <a:t>capsulatum</a:t>
            </a:r>
            <a:r>
              <a:rPr lang="en-US" dirty="0"/>
              <a:t>, </a:t>
            </a:r>
            <a:r>
              <a:rPr lang="en-US" dirty="0" err="1"/>
              <a:t>Aspergillus</a:t>
            </a:r>
            <a:r>
              <a:rPr lang="en-US" dirty="0"/>
              <a:t> </a:t>
            </a:r>
            <a:r>
              <a:rPr lang="en-US" dirty="0" err="1"/>
              <a:t>fumiagtus</a:t>
            </a:r>
            <a:r>
              <a:rPr lang="en-US" dirty="0"/>
              <a:t>, </a:t>
            </a:r>
            <a:r>
              <a:rPr lang="en-US" dirty="0" err="1"/>
              <a:t>Blastomyces</a:t>
            </a:r>
            <a:r>
              <a:rPr lang="en-US" dirty="0"/>
              <a:t> </a:t>
            </a:r>
            <a:r>
              <a:rPr lang="en-US" dirty="0" err="1"/>
              <a:t>etc</a:t>
            </a:r>
            <a:r>
              <a:rPr lang="en-US" dirty="0"/>
              <a:t> can be demonstrated by PAS stain because of high carbohydrate content in their cell wall/capsule.</a:t>
            </a:r>
          </a:p>
          <a:p>
            <a:pPr algn="just"/>
            <a:r>
              <a:rPr lang="en-US" dirty="0" err="1"/>
              <a:t>Mucin</a:t>
            </a:r>
            <a:r>
              <a:rPr lang="en-US" dirty="0"/>
              <a:t>, particularly acid </a:t>
            </a:r>
            <a:r>
              <a:rPr lang="en-US" dirty="0" err="1"/>
              <a:t>mucin</a:t>
            </a:r>
            <a:r>
              <a:rPr lang="en-US" dirty="0"/>
              <a:t> is demonstrated by PAS. </a:t>
            </a:r>
            <a:endParaRPr lang="en-US" dirty="0" smtClean="0"/>
          </a:p>
          <a:p>
            <a:pPr algn="just"/>
            <a:r>
              <a:rPr lang="en-US" dirty="0" smtClean="0"/>
              <a:t>Russell </a:t>
            </a:r>
            <a:r>
              <a:rPr lang="en-US" dirty="0"/>
              <a:t>bodies of plasma cells are stained by PAS.</a:t>
            </a:r>
          </a:p>
        </p:txBody>
      </p:sp>
    </p:spTree>
    <p:extLst>
      <p:ext uri="{BB962C8B-B14F-4D97-AF65-F5344CB8AC3E}">
        <p14:creationId xmlns:p14="http://schemas.microsoft.com/office/powerpoint/2010/main" xmlns="" val="54393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user\Desktop\neuroinfectious-diseases-Eosinophilic-intra-8-250-g001.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15616" y="188640"/>
            <a:ext cx="7488832" cy="545360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a:off x="3419872" y="2492896"/>
            <a:ext cx="93610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324164" y="918642"/>
            <a:ext cx="368424" cy="8724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76343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C:\Users\intex\Desktop\histological-techniques-for-life-science-researchers-9-638.jpg"/>
          <p:cNvPicPr>
            <a:picLocks noGrp="1" noChangeAspect="1" noChangeArrowheads="1"/>
          </p:cNvPicPr>
          <p:nvPr>
            <p:ph idx="1"/>
          </p:nvPr>
        </p:nvPicPr>
        <p:blipFill>
          <a:blip r:embed="rId2"/>
          <a:srcRect/>
          <a:stretch>
            <a:fillRect/>
          </a:stretch>
        </p:blipFill>
        <p:spPr bwMode="auto">
          <a:xfrm>
            <a:off x="428596" y="285728"/>
            <a:ext cx="8429684" cy="6286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C:\Users\intex\Desktop\histological-techniques-for-life-science-researchers-10-638.jpg"/>
          <p:cNvPicPr>
            <a:picLocks noGrp="1" noChangeAspect="1" noChangeArrowheads="1"/>
          </p:cNvPicPr>
          <p:nvPr>
            <p:ph idx="1"/>
          </p:nvPr>
        </p:nvPicPr>
        <p:blipFill>
          <a:blip r:embed="rId2"/>
          <a:srcRect/>
          <a:stretch>
            <a:fillRect/>
          </a:stretch>
        </p:blipFill>
        <p:spPr bwMode="auto">
          <a:xfrm>
            <a:off x="500034" y="357166"/>
            <a:ext cx="8215370" cy="576899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C:\Users\intex\Desktop\histological-techniques-for-life-science-researchers-11-638.jpg"/>
          <p:cNvPicPr>
            <a:picLocks noGrp="1" noChangeAspect="1" noChangeArrowheads="1"/>
          </p:cNvPicPr>
          <p:nvPr>
            <p:ph idx="1"/>
          </p:nvPr>
        </p:nvPicPr>
        <p:blipFill>
          <a:blip r:embed="rId2"/>
          <a:srcRect/>
          <a:stretch>
            <a:fillRect/>
          </a:stretch>
        </p:blipFill>
        <p:spPr bwMode="auto">
          <a:xfrm>
            <a:off x="500034" y="500042"/>
            <a:ext cx="8286808" cy="578647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C:\Users\intex\Desktop\histological-techniques-for-life-science-researchers-12-638.jpg"/>
          <p:cNvPicPr>
            <a:picLocks noGrp="1" noChangeAspect="1" noChangeArrowheads="1"/>
          </p:cNvPicPr>
          <p:nvPr>
            <p:ph idx="1"/>
          </p:nvPr>
        </p:nvPicPr>
        <p:blipFill>
          <a:blip r:embed="rId2"/>
          <a:srcRect/>
          <a:stretch>
            <a:fillRect/>
          </a:stretch>
        </p:blipFill>
        <p:spPr bwMode="auto">
          <a:xfrm>
            <a:off x="500034" y="285728"/>
            <a:ext cx="8143932" cy="62865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Fixatives used in histopathology</a:t>
            </a:r>
            <a:endParaRPr lang="en-IN" dirty="0"/>
          </a:p>
        </p:txBody>
      </p:sp>
      <p:pic>
        <p:nvPicPr>
          <p:cNvPr id="50178" name="Picture 2" descr="C:\Users\intex\Desktop\staining methods\fixatives-used-in-histopathology-15-728.jpg"/>
          <p:cNvPicPr>
            <a:picLocks noGrp="1" noChangeAspect="1" noChangeArrowheads="1"/>
          </p:cNvPicPr>
          <p:nvPr>
            <p:ph idx="1"/>
          </p:nvPr>
        </p:nvPicPr>
        <p:blipFill>
          <a:blip r:embed="rId2"/>
          <a:srcRect/>
          <a:stretch>
            <a:fillRect/>
          </a:stretch>
        </p:blipFill>
        <p:spPr bwMode="auto">
          <a:xfrm>
            <a:off x="0" y="1160465"/>
            <a:ext cx="9143999" cy="569753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1085</Words>
  <Application>Microsoft Office PowerPoint</Application>
  <PresentationFormat>On-screen Show (4:3)</PresentationFormat>
  <Paragraphs>74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Staining techniques</vt:lpstr>
      <vt:lpstr>1. Fixation</vt:lpstr>
      <vt:lpstr>Slide 3</vt:lpstr>
      <vt:lpstr>Slide 4</vt:lpstr>
      <vt:lpstr>Slide 5</vt:lpstr>
      <vt:lpstr>Slide 6</vt:lpstr>
      <vt:lpstr>Slide 7</vt:lpstr>
      <vt:lpstr>Slide 8</vt:lpstr>
      <vt:lpstr>Fixatives used in histopathology</vt:lpstr>
      <vt:lpstr>2. Staining</vt:lpstr>
      <vt:lpstr>Slide 11</vt:lpstr>
      <vt:lpstr>Differential staining </vt:lpstr>
      <vt:lpstr>Gram’s staining</vt:lpstr>
      <vt:lpstr>Slide 14</vt:lpstr>
      <vt:lpstr>Slide 15</vt:lpstr>
      <vt:lpstr>Vital staining</vt:lpstr>
      <vt:lpstr>Slide 17</vt:lpstr>
      <vt:lpstr>Acid fast staining</vt:lpstr>
      <vt:lpstr>Slide 19</vt:lpstr>
      <vt:lpstr>Slide 20</vt:lpstr>
      <vt:lpstr>Slide 21</vt:lpstr>
      <vt:lpstr>Slide 22</vt:lpstr>
      <vt:lpstr>Slide 23</vt:lpstr>
      <vt:lpstr>Slide 24</vt:lpstr>
      <vt:lpstr>Slide 25</vt:lpstr>
      <vt:lpstr>Loeffler’s Alkaline methylene blue stain</vt:lpstr>
      <vt:lpstr>Slide 27</vt:lpstr>
      <vt:lpstr>Procedure</vt:lpstr>
      <vt:lpstr>Slide 29</vt:lpstr>
      <vt:lpstr>Loeffler’s alkaline methylene blue</vt:lpstr>
      <vt:lpstr>Slide 31</vt:lpstr>
      <vt:lpstr>LEISHMAN’S STAIN -COMPOSITION</vt:lpstr>
      <vt:lpstr>LEISHMAN’S STAIN</vt:lpstr>
      <vt:lpstr>Slide 34</vt:lpstr>
      <vt:lpstr>Slide 35</vt:lpstr>
      <vt:lpstr>Slide 36</vt:lpstr>
      <vt:lpstr>Giemsa stain</vt:lpstr>
      <vt:lpstr>P. multocida- Leishman’s stain blood smear</vt:lpstr>
      <vt:lpstr>Slide 39</vt:lpstr>
      <vt:lpstr>PAS stain</vt:lpstr>
      <vt:lpstr>Slide 41</vt:lpstr>
      <vt:lpstr>Slide 42</vt:lpstr>
    </vt:vector>
  </TitlesOfParts>
  <Company>Self 2007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Rishab Sharma</dc:creator>
  <cp:lastModifiedBy>Rishab Sharma</cp:lastModifiedBy>
  <cp:revision>30</cp:revision>
  <dcterms:created xsi:type="dcterms:W3CDTF">2017-07-19T06:31:29Z</dcterms:created>
  <dcterms:modified xsi:type="dcterms:W3CDTF">2023-07-12T10:58:40Z</dcterms:modified>
</cp:coreProperties>
</file>