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8"/>
  </p:notesMasterIdLst>
  <p:sldIdLst>
    <p:sldId id="256" r:id="rId2"/>
    <p:sldId id="259" r:id="rId3"/>
    <p:sldId id="260" r:id="rId4"/>
    <p:sldId id="315" r:id="rId5"/>
    <p:sldId id="268" r:id="rId6"/>
    <p:sldId id="261" r:id="rId7"/>
    <p:sldId id="262" r:id="rId8"/>
    <p:sldId id="263" r:id="rId9"/>
    <p:sldId id="316" r:id="rId10"/>
    <p:sldId id="317" r:id="rId11"/>
    <p:sldId id="290" r:id="rId12"/>
    <p:sldId id="312" r:id="rId13"/>
    <p:sldId id="313" r:id="rId14"/>
    <p:sldId id="314" r:id="rId15"/>
    <p:sldId id="323" r:id="rId16"/>
    <p:sldId id="281" r:id="rId17"/>
    <p:sldId id="321" r:id="rId18"/>
    <p:sldId id="282" r:id="rId19"/>
    <p:sldId id="324" r:id="rId20"/>
    <p:sldId id="331" r:id="rId21"/>
    <p:sldId id="330" r:id="rId22"/>
    <p:sldId id="332" r:id="rId23"/>
    <p:sldId id="333" r:id="rId24"/>
    <p:sldId id="334" r:id="rId25"/>
    <p:sldId id="335" r:id="rId26"/>
    <p:sldId id="33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682F1-D21D-421A-B5F6-5BDE3E47C9D4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84D03001-1BB6-44E4-899A-35F934E65B6A}">
      <dgm:prSet phldrT="[Text]"/>
      <dgm:spPr/>
      <dgm:t>
        <a:bodyPr/>
        <a:lstStyle/>
        <a:p>
          <a:r>
            <a:rPr lang="en-US" dirty="0" smtClean="0"/>
            <a:t>Water</a:t>
          </a:r>
          <a:endParaRPr lang="en-IN" dirty="0"/>
        </a:p>
      </dgm:t>
    </dgm:pt>
    <dgm:pt modelId="{5F0C54D9-402E-4B9B-912D-8D2285C7F299}" type="parTrans" cxnId="{BBADE946-13A9-49FB-848C-6C31B52BFD27}">
      <dgm:prSet/>
      <dgm:spPr/>
      <dgm:t>
        <a:bodyPr/>
        <a:lstStyle/>
        <a:p>
          <a:endParaRPr lang="en-IN"/>
        </a:p>
      </dgm:t>
    </dgm:pt>
    <dgm:pt modelId="{55368808-1C46-47C3-BCD9-921A62B001A0}" type="sibTrans" cxnId="{BBADE946-13A9-49FB-848C-6C31B52BFD27}">
      <dgm:prSet/>
      <dgm:spPr/>
      <dgm:t>
        <a:bodyPr/>
        <a:lstStyle/>
        <a:p>
          <a:endParaRPr lang="en-IN"/>
        </a:p>
      </dgm:t>
    </dgm:pt>
    <dgm:pt modelId="{7C151F27-881A-4312-9283-98FD0DBA69EA}">
      <dgm:prSet phldrT="[Text]"/>
      <dgm:spPr/>
      <dgm:t>
        <a:bodyPr/>
        <a:lstStyle/>
        <a:p>
          <a:r>
            <a:rPr lang="en-US" dirty="0" smtClean="0"/>
            <a:t>Protein</a:t>
          </a:r>
          <a:endParaRPr lang="en-IN" dirty="0"/>
        </a:p>
      </dgm:t>
    </dgm:pt>
    <dgm:pt modelId="{1ACC2E96-9C08-4CFC-B432-DAA689848386}" type="parTrans" cxnId="{D0DACFFF-FF42-4B19-BFE3-6A66C4744338}">
      <dgm:prSet/>
      <dgm:spPr/>
      <dgm:t>
        <a:bodyPr/>
        <a:lstStyle/>
        <a:p>
          <a:endParaRPr lang="en-IN"/>
        </a:p>
      </dgm:t>
    </dgm:pt>
    <dgm:pt modelId="{8B40FFB6-CF2A-47DA-9291-CF3B21D6AE92}" type="sibTrans" cxnId="{D0DACFFF-FF42-4B19-BFE3-6A66C4744338}">
      <dgm:prSet/>
      <dgm:spPr/>
      <dgm:t>
        <a:bodyPr/>
        <a:lstStyle/>
        <a:p>
          <a:endParaRPr lang="en-IN"/>
        </a:p>
      </dgm:t>
    </dgm:pt>
    <dgm:pt modelId="{437CC3A4-CB2F-4CE2-B14E-7AC35160E806}">
      <dgm:prSet phldrT="[Text]"/>
      <dgm:spPr/>
      <dgm:t>
        <a:bodyPr/>
        <a:lstStyle/>
        <a:p>
          <a:r>
            <a:rPr lang="en-US" dirty="0" smtClean="0"/>
            <a:t>Energy</a:t>
          </a:r>
          <a:endParaRPr lang="en-IN" dirty="0"/>
        </a:p>
      </dgm:t>
    </dgm:pt>
    <dgm:pt modelId="{9F33B316-F59B-4AD6-89BD-366DECEAA019}" type="parTrans" cxnId="{FD04A989-BBE2-4DF8-9C18-0BC879CB768A}">
      <dgm:prSet/>
      <dgm:spPr/>
      <dgm:t>
        <a:bodyPr/>
        <a:lstStyle/>
        <a:p>
          <a:endParaRPr lang="en-IN"/>
        </a:p>
      </dgm:t>
    </dgm:pt>
    <dgm:pt modelId="{00964279-22E0-45D4-81F1-474E64C66B62}" type="sibTrans" cxnId="{FD04A989-BBE2-4DF8-9C18-0BC879CB768A}">
      <dgm:prSet/>
      <dgm:spPr/>
      <dgm:t>
        <a:bodyPr/>
        <a:lstStyle/>
        <a:p>
          <a:endParaRPr lang="en-IN"/>
        </a:p>
      </dgm:t>
    </dgm:pt>
    <dgm:pt modelId="{094D9B52-57BB-4A2A-A1AC-FA618697525E}">
      <dgm:prSet phldrT="[Text]"/>
      <dgm:spPr/>
      <dgm:t>
        <a:bodyPr/>
        <a:lstStyle/>
        <a:p>
          <a:r>
            <a:rPr lang="en-US" dirty="0" smtClean="0"/>
            <a:t>Vitamins</a:t>
          </a:r>
          <a:endParaRPr lang="en-IN" dirty="0"/>
        </a:p>
      </dgm:t>
    </dgm:pt>
    <dgm:pt modelId="{E96FF4D9-A8F1-4876-94D9-D22682DDA152}" type="parTrans" cxnId="{3DD924C0-1378-4AE6-B307-F511BE904200}">
      <dgm:prSet/>
      <dgm:spPr/>
      <dgm:t>
        <a:bodyPr/>
        <a:lstStyle/>
        <a:p>
          <a:endParaRPr lang="en-IN"/>
        </a:p>
      </dgm:t>
    </dgm:pt>
    <dgm:pt modelId="{746264E9-AA1E-40E0-8BEB-D79DAB9960B9}" type="sibTrans" cxnId="{3DD924C0-1378-4AE6-B307-F511BE904200}">
      <dgm:prSet/>
      <dgm:spPr/>
      <dgm:t>
        <a:bodyPr/>
        <a:lstStyle/>
        <a:p>
          <a:endParaRPr lang="en-IN"/>
        </a:p>
      </dgm:t>
    </dgm:pt>
    <dgm:pt modelId="{021F2901-4DD8-4287-9AD4-889C081EB1A3}">
      <dgm:prSet phldrT="[Text]"/>
      <dgm:spPr/>
      <dgm:t>
        <a:bodyPr/>
        <a:lstStyle/>
        <a:p>
          <a:r>
            <a:rPr lang="en-US" dirty="0" smtClean="0"/>
            <a:t>Minerals</a:t>
          </a:r>
          <a:endParaRPr lang="en-IN" dirty="0"/>
        </a:p>
      </dgm:t>
    </dgm:pt>
    <dgm:pt modelId="{493AF22D-6468-4E4A-BF81-97EC2A345E61}" type="parTrans" cxnId="{A4FE3B00-CD94-46EB-B534-DB5139FE094B}">
      <dgm:prSet/>
      <dgm:spPr/>
      <dgm:t>
        <a:bodyPr/>
        <a:lstStyle/>
        <a:p>
          <a:endParaRPr lang="en-IN"/>
        </a:p>
      </dgm:t>
    </dgm:pt>
    <dgm:pt modelId="{699D01F8-3D33-4095-9EEA-B17BB3157FC4}" type="sibTrans" cxnId="{A4FE3B00-CD94-46EB-B534-DB5139FE094B}">
      <dgm:prSet/>
      <dgm:spPr/>
      <dgm:t>
        <a:bodyPr/>
        <a:lstStyle/>
        <a:p>
          <a:endParaRPr lang="en-IN"/>
        </a:p>
      </dgm:t>
    </dgm:pt>
    <dgm:pt modelId="{F43C6E94-8166-4311-9640-69F8C41CDFB0}" type="pres">
      <dgm:prSet presAssocID="{666682F1-D21D-421A-B5F6-5BDE3E47C9D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DDC0C1A-0317-4306-BC64-24B06DF0B1E0}" type="pres">
      <dgm:prSet presAssocID="{666682F1-D21D-421A-B5F6-5BDE3E47C9D4}" presName="matrix" presStyleCnt="0"/>
      <dgm:spPr/>
      <dgm:t>
        <a:bodyPr/>
        <a:lstStyle/>
        <a:p>
          <a:endParaRPr lang="en-IN"/>
        </a:p>
      </dgm:t>
    </dgm:pt>
    <dgm:pt modelId="{407AEBA7-BC4C-4361-A6C0-851C808B2A17}" type="pres">
      <dgm:prSet presAssocID="{666682F1-D21D-421A-B5F6-5BDE3E47C9D4}" presName="tile1" presStyleLbl="node1" presStyleIdx="0" presStyleCnt="4"/>
      <dgm:spPr/>
      <dgm:t>
        <a:bodyPr/>
        <a:lstStyle/>
        <a:p>
          <a:endParaRPr lang="en-IN"/>
        </a:p>
      </dgm:t>
    </dgm:pt>
    <dgm:pt modelId="{4BC69B69-865C-4DF2-859B-72A793FF0C9C}" type="pres">
      <dgm:prSet presAssocID="{666682F1-D21D-421A-B5F6-5BDE3E47C9D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26D5BBA-913D-4067-892F-5127B1F01F2A}" type="pres">
      <dgm:prSet presAssocID="{666682F1-D21D-421A-B5F6-5BDE3E47C9D4}" presName="tile2" presStyleLbl="node1" presStyleIdx="1" presStyleCnt="4"/>
      <dgm:spPr/>
      <dgm:t>
        <a:bodyPr/>
        <a:lstStyle/>
        <a:p>
          <a:endParaRPr lang="en-IN"/>
        </a:p>
      </dgm:t>
    </dgm:pt>
    <dgm:pt modelId="{652201B9-F012-44A7-BB44-523D14116E97}" type="pres">
      <dgm:prSet presAssocID="{666682F1-D21D-421A-B5F6-5BDE3E47C9D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7F3C46-AC00-48B9-8CF3-7134E8DDA44B}" type="pres">
      <dgm:prSet presAssocID="{666682F1-D21D-421A-B5F6-5BDE3E47C9D4}" presName="tile3" presStyleLbl="node1" presStyleIdx="2" presStyleCnt="4"/>
      <dgm:spPr/>
      <dgm:t>
        <a:bodyPr/>
        <a:lstStyle/>
        <a:p>
          <a:endParaRPr lang="en-IN"/>
        </a:p>
      </dgm:t>
    </dgm:pt>
    <dgm:pt modelId="{7E9BE274-CA19-4FC7-96EE-877BFCF87F40}" type="pres">
      <dgm:prSet presAssocID="{666682F1-D21D-421A-B5F6-5BDE3E47C9D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AC0548-674C-43A8-8B99-4EB348B2CC2B}" type="pres">
      <dgm:prSet presAssocID="{666682F1-D21D-421A-B5F6-5BDE3E47C9D4}" presName="tile4" presStyleLbl="node1" presStyleIdx="3" presStyleCnt="4"/>
      <dgm:spPr/>
      <dgm:t>
        <a:bodyPr/>
        <a:lstStyle/>
        <a:p>
          <a:endParaRPr lang="en-IN"/>
        </a:p>
      </dgm:t>
    </dgm:pt>
    <dgm:pt modelId="{7B9C504E-683C-4E2E-91E7-5B9E59394423}" type="pres">
      <dgm:prSet presAssocID="{666682F1-D21D-421A-B5F6-5BDE3E47C9D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EFD2CD-CBDE-4045-B325-DCFA54A61782}" type="pres">
      <dgm:prSet presAssocID="{666682F1-D21D-421A-B5F6-5BDE3E47C9D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FD04A989-BBE2-4DF8-9C18-0BC879CB768A}" srcId="{84D03001-1BB6-44E4-899A-35F934E65B6A}" destId="{437CC3A4-CB2F-4CE2-B14E-7AC35160E806}" srcOrd="1" destOrd="0" parTransId="{9F33B316-F59B-4AD6-89BD-366DECEAA019}" sibTransId="{00964279-22E0-45D4-81F1-474E64C66B62}"/>
    <dgm:cxn modelId="{B4BBC4F3-3C7A-4DBB-899B-79FED9FAB7EE}" type="presOf" srcId="{437CC3A4-CB2F-4CE2-B14E-7AC35160E806}" destId="{526D5BBA-913D-4067-892F-5127B1F01F2A}" srcOrd="0" destOrd="0" presId="urn:microsoft.com/office/officeart/2005/8/layout/matrix1"/>
    <dgm:cxn modelId="{F88ED794-BB1E-4E47-B288-21DCCC23F913}" type="presOf" srcId="{094D9B52-57BB-4A2A-A1AC-FA618697525E}" destId="{AE7F3C46-AC00-48B9-8CF3-7134E8DDA44B}" srcOrd="0" destOrd="0" presId="urn:microsoft.com/office/officeart/2005/8/layout/matrix1"/>
    <dgm:cxn modelId="{5A8E8938-9226-4C85-AC81-D36EBEE9A9EA}" type="presOf" srcId="{021F2901-4DD8-4287-9AD4-889C081EB1A3}" destId="{A6AC0548-674C-43A8-8B99-4EB348B2CC2B}" srcOrd="0" destOrd="0" presId="urn:microsoft.com/office/officeart/2005/8/layout/matrix1"/>
    <dgm:cxn modelId="{CD4F33A9-99DE-4AF6-B31A-3857E6BB2DF9}" type="presOf" srcId="{437CC3A4-CB2F-4CE2-B14E-7AC35160E806}" destId="{652201B9-F012-44A7-BB44-523D14116E97}" srcOrd="1" destOrd="0" presId="urn:microsoft.com/office/officeart/2005/8/layout/matrix1"/>
    <dgm:cxn modelId="{D7ED389B-E592-474A-B9A4-2DED3A043293}" type="presOf" srcId="{84D03001-1BB6-44E4-899A-35F934E65B6A}" destId="{49EFD2CD-CBDE-4045-B325-DCFA54A61782}" srcOrd="0" destOrd="0" presId="urn:microsoft.com/office/officeart/2005/8/layout/matrix1"/>
    <dgm:cxn modelId="{B959F137-36E3-4133-8CD3-4A1E77C36501}" type="presOf" srcId="{021F2901-4DD8-4287-9AD4-889C081EB1A3}" destId="{7B9C504E-683C-4E2E-91E7-5B9E59394423}" srcOrd="1" destOrd="0" presId="urn:microsoft.com/office/officeart/2005/8/layout/matrix1"/>
    <dgm:cxn modelId="{BBADE946-13A9-49FB-848C-6C31B52BFD27}" srcId="{666682F1-D21D-421A-B5F6-5BDE3E47C9D4}" destId="{84D03001-1BB6-44E4-899A-35F934E65B6A}" srcOrd="0" destOrd="0" parTransId="{5F0C54D9-402E-4B9B-912D-8D2285C7F299}" sibTransId="{55368808-1C46-47C3-BCD9-921A62B001A0}"/>
    <dgm:cxn modelId="{3DD924C0-1378-4AE6-B307-F511BE904200}" srcId="{84D03001-1BB6-44E4-899A-35F934E65B6A}" destId="{094D9B52-57BB-4A2A-A1AC-FA618697525E}" srcOrd="2" destOrd="0" parTransId="{E96FF4D9-A8F1-4876-94D9-D22682DDA152}" sibTransId="{746264E9-AA1E-40E0-8BEB-D79DAB9960B9}"/>
    <dgm:cxn modelId="{D0DACFFF-FF42-4B19-BFE3-6A66C4744338}" srcId="{84D03001-1BB6-44E4-899A-35F934E65B6A}" destId="{7C151F27-881A-4312-9283-98FD0DBA69EA}" srcOrd="0" destOrd="0" parTransId="{1ACC2E96-9C08-4CFC-B432-DAA689848386}" sibTransId="{8B40FFB6-CF2A-47DA-9291-CF3B21D6AE92}"/>
    <dgm:cxn modelId="{B52045AC-F982-4957-8AC7-4B7C2F1FEA83}" type="presOf" srcId="{7C151F27-881A-4312-9283-98FD0DBA69EA}" destId="{407AEBA7-BC4C-4361-A6C0-851C808B2A17}" srcOrd="0" destOrd="0" presId="urn:microsoft.com/office/officeart/2005/8/layout/matrix1"/>
    <dgm:cxn modelId="{561D2139-781B-4523-B4A3-BACF255CD05C}" type="presOf" srcId="{7C151F27-881A-4312-9283-98FD0DBA69EA}" destId="{4BC69B69-865C-4DF2-859B-72A793FF0C9C}" srcOrd="1" destOrd="0" presId="urn:microsoft.com/office/officeart/2005/8/layout/matrix1"/>
    <dgm:cxn modelId="{8A2CD8C8-EF3B-419A-BFC1-A60AA5732EE6}" type="presOf" srcId="{094D9B52-57BB-4A2A-A1AC-FA618697525E}" destId="{7E9BE274-CA19-4FC7-96EE-877BFCF87F40}" srcOrd="1" destOrd="0" presId="urn:microsoft.com/office/officeart/2005/8/layout/matrix1"/>
    <dgm:cxn modelId="{393D1CF3-7BBB-42FF-BE23-368BFBB647EE}" type="presOf" srcId="{666682F1-D21D-421A-B5F6-5BDE3E47C9D4}" destId="{F43C6E94-8166-4311-9640-69F8C41CDFB0}" srcOrd="0" destOrd="0" presId="urn:microsoft.com/office/officeart/2005/8/layout/matrix1"/>
    <dgm:cxn modelId="{A4FE3B00-CD94-46EB-B534-DB5139FE094B}" srcId="{84D03001-1BB6-44E4-899A-35F934E65B6A}" destId="{021F2901-4DD8-4287-9AD4-889C081EB1A3}" srcOrd="3" destOrd="0" parTransId="{493AF22D-6468-4E4A-BF81-97EC2A345E61}" sibTransId="{699D01F8-3D33-4095-9EEA-B17BB3157FC4}"/>
    <dgm:cxn modelId="{AAED9247-0F7A-4BB7-AC9B-7E570D7694DB}" type="presParOf" srcId="{F43C6E94-8166-4311-9640-69F8C41CDFB0}" destId="{8DDC0C1A-0317-4306-BC64-24B06DF0B1E0}" srcOrd="0" destOrd="0" presId="urn:microsoft.com/office/officeart/2005/8/layout/matrix1"/>
    <dgm:cxn modelId="{F4671564-4B3D-445B-925A-B3FEE20FFE56}" type="presParOf" srcId="{8DDC0C1A-0317-4306-BC64-24B06DF0B1E0}" destId="{407AEBA7-BC4C-4361-A6C0-851C808B2A17}" srcOrd="0" destOrd="0" presId="urn:microsoft.com/office/officeart/2005/8/layout/matrix1"/>
    <dgm:cxn modelId="{EB64CC2E-019A-4979-9B8E-CCA5FE05D7ED}" type="presParOf" srcId="{8DDC0C1A-0317-4306-BC64-24B06DF0B1E0}" destId="{4BC69B69-865C-4DF2-859B-72A793FF0C9C}" srcOrd="1" destOrd="0" presId="urn:microsoft.com/office/officeart/2005/8/layout/matrix1"/>
    <dgm:cxn modelId="{FD6FFEFE-08E4-45AD-8796-342B27274F43}" type="presParOf" srcId="{8DDC0C1A-0317-4306-BC64-24B06DF0B1E0}" destId="{526D5BBA-913D-4067-892F-5127B1F01F2A}" srcOrd="2" destOrd="0" presId="urn:microsoft.com/office/officeart/2005/8/layout/matrix1"/>
    <dgm:cxn modelId="{25FB20A3-437D-4489-91CE-023215DB775A}" type="presParOf" srcId="{8DDC0C1A-0317-4306-BC64-24B06DF0B1E0}" destId="{652201B9-F012-44A7-BB44-523D14116E97}" srcOrd="3" destOrd="0" presId="urn:microsoft.com/office/officeart/2005/8/layout/matrix1"/>
    <dgm:cxn modelId="{93022BA2-857B-49EC-B84E-F57DE2DCB00E}" type="presParOf" srcId="{8DDC0C1A-0317-4306-BC64-24B06DF0B1E0}" destId="{AE7F3C46-AC00-48B9-8CF3-7134E8DDA44B}" srcOrd="4" destOrd="0" presId="urn:microsoft.com/office/officeart/2005/8/layout/matrix1"/>
    <dgm:cxn modelId="{755A994A-69CA-4C43-A0EB-0308AF6F911A}" type="presParOf" srcId="{8DDC0C1A-0317-4306-BC64-24B06DF0B1E0}" destId="{7E9BE274-CA19-4FC7-96EE-877BFCF87F40}" srcOrd="5" destOrd="0" presId="urn:microsoft.com/office/officeart/2005/8/layout/matrix1"/>
    <dgm:cxn modelId="{4FF7BAEB-2B8E-445E-85C8-A41FD6E7FE83}" type="presParOf" srcId="{8DDC0C1A-0317-4306-BC64-24B06DF0B1E0}" destId="{A6AC0548-674C-43A8-8B99-4EB348B2CC2B}" srcOrd="6" destOrd="0" presId="urn:microsoft.com/office/officeart/2005/8/layout/matrix1"/>
    <dgm:cxn modelId="{2C1D7E73-BADD-4D4D-AB05-B87814B4307E}" type="presParOf" srcId="{8DDC0C1A-0317-4306-BC64-24B06DF0B1E0}" destId="{7B9C504E-683C-4E2E-91E7-5B9E59394423}" srcOrd="7" destOrd="0" presId="urn:microsoft.com/office/officeart/2005/8/layout/matrix1"/>
    <dgm:cxn modelId="{E6FE50CB-4175-4C65-9157-7C69FFDDCC7E}" type="presParOf" srcId="{F43C6E94-8166-4311-9640-69F8C41CDFB0}" destId="{49EFD2CD-CBDE-4045-B325-DCFA54A6178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7AEBA7-BC4C-4361-A6C0-851C808B2A17}">
      <dsp:nvSpPr>
        <dsp:cNvPr id="0" name=""/>
        <dsp:cNvSpPr/>
      </dsp:nvSpPr>
      <dsp:spPr>
        <a:xfrm rot="16200000">
          <a:off x="414045" y="-414045"/>
          <a:ext cx="1836204" cy="266429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Protein</a:t>
          </a:r>
          <a:endParaRPr lang="en-IN" sz="3400" kern="1200" dirty="0"/>
        </a:p>
      </dsp:txBody>
      <dsp:txXfrm rot="16200000">
        <a:off x="643571" y="-643571"/>
        <a:ext cx="1377153" cy="2664295"/>
      </dsp:txXfrm>
    </dsp:sp>
    <dsp:sp modelId="{526D5BBA-913D-4067-892F-5127B1F01F2A}">
      <dsp:nvSpPr>
        <dsp:cNvPr id="0" name=""/>
        <dsp:cNvSpPr/>
      </dsp:nvSpPr>
      <dsp:spPr>
        <a:xfrm>
          <a:off x="2664295" y="0"/>
          <a:ext cx="2664295" cy="1836204"/>
        </a:xfrm>
        <a:prstGeom prst="round1Rect">
          <a:avLst/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Energy</a:t>
          </a:r>
          <a:endParaRPr lang="en-IN" sz="3400" kern="1200" dirty="0"/>
        </a:p>
      </dsp:txBody>
      <dsp:txXfrm>
        <a:off x="2664295" y="0"/>
        <a:ext cx="2664295" cy="1377153"/>
      </dsp:txXfrm>
    </dsp:sp>
    <dsp:sp modelId="{AE7F3C46-AC00-48B9-8CF3-7134E8DDA44B}">
      <dsp:nvSpPr>
        <dsp:cNvPr id="0" name=""/>
        <dsp:cNvSpPr/>
      </dsp:nvSpPr>
      <dsp:spPr>
        <a:xfrm rot="10800000">
          <a:off x="0" y="1836204"/>
          <a:ext cx="2664295" cy="1836204"/>
        </a:xfrm>
        <a:prstGeom prst="round1Rect">
          <a:avLst/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Vitamins</a:t>
          </a:r>
          <a:endParaRPr lang="en-IN" sz="3400" kern="1200" dirty="0"/>
        </a:p>
      </dsp:txBody>
      <dsp:txXfrm rot="10800000">
        <a:off x="0" y="2295255"/>
        <a:ext cx="2664295" cy="1377153"/>
      </dsp:txXfrm>
    </dsp:sp>
    <dsp:sp modelId="{A6AC0548-674C-43A8-8B99-4EB348B2CC2B}">
      <dsp:nvSpPr>
        <dsp:cNvPr id="0" name=""/>
        <dsp:cNvSpPr/>
      </dsp:nvSpPr>
      <dsp:spPr>
        <a:xfrm rot="5400000">
          <a:off x="3078341" y="1422158"/>
          <a:ext cx="1836204" cy="2664295"/>
        </a:xfrm>
        <a:prstGeom prst="round1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Minerals</a:t>
          </a:r>
          <a:endParaRPr lang="en-IN" sz="3400" kern="1200" dirty="0"/>
        </a:p>
      </dsp:txBody>
      <dsp:txXfrm rot="5400000">
        <a:off x="3307867" y="1651683"/>
        <a:ext cx="1377153" cy="2664295"/>
      </dsp:txXfrm>
    </dsp:sp>
    <dsp:sp modelId="{49EFD2CD-CBDE-4045-B325-DCFA54A61782}">
      <dsp:nvSpPr>
        <dsp:cNvPr id="0" name=""/>
        <dsp:cNvSpPr/>
      </dsp:nvSpPr>
      <dsp:spPr>
        <a:xfrm>
          <a:off x="1865007" y="1377153"/>
          <a:ext cx="1598577" cy="91810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Water</a:t>
          </a:r>
          <a:endParaRPr lang="en-IN" sz="3400" kern="1200" dirty="0"/>
        </a:p>
      </dsp:txBody>
      <dsp:txXfrm>
        <a:off x="1865007" y="1377153"/>
        <a:ext cx="1598577" cy="918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DF262-D6F1-4B5D-A1CD-FC1D5772C832}" type="datetimeFigureOut">
              <a:rPr lang="en-IN" smtClean="0"/>
              <a:pPr/>
              <a:t>13-07-2023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1E7EF-B431-48CE-A40E-F8B0C38C605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D9B663-A829-4915-B251-29D1C159B1B3}" type="datetimeFigureOut">
              <a:rPr lang="en-IN" smtClean="0"/>
              <a:pPr/>
              <a:t>13-07-2023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3D74CB-70D2-4679-A5D6-6F79CFD3D2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63-A829-4915-B251-29D1C159B1B3}" type="datetimeFigureOut">
              <a:rPr lang="en-IN" smtClean="0"/>
              <a:pPr/>
              <a:t>13-07-2023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74CB-70D2-4679-A5D6-6F79CFD3D2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63-A829-4915-B251-29D1C159B1B3}" type="datetimeFigureOut">
              <a:rPr lang="en-IN" smtClean="0"/>
              <a:pPr/>
              <a:t>13-07-2023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74CB-70D2-4679-A5D6-6F79CFD3D2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66700"/>
            <a:ext cx="7791450" cy="1104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90700"/>
            <a:ext cx="3810000" cy="4152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90700"/>
            <a:ext cx="3810000" cy="4152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D70DDB-6560-4BF3-AD41-10E814385DDC}" type="datetimeFigureOut">
              <a:rPr lang="en-IN" smtClean="0"/>
              <a:pPr/>
              <a:t>13-07-2023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502F73-714C-4E6F-A384-0BBED0700E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D9B663-A829-4915-B251-29D1C159B1B3}" type="datetimeFigureOut">
              <a:rPr lang="en-IN" smtClean="0"/>
              <a:pPr/>
              <a:t>13-07-2023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3D74CB-70D2-4679-A5D6-6F79CFD3D28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63-A829-4915-B251-29D1C159B1B3}" type="datetimeFigureOut">
              <a:rPr lang="en-IN" smtClean="0"/>
              <a:pPr/>
              <a:t>13-07-2023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74CB-70D2-4679-A5D6-6F79CFD3D28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63-A829-4915-B251-29D1C159B1B3}" type="datetimeFigureOut">
              <a:rPr lang="en-IN" smtClean="0"/>
              <a:pPr/>
              <a:t>13-07-2023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74CB-70D2-4679-A5D6-6F79CFD3D28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D9B663-A829-4915-B251-29D1C159B1B3}" type="datetimeFigureOut">
              <a:rPr lang="en-IN" smtClean="0"/>
              <a:pPr/>
              <a:t>13-07-2023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3D74CB-70D2-4679-A5D6-6F79CFD3D28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DDB-6560-4BF3-AD41-10E814385DDC}" type="datetimeFigureOut">
              <a:rPr lang="en-IN" smtClean="0"/>
              <a:pPr/>
              <a:t>13-07-2023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2F73-714C-4E6F-A384-0BBED0700EA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D70DDB-6560-4BF3-AD41-10E814385DDC}" type="datetimeFigureOut">
              <a:rPr lang="en-IN" smtClean="0"/>
              <a:pPr/>
              <a:t>13-07-2023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502F73-714C-4E6F-A384-0BBED0700EA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D9B663-A829-4915-B251-29D1C159B1B3}" type="datetimeFigureOut">
              <a:rPr lang="en-IN" smtClean="0"/>
              <a:pPr/>
              <a:t>13-07-2023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3D74CB-70D2-4679-A5D6-6F79CFD3D28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D9B663-A829-4915-B251-29D1C159B1B3}" type="datetimeFigureOut">
              <a:rPr lang="en-IN" smtClean="0"/>
              <a:pPr/>
              <a:t>13-07-2023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3D74CB-70D2-4679-A5D6-6F79CFD3D28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3573016"/>
            <a:ext cx="6260232" cy="103797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Feeding Management of Horse</a:t>
            </a:r>
            <a:endParaRPr lang="en-IN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9" descr="Hors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418314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alfalfah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067944" cy="30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Dr. </a:t>
            </a:r>
            <a:r>
              <a:rPr lang="en-IN" dirty="0" err="1" smtClean="0"/>
              <a:t>Mamta</a:t>
            </a:r>
            <a:endParaRPr lang="en-IN" dirty="0" smtClean="0"/>
          </a:p>
          <a:p>
            <a:r>
              <a:rPr lang="en-IN" dirty="0" smtClean="0"/>
              <a:t>Assistant Professor </a:t>
            </a:r>
            <a:endParaRPr lang="en-IN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Energy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5112568" cy="514543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Roughages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Foundation for every feeding program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Main diet for growing, pregnant and lactating horses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4 to 6 kg per 100 kg body weight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pic>
        <p:nvPicPr>
          <p:cNvPr id="4" name="Picture 3" descr="hayeatin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32768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66700"/>
            <a:ext cx="7791450" cy="78603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 smtClean="0"/>
              <a:t>HAY OR SILAGE OR PASTURE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40768"/>
            <a:ext cx="3902968" cy="48965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Hay, dub grass (</a:t>
            </a:r>
            <a:r>
              <a:rPr lang="en-US" i="1" dirty="0" err="1" smtClean="0"/>
              <a:t>Cynodon</a:t>
            </a:r>
            <a:r>
              <a:rPr lang="en-US" dirty="0" smtClean="0"/>
              <a:t>), </a:t>
            </a:r>
            <a:r>
              <a:rPr lang="en-US" dirty="0" err="1" smtClean="0"/>
              <a:t>anjan</a:t>
            </a:r>
            <a:r>
              <a:rPr lang="en-US" dirty="0" smtClean="0"/>
              <a:t> grass, </a:t>
            </a:r>
            <a:r>
              <a:rPr lang="en-US" dirty="0" err="1" smtClean="0"/>
              <a:t>angola</a:t>
            </a:r>
            <a:r>
              <a:rPr lang="en-US" dirty="0" smtClean="0"/>
              <a:t> grass from pasture, legumes like </a:t>
            </a:r>
            <a:r>
              <a:rPr lang="en-US" dirty="0" err="1" smtClean="0"/>
              <a:t>lucern</a:t>
            </a:r>
            <a:r>
              <a:rPr lang="en-US" dirty="0" smtClean="0"/>
              <a:t>, </a:t>
            </a:r>
            <a:r>
              <a:rPr lang="en-US" dirty="0" err="1" smtClean="0"/>
              <a:t>berseem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Silage – storage, transportation and palatability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Pasture – Hilly regions</a:t>
            </a:r>
          </a:p>
        </p:txBody>
      </p:sp>
      <p:pic>
        <p:nvPicPr>
          <p:cNvPr id="8196" name="Picture 4" descr="Berkleyh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0698" y="1700808"/>
            <a:ext cx="4096973" cy="345638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3600" b="1" dirty="0" smtClean="0">
                <a:solidFill>
                  <a:schemeClr val="tx1"/>
                </a:solidFill>
              </a:rPr>
              <a:t>Vitamins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/>
              <a:t>Needed in small amounts for growth, repair and digestion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200" dirty="0" smtClean="0"/>
              <a:t>Factors and/or co-factors for chemical reactions in the body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IN" sz="5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67544" y="1456243"/>
          <a:ext cx="8291265" cy="485307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34480"/>
                <a:gridCol w="3312368"/>
                <a:gridCol w="3744417"/>
              </a:tblGrid>
              <a:tr h="389071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IN" dirty="0"/>
                    </a:p>
                  </a:txBody>
                  <a:tcPr/>
                </a:tc>
              </a:tr>
              <a:tr h="671547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Essential for vision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High-quality leafy forages or through grazing</a:t>
                      </a:r>
                      <a:endParaRPr lang="en-IN" dirty="0"/>
                    </a:p>
                  </a:txBody>
                  <a:tcPr/>
                </a:tc>
              </a:tr>
              <a:tr h="671547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 absorption and bone growth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Obtained through sunlight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247159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Antioxidant properties, reproduction,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prevention of diseases like white muscle disease, EDM and EMND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Found in high quality hays and grains</a:t>
                      </a:r>
                      <a:endParaRPr lang="en-IN" dirty="0"/>
                    </a:p>
                  </a:txBody>
                  <a:tcPr/>
                </a:tc>
              </a:tr>
              <a:tr h="671547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Important for blood clotting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Found in high quality forages and intestinal bacteria can also synthesize</a:t>
                      </a:r>
                      <a:endParaRPr lang="en-IN" dirty="0"/>
                    </a:p>
                  </a:txBody>
                  <a:tcPr/>
                </a:tc>
              </a:tr>
              <a:tr h="959353">
                <a:tc>
                  <a:txBody>
                    <a:bodyPr/>
                    <a:lstStyle/>
                    <a:p>
                      <a:r>
                        <a:rPr lang="en-US" dirty="0" smtClean="0"/>
                        <a:t>B complex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Absorption of feed, synthesized in hind gut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Good quality feeds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810"/>
            <a:ext cx="8229600" cy="12289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b="1" dirty="0" smtClean="0">
                <a:solidFill>
                  <a:schemeClr val="tx1"/>
                </a:solidFill>
              </a:rPr>
              <a:t>Minerals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Required in very small amounts (</a:t>
            </a:r>
            <a:r>
              <a:rPr lang="en-US" sz="2000" dirty="0" err="1" smtClean="0"/>
              <a:t>ppm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For chemical reactions and structure/foundation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IN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1560" y="1367016"/>
          <a:ext cx="7509519" cy="487029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112075"/>
                <a:gridCol w="2431173"/>
                <a:gridCol w="2966271"/>
              </a:tblGrid>
              <a:tr h="327985">
                <a:tc>
                  <a:txBody>
                    <a:bodyPr/>
                    <a:lstStyle/>
                    <a:p>
                      <a:r>
                        <a:rPr lang="en-US" dirty="0" smtClean="0"/>
                        <a:t>Minerals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IN" dirty="0"/>
                    </a:p>
                  </a:txBody>
                  <a:tcPr/>
                </a:tc>
              </a:tr>
              <a:tr h="15784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Calcium and Phosphorus</a:t>
                      </a:r>
                    </a:p>
                    <a:p>
                      <a:endParaRPr lang="en-US" sz="600" dirty="0" smtClean="0"/>
                    </a:p>
                    <a:p>
                      <a:endParaRPr lang="en-US" sz="600" dirty="0" smtClean="0"/>
                    </a:p>
                    <a:p>
                      <a:endParaRPr lang="en-US" sz="600" dirty="0" smtClean="0"/>
                    </a:p>
                    <a:p>
                      <a:endParaRPr lang="en-US" sz="600" dirty="0" smtClean="0"/>
                    </a:p>
                    <a:p>
                      <a:endParaRPr lang="en-US" sz="600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Important in bones and teeth plus metabolic functions (i.e. muscle contraction)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 is present in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hays/forages and </a:t>
                      </a:r>
                    </a:p>
                    <a:p>
                      <a:r>
                        <a:rPr lang="en-US" sz="1800" dirty="0" smtClean="0"/>
                        <a:t>P in grains</a:t>
                      </a:r>
                    </a:p>
                  </a:txBody>
                  <a:tcPr/>
                </a:tc>
              </a:tr>
              <a:tr h="819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Sodium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and Chloride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Important in osmotic balance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Supplementation- 0.5% to 1% to horses diet or free-choice</a:t>
                      </a:r>
                      <a:endParaRPr lang="en-IN" dirty="0"/>
                    </a:p>
                  </a:txBody>
                  <a:tcPr/>
                </a:tc>
              </a:tr>
              <a:tr h="6559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Magnesium</a:t>
                      </a:r>
                      <a:endParaRPr lang="en-US" sz="600" dirty="0" smtClean="0"/>
                    </a:p>
                    <a:p>
                      <a:endParaRPr lang="en-US" sz="600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Bones and metabolism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Normal feedstuffs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573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Sulfur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Hoof growth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S-containing amino acids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573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Potassium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Intracellular action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 higher in forages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23528" y="193721"/>
          <a:ext cx="8229600" cy="421165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43200"/>
                <a:gridCol w="2743200"/>
                <a:gridCol w="2743200"/>
              </a:tblGrid>
              <a:tr h="346942">
                <a:tc>
                  <a:txBody>
                    <a:bodyPr/>
                    <a:lstStyle/>
                    <a:p>
                      <a:r>
                        <a:rPr lang="en-US" dirty="0" smtClean="0"/>
                        <a:t>Minerals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IN" dirty="0"/>
                    </a:p>
                  </a:txBody>
                  <a:tcPr/>
                </a:tc>
              </a:tr>
              <a:tr h="10119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dirty="0" smtClean="0"/>
                        <a:t>Copper</a:t>
                      </a:r>
                      <a:r>
                        <a:rPr lang="en-US" sz="1600" baseline="0" dirty="0" smtClean="0"/>
                        <a:t> and Zinc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Important for connective tissue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Too much Zn can cause Cu deficiency</a:t>
                      </a:r>
                    </a:p>
                    <a:p>
                      <a:endParaRPr lang="en-IN" sz="1600" dirty="0"/>
                    </a:p>
                  </a:txBody>
                  <a:tcPr/>
                </a:tc>
              </a:tr>
              <a:tr h="10119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Iodine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Essential for T3 and T4 that control basal metabolism and skin integrity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Iodized salt</a:t>
                      </a:r>
                      <a:endParaRPr lang="en-IN" sz="1600" dirty="0"/>
                    </a:p>
                  </a:txBody>
                  <a:tcPr/>
                </a:tc>
              </a:tr>
              <a:tr h="7112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US" sz="1600" kern="1200" dirty="0" smtClean="0"/>
                        <a:t>Iron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1800" dirty="0" smtClean="0"/>
                    </a:p>
                    <a:p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Component of hemoglobin 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Adequate in feedstuffs</a:t>
                      </a:r>
                    </a:p>
                    <a:p>
                      <a:endParaRPr lang="en-IN" sz="1600" dirty="0"/>
                    </a:p>
                  </a:txBody>
                  <a:tcPr/>
                </a:tc>
              </a:tr>
              <a:tr h="1017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Selenium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Detoxification of substances that are toxic to cell membranes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US" sz="1600" kern="1200" dirty="0" smtClean="0"/>
                        <a:t>Toxic in soils in some areas, can also be deficient </a:t>
                      </a:r>
                    </a:p>
                    <a:p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alt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03551"/>
            <a:ext cx="1872208" cy="285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494116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000" dirty="0" smtClean="0"/>
              <a:t>TMS containing high levels of Cu (0.25%), Zinc (0.75%) and/or selenium (0.0025%) should be provided.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Feeding of Horses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Toxic factors, </a:t>
            </a:r>
            <a:r>
              <a:rPr lang="en-US" dirty="0" err="1" smtClean="0"/>
              <a:t>odour</a:t>
            </a:r>
            <a:r>
              <a:rPr lang="en-US" dirty="0" smtClean="0"/>
              <a:t>, taste, laxative properties and physical characteristics of feed such as hardness and bulkiness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Roughage requirement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Digestible Energy and Crude Protein provided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Concentrate to be fed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Double checking!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96944" cy="7920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smtClean="0"/>
              <a:t>Feeding of neo-natal foals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124744"/>
            <a:ext cx="8143056" cy="52760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Minimal energy store – Glycogen &lt; 20 mg/g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Mare’s colostrums - 19% protein (ɤ-globulin), 0.7% fat and 5% lactose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500 ml of </a:t>
            </a:r>
            <a:r>
              <a:rPr lang="en-US" sz="2800" dirty="0" err="1" smtClean="0"/>
              <a:t>colostrum</a:t>
            </a:r>
            <a:r>
              <a:rPr lang="en-US" sz="28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Milk contains 480 kcal/kg DE, fed from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day onwards, meets all the nutrient requirements up to  first 2 to 3 week</a:t>
            </a:r>
          </a:p>
          <a:p>
            <a:pPr algn="just"/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Feeding of foals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4176464" cy="525658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Upto</a:t>
            </a:r>
            <a:r>
              <a:rPr lang="en-US" sz="2000" dirty="0" smtClean="0"/>
              <a:t> 1 year- proper balanced ration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5 to 6 kg of good hay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16% CP, 0.8% Ca and 0.6% P along with 6000 IU per kg </a:t>
            </a:r>
            <a:r>
              <a:rPr lang="en-US" sz="2000" dirty="0" err="1" smtClean="0"/>
              <a:t>Vit</a:t>
            </a:r>
            <a:r>
              <a:rPr lang="en-US" sz="2000" dirty="0" smtClean="0"/>
              <a:t> A and trace minerals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Major problems – contracted tendons, </a:t>
            </a:r>
            <a:r>
              <a:rPr lang="en-US" sz="2000" dirty="0" err="1" smtClean="0"/>
              <a:t>epiphysitis</a:t>
            </a:r>
            <a:r>
              <a:rPr lang="en-US" sz="2000" dirty="0" smtClean="0"/>
              <a:t> and several deficiencies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448398" cy="2952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smtClean="0"/>
              <a:t>Feeding of yearlings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12777"/>
            <a:ext cx="8280920" cy="4392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Good pasture 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Concentrates 0.25% to 1.0% of body weight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14% to 18% protein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Consume 2% to 3% of their body weight dry matter per day</a:t>
            </a:r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Daily Nutrient Requirement Of Mature Horses</a:t>
            </a:r>
            <a:endParaRPr lang="en-IN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67544" y="1003136"/>
          <a:ext cx="8229600" cy="509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Body weight (kg)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Daily feed (kg)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Digestible energy (</a:t>
                      </a:r>
                      <a:r>
                        <a:rPr lang="en-US" b="1" dirty="0" err="1" smtClean="0"/>
                        <a:t>Mcal</a:t>
                      </a:r>
                      <a:r>
                        <a:rPr lang="en-US" b="1" dirty="0" smtClean="0"/>
                        <a:t>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Crude Protein (kg)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Maintenance 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13.86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16.39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Mature horse at light work (2 hr daily)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10.44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0.38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21.89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Mature horse at medium work (2 hr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daily)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0.48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9.60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23.80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0.87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11.60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28.69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7904" y="622802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Handbook of Animal Husbandry, 2008</a:t>
            </a:r>
            <a:endParaRPr lang="en-IN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smtClean="0"/>
              <a:t>Feeding Management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Plan!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System of feeding in India- stall feeding, grazing and feeding bags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Horse’s condition score and fitness level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Feeding -  at the same time each day and on individual basis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At least twice daily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Diet should be changed gradually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Daily nutrient requirement of pregnant and lactating mare</a:t>
            </a:r>
            <a:endParaRPr lang="en-I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68757"/>
          <a:ext cx="8229600" cy="3938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9889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Body weight (kg)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Daily feed (kg)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Digestible energy (</a:t>
                      </a:r>
                      <a:r>
                        <a:rPr lang="en-US" b="1" dirty="0" err="1" smtClean="0"/>
                        <a:t>Mcal</a:t>
                      </a:r>
                      <a:r>
                        <a:rPr lang="en-US" b="1" dirty="0" smtClean="0"/>
                        <a:t>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Crude Protein (kg)</a:t>
                      </a:r>
                      <a:endParaRPr lang="en-IN" b="1" dirty="0"/>
                    </a:p>
                  </a:txBody>
                  <a:tcPr/>
                </a:tc>
              </a:tr>
              <a:tr h="404918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Pregnancy (last 90 days of gestation)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0.39</a:t>
                      </a:r>
                      <a:endParaRPr lang="en-IN" dirty="0"/>
                    </a:p>
                  </a:txBody>
                  <a:tcPr/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</a:t>
                      </a:r>
                      <a:endParaRPr lang="en-IN" dirty="0"/>
                    </a:p>
                  </a:txBody>
                  <a:tcPr/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</a:t>
                      </a:r>
                      <a:endParaRPr lang="en-IN" dirty="0"/>
                    </a:p>
                  </a:txBody>
                  <a:tcPr/>
                </a:tc>
              </a:tr>
              <a:tr h="404918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Lactation (first 3 months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of age)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14.58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0.71</a:t>
                      </a:r>
                      <a:endParaRPr lang="en-IN" dirty="0"/>
                    </a:p>
                  </a:txBody>
                  <a:tcPr/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1.12</a:t>
                      </a:r>
                      <a:endParaRPr lang="en-IN" dirty="0"/>
                    </a:p>
                  </a:txBody>
                  <a:tcPr/>
                </a:tc>
              </a:tr>
              <a:tr h="404918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28.27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1.36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7904" y="60212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Handbook of Animal Husbandry, 2008</a:t>
            </a:r>
            <a:endParaRPr lang="en-IN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Feeding  of stallion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4042792" cy="489654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Non-breeding season</a:t>
            </a:r>
          </a:p>
          <a:p>
            <a:pPr algn="just"/>
            <a:r>
              <a:rPr lang="en-US" sz="2000" dirty="0" smtClean="0"/>
              <a:t>High quality pasture is sufficient</a:t>
            </a:r>
          </a:p>
          <a:p>
            <a:pPr algn="just"/>
            <a:r>
              <a:rPr lang="en-US" sz="2000" dirty="0" smtClean="0"/>
              <a:t>Green and leafy hay provided with small amount     of  concentrate feed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Breeding season</a:t>
            </a:r>
          </a:p>
          <a:p>
            <a:pPr algn="just"/>
            <a:r>
              <a:rPr lang="en-US" sz="2000" dirty="0" smtClean="0"/>
              <a:t>25% more energy, protein, minerals and vitamin</a:t>
            </a:r>
          </a:p>
          <a:p>
            <a:pPr algn="just"/>
            <a:r>
              <a:rPr lang="en-US" sz="2000" dirty="0" smtClean="0"/>
              <a:t>0.75 to 1 kg per 100 kg </a:t>
            </a:r>
            <a:r>
              <a:rPr lang="en-US" sz="2000" dirty="0" err="1" smtClean="0"/>
              <a:t>b.wt</a:t>
            </a:r>
            <a:r>
              <a:rPr lang="en-US" sz="2000" dirty="0" smtClean="0"/>
              <a:t>. concentrate feed having 12-14% CP with good quality hay </a:t>
            </a:r>
          </a:p>
        </p:txBody>
      </p:sp>
      <p:pic>
        <p:nvPicPr>
          <p:cNvPr id="4" name="Picture 7" descr="Nonius-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40398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Feeding of geriatric horses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800" dirty="0" smtClean="0"/>
              <a:t>More than 20  years of age </a:t>
            </a:r>
          </a:p>
          <a:p>
            <a:pPr>
              <a:lnSpc>
                <a:spcPct val="160000"/>
              </a:lnSpc>
            </a:pPr>
            <a:r>
              <a:rPr lang="en-IN" sz="1800" dirty="0" smtClean="0"/>
              <a:t>Higher CP (12%–16%) – high quality protein sources, such as soybean meal</a:t>
            </a:r>
          </a:p>
          <a:p>
            <a:pPr>
              <a:lnSpc>
                <a:spcPct val="160000"/>
              </a:lnSpc>
            </a:pPr>
            <a:r>
              <a:rPr lang="en-IN" sz="1800" dirty="0" smtClean="0"/>
              <a:t>Grain or grain by- products are mechanically (ground) or thermally (popped or heat-extruded)treated to improve </a:t>
            </a:r>
            <a:r>
              <a:rPr lang="en-IN" sz="1800" dirty="0" err="1" smtClean="0"/>
              <a:t>prececal</a:t>
            </a:r>
            <a:r>
              <a:rPr lang="en-IN" sz="1800" dirty="0" smtClean="0"/>
              <a:t> starch digestibility</a:t>
            </a:r>
          </a:p>
          <a:p>
            <a:pPr>
              <a:lnSpc>
                <a:spcPct val="160000"/>
              </a:lnSpc>
            </a:pPr>
            <a:r>
              <a:rPr lang="en-IN" sz="1800" dirty="0" smtClean="0"/>
              <a:t>4 to7% crude fat</a:t>
            </a:r>
          </a:p>
          <a:p>
            <a:pPr>
              <a:lnSpc>
                <a:spcPct val="160000"/>
              </a:lnSpc>
            </a:pPr>
            <a:r>
              <a:rPr lang="en-IN" sz="1800" dirty="0" smtClean="0"/>
              <a:t>12% crude </a:t>
            </a:r>
            <a:r>
              <a:rPr lang="en-IN" sz="1800" dirty="0" err="1" smtClean="0"/>
              <a:t>fiber</a:t>
            </a:r>
            <a:endParaRPr lang="en-IN" sz="1800" dirty="0" smtClean="0"/>
          </a:p>
          <a:p>
            <a:pPr>
              <a:lnSpc>
                <a:spcPct val="160000"/>
              </a:lnSpc>
            </a:pPr>
            <a:r>
              <a:rPr lang="en-IN" sz="1800" dirty="0" smtClean="0"/>
              <a:t>Feeding rate  - 2% of body </a:t>
            </a:r>
            <a:r>
              <a:rPr lang="en-IN" sz="1800" smtClean="0"/>
              <a:t>weight </a:t>
            </a:r>
            <a:endParaRPr lang="en-IN" sz="1800" dirty="0" smtClean="0"/>
          </a:p>
          <a:p>
            <a:pPr>
              <a:lnSpc>
                <a:spcPct val="160000"/>
              </a:lnSpc>
            </a:pPr>
            <a:r>
              <a:rPr lang="en-IN" sz="1800" dirty="0" smtClean="0"/>
              <a:t>Minimum of four feedings</a:t>
            </a:r>
          </a:p>
          <a:p>
            <a:pPr>
              <a:lnSpc>
                <a:spcPct val="160000"/>
              </a:lnSpc>
            </a:pPr>
            <a:r>
              <a:rPr lang="en-IN" sz="1800" dirty="0" err="1" smtClean="0"/>
              <a:t>Ca:P</a:t>
            </a:r>
            <a:r>
              <a:rPr lang="en-IN" sz="1800" dirty="0" smtClean="0"/>
              <a:t> ratio maintained at between 1.5:1 and 2:1</a:t>
            </a:r>
            <a:endParaRPr lang="en-IN" sz="1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332656"/>
            <a:ext cx="479595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3968" y="407707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Feeding from a raised bucket improves comfort and can lead to increased feed intake and weight gain</a:t>
            </a:r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56099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515719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Feeding from the floor can prove difficult for a horse with osteoarthritis of the neck or</a:t>
            </a:r>
          </a:p>
          <a:p>
            <a:r>
              <a:rPr lang="en-IN" dirty="0" smtClean="0"/>
              <a:t>forelimbs</a:t>
            </a:r>
            <a:endParaRPr lang="en-IN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Feeding of sick horses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/>
              <a:t>Nutritional support should be offered within the first 48 to 72 hours 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Intravenous route</a:t>
            </a:r>
          </a:p>
          <a:p>
            <a:pPr>
              <a:lnSpc>
                <a:spcPct val="150000"/>
              </a:lnSpc>
            </a:pPr>
            <a:r>
              <a:rPr lang="en-IN" dirty="0" err="1" smtClean="0"/>
              <a:t>Enteral</a:t>
            </a:r>
            <a:r>
              <a:rPr lang="en-IN" dirty="0" smtClean="0"/>
              <a:t> therapy (administration of nutrients through a </a:t>
            </a:r>
            <a:r>
              <a:rPr lang="en-IN" dirty="0" err="1" smtClean="0"/>
              <a:t>nasogastric</a:t>
            </a:r>
            <a:r>
              <a:rPr lang="en-IN" dirty="0" smtClean="0"/>
              <a:t> tube) - field  conditions 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Horses recovering from an acute illness - therapeutic ration, that is formulated to support the animal’s metabolic and nutritional needs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Feed additives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dirty="0" err="1" smtClean="0"/>
              <a:t>Probiotics</a:t>
            </a:r>
            <a:r>
              <a:rPr lang="en-IN" dirty="0" smtClean="0"/>
              <a:t> - increased feed efficiency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Yeast culture - increased </a:t>
            </a:r>
            <a:r>
              <a:rPr lang="en-IN" dirty="0" err="1" smtClean="0"/>
              <a:t>fiber</a:t>
            </a:r>
            <a:r>
              <a:rPr lang="en-IN" dirty="0" smtClean="0"/>
              <a:t> and protein digestion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Organic/</a:t>
            </a:r>
            <a:r>
              <a:rPr lang="en-IN" dirty="0" err="1" smtClean="0"/>
              <a:t>chelated</a:t>
            </a:r>
            <a:r>
              <a:rPr lang="en-IN" dirty="0" smtClean="0"/>
              <a:t>/</a:t>
            </a:r>
            <a:r>
              <a:rPr lang="en-IN" dirty="0" err="1" smtClean="0"/>
              <a:t>proteinated</a:t>
            </a:r>
            <a:r>
              <a:rPr lang="en-IN" dirty="0" smtClean="0"/>
              <a:t> minerals- greater absorption for faster growth rate and faster hoof growth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Vegetable oil - source of EFA, improved coat condition, greater hoof flexibility and less cracking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Digestive enzymes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hetland p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36504" cy="65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thank_you_banner-500.jpg"/>
          <p:cNvPicPr>
            <a:picLocks noChangeAspect="1"/>
          </p:cNvPicPr>
          <p:nvPr/>
        </p:nvPicPr>
        <p:blipFill>
          <a:blip r:embed="rId3" cstate="print"/>
          <a:srcRect r="3005" b="12954"/>
          <a:stretch>
            <a:fillRect/>
          </a:stretch>
        </p:blipFill>
        <p:spPr>
          <a:xfrm rot="21003673">
            <a:off x="4779220" y="1872032"/>
            <a:ext cx="4316011" cy="303230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7791450" cy="6926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smtClean="0"/>
              <a:t>Body Condition Score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836712"/>
            <a:ext cx="7920880" cy="4896544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Based upon how much fat the horse is carrying</a:t>
            </a:r>
          </a:p>
          <a:p>
            <a:pPr algn="just">
              <a:lnSpc>
                <a:spcPct val="90000"/>
              </a:lnSpc>
              <a:buNone/>
            </a:pPr>
            <a:endParaRPr lang="en-US" sz="2800" dirty="0" smtClean="0"/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The scoring system uses a scale of 1 to 9</a:t>
            </a:r>
            <a:endParaRPr lang="en-IN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en-IN" sz="2800" dirty="0" smtClean="0"/>
              <a:t>1-2 Poor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800" dirty="0" smtClean="0"/>
              <a:t>3 Thin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800" dirty="0" smtClean="0"/>
              <a:t>4 Ribs visible, vertebral ridge evident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800" dirty="0" smtClean="0"/>
              <a:t>5 Back flat, Ribs can be felt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800" dirty="0" smtClean="0"/>
              <a:t>6 Crease down back, fat deposits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800" dirty="0" smtClean="0"/>
              <a:t>7-9 Fleshy - Extremely fat</a:t>
            </a:r>
            <a:endParaRPr lang="en-US" sz="2800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C00000"/>
                </a:solidFill>
              </a:rPr>
              <a:t>Useful to group horses for feeding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7399" r="19331" b="18728"/>
          <a:stretch>
            <a:fillRect/>
          </a:stretch>
        </p:blipFill>
        <p:spPr bwMode="auto">
          <a:xfrm>
            <a:off x="2987824" y="188640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20923" r="16501" b="17488"/>
          <a:stretch>
            <a:fillRect/>
          </a:stretch>
        </p:blipFill>
        <p:spPr bwMode="auto">
          <a:xfrm>
            <a:off x="6012160" y="188640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19883" r="18661" b="16129"/>
          <a:stretch>
            <a:fillRect/>
          </a:stretch>
        </p:blipFill>
        <p:spPr bwMode="auto">
          <a:xfrm>
            <a:off x="1115616" y="2924944"/>
            <a:ext cx="2880320" cy="220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 l="19429" r="18584" b="18638"/>
          <a:stretch>
            <a:fillRect/>
          </a:stretch>
        </p:blipFill>
        <p:spPr bwMode="auto">
          <a:xfrm>
            <a:off x="5292080" y="2780928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 l="19857" r="20570" b="18886"/>
          <a:stretch>
            <a:fillRect/>
          </a:stretch>
        </p:blipFill>
        <p:spPr bwMode="auto">
          <a:xfrm>
            <a:off x="216024" y="0"/>
            <a:ext cx="2699792" cy="23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5576" y="544522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Illustration of body condition score of 1/9, 2/9, 5/9, 6/9 and 9/9 respectively</a:t>
            </a:r>
            <a:endParaRPr lang="en-I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I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55976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I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2606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55776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I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76256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I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83768" y="6381328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 smtClean="0"/>
              <a:t>Reference: </a:t>
            </a:r>
            <a:r>
              <a:rPr lang="en-IN" sz="1400" dirty="0" err="1" smtClean="0"/>
              <a:t>Becvarova</a:t>
            </a:r>
            <a:r>
              <a:rPr lang="en-IN" sz="1400" dirty="0" smtClean="0"/>
              <a:t> </a:t>
            </a:r>
            <a:r>
              <a:rPr lang="en-IN" sz="1400" i="1" dirty="0" smtClean="0"/>
              <a:t>et al., </a:t>
            </a:r>
            <a:r>
              <a:rPr lang="en-IN" sz="1400" dirty="0" smtClean="0"/>
              <a:t>2009</a:t>
            </a:r>
            <a:endParaRPr lang="en-IN" sz="1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0114" y="360363"/>
            <a:ext cx="3779838" cy="476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Horse Digestive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860032" y="404664"/>
            <a:ext cx="3971925" cy="611981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One way system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Hindgut </a:t>
            </a:r>
            <a:r>
              <a:rPr lang="en-US" sz="2000" dirty="0" err="1" smtClean="0">
                <a:solidFill>
                  <a:srgbClr val="C00000"/>
                </a:solidFill>
              </a:rPr>
              <a:t>fermenter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- digestion of fiber in LI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Digestion and absorption of non-fibrous feed ingredients in stomach and SI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Fibrous feed ingredients in </a:t>
            </a:r>
            <a:r>
              <a:rPr lang="en-US" sz="2000" dirty="0" err="1" smtClean="0"/>
              <a:t>ceacum</a:t>
            </a:r>
            <a:r>
              <a:rPr lang="en-US" sz="2000" dirty="0" smtClean="0"/>
              <a:t> and large colon by bacteria and absorption of VFA, water, ammonia, minerals, vitamins </a:t>
            </a:r>
            <a:endParaRPr lang="en-US" sz="36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Pelvic flexure </a:t>
            </a:r>
            <a:r>
              <a:rPr lang="en-US" sz="2000" dirty="0" smtClean="0"/>
              <a:t>– Bend in the large intestine that is a common colic trouble spot</a:t>
            </a:r>
          </a:p>
          <a:p>
            <a:endParaRPr lang="en-IN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7" y="3861048"/>
            <a:ext cx="4716017" cy="291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ORSED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70" y="836712"/>
            <a:ext cx="4627446" cy="297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 smtClean="0"/>
              <a:t>Essential Nutrients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323528" y="1844824"/>
          <a:ext cx="532859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rved Down Arrow 3"/>
          <p:cNvSpPr/>
          <p:nvPr/>
        </p:nvSpPr>
        <p:spPr>
          <a:xfrm>
            <a:off x="5148064" y="1196752"/>
            <a:ext cx="1944216" cy="936104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>
            <a:off x="5076056" y="3140968"/>
            <a:ext cx="2016224" cy="864096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2204864"/>
            <a:ext cx="266429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Carbohydrates and Fats</a:t>
            </a:r>
            <a:endParaRPr lang="en-IN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smtClean="0"/>
              <a:t>Water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576" y="1412776"/>
            <a:ext cx="7772400" cy="4296916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Digestion and nutrient absorption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Temperature regulation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Consumption varies according to need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2 to 4 </a:t>
            </a:r>
            <a:r>
              <a:rPr lang="en-US" sz="2800" dirty="0" err="1" smtClean="0"/>
              <a:t>litres</a:t>
            </a:r>
            <a:r>
              <a:rPr lang="en-US" sz="2800" dirty="0" smtClean="0"/>
              <a:t> water per kg of dry matter intake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Free access to water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Protein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196752"/>
            <a:ext cx="5694784" cy="5013548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Feed -</a:t>
            </a:r>
            <a:r>
              <a:rPr lang="en-US" sz="2400" dirty="0" smtClean="0">
                <a:solidFill>
                  <a:srgbClr val="C00000"/>
                </a:solidFill>
              </a:rPr>
              <a:t> 5 to 20%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Greater amount for young and growing animals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Lysine</a:t>
            </a:r>
            <a:r>
              <a:rPr lang="en-US" sz="2400" dirty="0" smtClean="0"/>
              <a:t>  - first limiting amino acid in young growing animals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C00000"/>
                </a:solidFill>
              </a:rPr>
              <a:t>Methionine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C00000"/>
                </a:solidFill>
              </a:rPr>
              <a:t>tryptophan</a:t>
            </a:r>
            <a:r>
              <a:rPr lang="en-US" sz="2400" dirty="0" smtClean="0"/>
              <a:t> - milk production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400" dirty="0" smtClean="0"/>
          </a:p>
        </p:txBody>
      </p:sp>
      <p:pic>
        <p:nvPicPr>
          <p:cNvPr id="4" name="Picture 4" descr="Andyfoal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48734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Source of protein</a:t>
            </a:r>
            <a:endParaRPr lang="en-IN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67544" y="980728"/>
          <a:ext cx="8229600" cy="40176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114800"/>
                <a:gridCol w="4114800"/>
              </a:tblGrid>
              <a:tr h="5022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Source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Crude</a:t>
                      </a:r>
                      <a:r>
                        <a:rPr lang="en-US" sz="2400" baseline="0" dirty="0" smtClean="0"/>
                        <a:t> Protein (%)</a:t>
                      </a:r>
                      <a:endParaRPr lang="en-IN" sz="2400" dirty="0"/>
                    </a:p>
                  </a:txBody>
                  <a:tcPr/>
                </a:tc>
              </a:tr>
              <a:tr h="5022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Oats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13.6</a:t>
                      </a:r>
                      <a:endParaRPr lang="en-IN" sz="2400" dirty="0"/>
                    </a:p>
                  </a:txBody>
                  <a:tcPr/>
                </a:tc>
              </a:tr>
              <a:tr h="50220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Linseed meal</a:t>
                      </a:r>
                      <a:endParaRPr lang="en-IN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40.0</a:t>
                      </a:r>
                      <a:endParaRPr lang="en-IN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22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Barley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13.9</a:t>
                      </a:r>
                      <a:endParaRPr lang="en-IN" sz="2400" dirty="0"/>
                    </a:p>
                  </a:txBody>
                  <a:tcPr/>
                </a:tc>
              </a:tr>
              <a:tr h="5022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Wheat bran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17.0</a:t>
                      </a:r>
                      <a:endParaRPr lang="en-IN" sz="2400" dirty="0"/>
                    </a:p>
                  </a:txBody>
                  <a:tcPr/>
                </a:tc>
              </a:tr>
              <a:tr h="5022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Gram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20.0</a:t>
                      </a:r>
                      <a:endParaRPr lang="en-IN" sz="2400" dirty="0"/>
                    </a:p>
                  </a:txBody>
                  <a:tcPr/>
                </a:tc>
              </a:tr>
              <a:tr h="50220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Soyabean</a:t>
                      </a:r>
                      <a:r>
                        <a:rPr lang="en-US" sz="2400" dirty="0" smtClean="0"/>
                        <a:t> meal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43.2</a:t>
                      </a:r>
                      <a:endParaRPr lang="en-IN" sz="2400" dirty="0"/>
                    </a:p>
                  </a:txBody>
                  <a:tcPr/>
                </a:tc>
              </a:tr>
              <a:tr h="50220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Brewer’s yeast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1.00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9872" y="63720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Handbook of Animal Husbandry, 2008</a:t>
            </a:r>
            <a:endParaRPr lang="en-IN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15719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Pelleting</a:t>
            </a:r>
            <a:r>
              <a:rPr lang="en-US" sz="2400" dirty="0" smtClean="0"/>
              <a:t>  the ration and adding 5% molasses, improves the palatability.</a:t>
            </a:r>
            <a:endParaRPr lang="en-IN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558</TotalTime>
  <Words>1203</Words>
  <Application>Microsoft Office PowerPoint</Application>
  <PresentationFormat>On-screen Show (4:3)</PresentationFormat>
  <Paragraphs>276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Feeding Management of Horse</vt:lpstr>
      <vt:lpstr>Feeding Management</vt:lpstr>
      <vt:lpstr>Body Condition Score</vt:lpstr>
      <vt:lpstr>Slide 4</vt:lpstr>
      <vt:lpstr>Horse Digestive System</vt:lpstr>
      <vt:lpstr>Essential Nutrients</vt:lpstr>
      <vt:lpstr>Water</vt:lpstr>
      <vt:lpstr>Protein</vt:lpstr>
      <vt:lpstr>Source of protein</vt:lpstr>
      <vt:lpstr>Energy</vt:lpstr>
      <vt:lpstr>HAY OR SILAGE OR PASTURE</vt:lpstr>
      <vt:lpstr>                         Vitamins  Needed in small amounts for growth, repair and digestion Factors and/or co-factors for chemical reactions in the body </vt:lpstr>
      <vt:lpstr> Minerals Required in very small amounts (ppm) For chemical reactions and structure/foundation </vt:lpstr>
      <vt:lpstr>Slide 14</vt:lpstr>
      <vt:lpstr>Feeding of Horses</vt:lpstr>
      <vt:lpstr>Feeding of neo-natal foals</vt:lpstr>
      <vt:lpstr>Feeding of foals</vt:lpstr>
      <vt:lpstr>Feeding of yearlings</vt:lpstr>
      <vt:lpstr>Daily Nutrient Requirement Of Mature Horses</vt:lpstr>
      <vt:lpstr>Daily nutrient requirement of pregnant and lactating mare</vt:lpstr>
      <vt:lpstr>Feeding  of stallion</vt:lpstr>
      <vt:lpstr>Feeding of geriatric horses</vt:lpstr>
      <vt:lpstr>Slide 23</vt:lpstr>
      <vt:lpstr>Feeding of sick horses</vt:lpstr>
      <vt:lpstr>Feed additives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Feeding Management of Horse</dc:title>
  <dc:creator>DR ANKITA GOGOI</dc:creator>
  <cp:lastModifiedBy>user</cp:lastModifiedBy>
  <cp:revision>64</cp:revision>
  <dcterms:created xsi:type="dcterms:W3CDTF">2013-10-09T16:49:27Z</dcterms:created>
  <dcterms:modified xsi:type="dcterms:W3CDTF">2023-07-13T05:13:53Z</dcterms:modified>
</cp:coreProperties>
</file>