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60"/>
  </p:notesMasterIdLst>
  <p:sldIdLst>
    <p:sldId id="266" r:id="rId2"/>
    <p:sldId id="284" r:id="rId3"/>
    <p:sldId id="285" r:id="rId4"/>
    <p:sldId id="286" r:id="rId5"/>
    <p:sldId id="291" r:id="rId6"/>
    <p:sldId id="287" r:id="rId7"/>
    <p:sldId id="293" r:id="rId8"/>
    <p:sldId id="288" r:id="rId9"/>
    <p:sldId id="290" r:id="rId10"/>
    <p:sldId id="283" r:id="rId11"/>
    <p:sldId id="294" r:id="rId12"/>
    <p:sldId id="295" r:id="rId13"/>
    <p:sldId id="296" r:id="rId14"/>
    <p:sldId id="259" r:id="rId15"/>
    <p:sldId id="297" r:id="rId16"/>
    <p:sldId id="298" r:id="rId17"/>
    <p:sldId id="299" r:id="rId18"/>
    <p:sldId id="300" r:id="rId19"/>
    <p:sldId id="301" r:id="rId20"/>
    <p:sldId id="302"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7" r:id="rId44"/>
    <p:sldId id="328" r:id="rId45"/>
    <p:sldId id="332" r:id="rId46"/>
    <p:sldId id="329" r:id="rId47"/>
    <p:sldId id="330" r:id="rId48"/>
    <p:sldId id="333" r:id="rId49"/>
    <p:sldId id="331" r:id="rId50"/>
    <p:sldId id="334" r:id="rId51"/>
    <p:sldId id="336" r:id="rId52"/>
    <p:sldId id="337" r:id="rId53"/>
    <p:sldId id="335" r:id="rId54"/>
    <p:sldId id="338" r:id="rId55"/>
    <p:sldId id="339" r:id="rId56"/>
    <p:sldId id="340" r:id="rId57"/>
    <p:sldId id="341" r:id="rId58"/>
    <p:sldId id="28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7B504-9299-4C93-8A3D-0EA8C6011876}" type="datetimeFigureOut">
              <a:rPr lang="en-IN" smtClean="0"/>
              <a:pPr/>
              <a:t>27-05-2022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3F8EE-F56E-4E27-9D2C-9559C34D3374}" type="slidenum">
              <a:rPr lang="en-IN" smtClean="0"/>
              <a:pPr/>
              <a:t>‹#›</a:t>
            </a:fld>
            <a:endParaRPr lang="en-IN"/>
          </a:p>
        </p:txBody>
      </p:sp>
    </p:spTree>
    <p:extLst>
      <p:ext uri="{BB962C8B-B14F-4D97-AF65-F5344CB8AC3E}">
        <p14:creationId xmlns:p14="http://schemas.microsoft.com/office/powerpoint/2010/main" val="72482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2193A-76BE-425E-8C4C-50C747325B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33F8EE-F56E-4E27-9D2C-9559C34D3374}" type="slidenum">
              <a:rPr lang="en-IN" smtClean="0"/>
              <a:pPr/>
              <a:t>58</a:t>
            </a:fld>
            <a:endParaRPr lang="en-IN"/>
          </a:p>
        </p:txBody>
      </p:sp>
    </p:spTree>
    <p:extLst>
      <p:ext uri="{BB962C8B-B14F-4D97-AF65-F5344CB8AC3E}">
        <p14:creationId xmlns:p14="http://schemas.microsoft.com/office/powerpoint/2010/main" val="228599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D9644-4B91-4423-90E6-06DCE976BC8B}" type="datetime1">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9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A63D7-7FE6-4221-AF52-4F65D7C3F332}" type="datetime1">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9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3167A-C866-432A-B196-4AFBB16B7564}" type="datetime1">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05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775F54"/>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16003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A968C-5AA9-449E-BDF0-6080141A727A}" type="datetime1">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7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233B3-F3CF-48D9-9F2D-DBD3AB62F67D}" type="datetime1">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49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984BD-FB3A-4BC6-BDE0-7F0CABB627BB}" type="datetime1">
              <a:rPr lang="en-US" smtClean="0"/>
              <a:pPr/>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35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D86536-763A-47D1-A9C6-6A822C599F94}" type="datetime1">
              <a:rPr lang="en-US" smtClean="0"/>
              <a:pPr/>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1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DC11D-AF6F-401F-962C-14C64B642A36}" type="datetime1">
              <a:rPr lang="en-US" smtClean="0"/>
              <a:pPr/>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88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FD4F89-ADC5-47D0-B186-5F415153B4D6}" type="datetime1">
              <a:rPr lang="en-US" smtClean="0"/>
              <a:pPr/>
              <a:t>5/27/2022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2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4EAE101-7FF5-4644-ABA9-9C46E3C24932}" type="datetime1">
              <a:rPr lang="en-US" smtClean="0"/>
              <a:pPr/>
              <a:t>5/27/2022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0785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0D85C-87F0-4C86-BC19-2A6E411697B0}" type="datetime1">
              <a:rPr lang="en-US" smtClean="0"/>
              <a:pPr/>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2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FE76986-7715-4BD9-ADC0-734ED3E21ED8}" type="datetime1">
              <a:rPr lang="en-US" smtClean="0"/>
              <a:pPr/>
              <a:t>5/27/2022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1115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81E5A-F7F0-4E53-B767-8775B4FF6301}"/>
              </a:ext>
            </a:extLst>
          </p:cNvPr>
          <p:cNvPicPr>
            <a:picLocks noChangeAspect="1"/>
          </p:cNvPicPr>
          <p:nvPr/>
        </p:nvPicPr>
        <p:blipFill>
          <a:blip r:embed="rId3" cstate="print"/>
          <a:stretch>
            <a:fillRect/>
          </a:stretch>
        </p:blipFill>
        <p:spPr>
          <a:xfrm>
            <a:off x="0" y="304800"/>
            <a:ext cx="1478018" cy="1478018"/>
          </a:xfrm>
          <a:prstGeom prst="rect">
            <a:avLst/>
          </a:prstGeom>
        </p:spPr>
      </p:pic>
      <p:sp>
        <p:nvSpPr>
          <p:cNvPr id="7" name="Text Box 2">
            <a:extLst>
              <a:ext uri="{FF2B5EF4-FFF2-40B4-BE49-F238E27FC236}">
                <a16:creationId xmlns:a16="http://schemas.microsoft.com/office/drawing/2014/main" id="{93884907-B91D-443E-87AA-DEC07B739777}"/>
              </a:ext>
            </a:extLst>
          </p:cNvPr>
          <p:cNvSpPr txBox="1">
            <a:spLocks noChangeArrowheads="1"/>
          </p:cNvSpPr>
          <p:nvPr/>
        </p:nvSpPr>
        <p:spPr bwMode="auto">
          <a:xfrm>
            <a:off x="1591877" y="4515374"/>
            <a:ext cx="6057900" cy="8001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College of Veterinary Science &amp; Animal Husbandry</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U.P. Pt. Deen Dayal Upadhyaya Pashu Chikitsa Vigyan</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Vishwavidyalaya Evam Go-Anusandhan Sansthan</a:t>
            </a:r>
          </a:p>
          <a:p>
            <a:pPr algn="ctr" defTabSz="685800" fontAlgn="base">
              <a:spcBef>
                <a:spcPct val="0"/>
              </a:spcBef>
              <a:spcAft>
                <a:spcPts val="75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(DUVASU), Mathura - 281001 (U.P.)</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D9E47AF-53A6-4D64-A702-2E503DFC162F}"/>
              </a:ext>
            </a:extLst>
          </p:cNvPr>
          <p:cNvSpPr/>
          <p:nvPr/>
        </p:nvSpPr>
        <p:spPr>
          <a:xfrm>
            <a:off x="3751160" y="5378238"/>
            <a:ext cx="1856855" cy="323165"/>
          </a:xfrm>
          <a:prstGeom prst="rect">
            <a:avLst/>
          </a:prstGeom>
        </p:spPr>
        <p:txBody>
          <a:bodyPr wrap="none">
            <a:spAutoFit/>
          </a:bodyPr>
          <a:lstStyle/>
          <a:p>
            <a:pPr algn="ctr"/>
            <a:r>
              <a:rPr lang="en-IN" sz="1500" i="1" u="sng" dirty="0">
                <a:solidFill>
                  <a:srgbClr val="002060"/>
                </a:solidFill>
                <a:latin typeface="Times New Roman" pitchFamily="18" charset="0"/>
                <a:cs typeface="Times New Roman" pitchFamily="18" charset="0"/>
              </a:rPr>
              <a:t>www.upvetuniv.edu.in</a:t>
            </a:r>
          </a:p>
        </p:txBody>
      </p:sp>
      <p:pic>
        <p:nvPicPr>
          <p:cNvPr id="9" name="Picture 8" descr="New Picture"/>
          <p:cNvPicPr/>
          <p:nvPr/>
        </p:nvPicPr>
        <p:blipFill>
          <a:blip r:embed="rId4" cstate="print"/>
          <a:srcRect/>
          <a:stretch>
            <a:fillRect/>
          </a:stretch>
        </p:blipFill>
        <p:spPr bwMode="auto">
          <a:xfrm>
            <a:off x="7476796" y="304800"/>
            <a:ext cx="1667204" cy="1454369"/>
          </a:xfrm>
          <a:prstGeom prst="rect">
            <a:avLst/>
          </a:prstGeom>
          <a:noFill/>
          <a:ln w="9525">
            <a:noFill/>
            <a:miter lim="800000"/>
            <a:headEnd/>
            <a:tailEnd/>
          </a:ln>
        </p:spPr>
      </p:pic>
      <p:sp>
        <p:nvSpPr>
          <p:cNvPr id="11" name="Subtitle 2">
            <a:extLst>
              <a:ext uri="{FF2B5EF4-FFF2-40B4-BE49-F238E27FC236}">
                <a16:creationId xmlns:a16="http://schemas.microsoft.com/office/drawing/2014/main" id="{64147684-C2A0-4377-9515-7EF7DF03E290}"/>
              </a:ext>
            </a:extLst>
          </p:cNvPr>
          <p:cNvSpPr txBox="1">
            <a:spLocks/>
          </p:cNvSpPr>
          <p:nvPr/>
        </p:nvSpPr>
        <p:spPr>
          <a:xfrm>
            <a:off x="2438400" y="2152175"/>
            <a:ext cx="3886200" cy="92685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dirty="0">
                <a:solidFill>
                  <a:srgbClr val="FF0000"/>
                </a:solidFill>
                <a:latin typeface="Times New Roman" pitchFamily="18" charset="0"/>
                <a:cs typeface="Times New Roman" pitchFamily="18" charset="0"/>
              </a:rPr>
              <a:t>Dr. Muneendra Kumar</a:t>
            </a:r>
          </a:p>
          <a:p>
            <a:pPr algn="ctr">
              <a:spcBef>
                <a:spcPts val="0"/>
              </a:spcBef>
            </a:pPr>
            <a:r>
              <a:rPr lang="en-US" dirty="0">
                <a:solidFill>
                  <a:srgbClr val="FF0000"/>
                </a:solidFill>
                <a:latin typeface="Times New Roman" pitchFamily="18" charset="0"/>
                <a:cs typeface="Times New Roman" pitchFamily="18" charset="0"/>
              </a:rPr>
              <a:t>Assistant Professor</a:t>
            </a:r>
          </a:p>
          <a:p>
            <a:pPr algn="ctr">
              <a:spcBef>
                <a:spcPts val="0"/>
              </a:spcBef>
            </a:pPr>
            <a:r>
              <a:rPr lang="en-US" dirty="0">
                <a:solidFill>
                  <a:srgbClr val="FF0000"/>
                </a:solidFill>
                <a:latin typeface="Times New Roman" pitchFamily="18" charset="0"/>
                <a:cs typeface="Times New Roman" pitchFamily="18" charset="0"/>
              </a:rPr>
              <a:t>Department of Animal Nutrition</a:t>
            </a:r>
            <a:endParaRPr lang="en-IN"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a:t>
            </a:fld>
            <a:endParaRPr lang="en-US"/>
          </a:p>
        </p:txBody>
      </p:sp>
      <p:sp>
        <p:nvSpPr>
          <p:cNvPr id="13" name="Rectangle 12">
            <a:extLst>
              <a:ext uri="{FF2B5EF4-FFF2-40B4-BE49-F238E27FC236}">
                <a16:creationId xmlns:a16="http://schemas.microsoft.com/office/drawing/2014/main" id="{FAA9968B-BEE7-4A21-86F1-A49AB640881B}"/>
              </a:ext>
            </a:extLst>
          </p:cNvPr>
          <p:cNvSpPr/>
          <p:nvPr/>
        </p:nvSpPr>
        <p:spPr>
          <a:xfrm>
            <a:off x="3440802" y="3763705"/>
            <a:ext cx="2225288" cy="323165"/>
          </a:xfrm>
          <a:prstGeom prst="rect">
            <a:avLst/>
          </a:prstGeom>
        </p:spPr>
        <p:txBody>
          <a:bodyPr wrap="none">
            <a:spAutoFit/>
          </a:bodyPr>
          <a:lstStyle/>
          <a:p>
            <a:pPr algn="ctr"/>
            <a:r>
              <a:rPr lang="en-IN" sz="1500" i="1" u="sng" dirty="0">
                <a:solidFill>
                  <a:srgbClr val="00B050"/>
                </a:solidFill>
                <a:latin typeface="Times New Roman" pitchFamily="18" charset="0"/>
                <a:cs typeface="Times New Roman" pitchFamily="18" charset="0"/>
              </a:rPr>
              <a:t>muneendra82@gmail.com</a:t>
            </a:r>
          </a:p>
        </p:txBody>
      </p:sp>
      <p:graphicFrame>
        <p:nvGraphicFramePr>
          <p:cNvPr id="3" name="Table 2">
            <a:extLst>
              <a:ext uri="{FF2B5EF4-FFF2-40B4-BE49-F238E27FC236}">
                <a16:creationId xmlns:a16="http://schemas.microsoft.com/office/drawing/2014/main" id="{C8A1EDBB-4554-4F4B-B6F8-7AB599B738CB}"/>
              </a:ext>
            </a:extLst>
          </p:cNvPr>
          <p:cNvGraphicFramePr>
            <a:graphicFrameLocks noGrp="1"/>
          </p:cNvGraphicFramePr>
          <p:nvPr>
            <p:extLst>
              <p:ext uri="{D42A27DB-BD31-4B8C-83A1-F6EECF244321}">
                <p14:modId xmlns:p14="http://schemas.microsoft.com/office/powerpoint/2010/main" val="281191670"/>
              </p:ext>
            </p:extLst>
          </p:nvPr>
        </p:nvGraphicFramePr>
        <p:xfrm>
          <a:off x="1506877" y="534457"/>
          <a:ext cx="5941060" cy="365760"/>
        </p:xfrm>
        <a:graphic>
          <a:graphicData uri="http://schemas.openxmlformats.org/drawingml/2006/table">
            <a:tbl>
              <a:tblPr firstRow="1" firstCol="1" bandRow="1">
                <a:tableStyleId>{5C22544A-7EE6-4342-B048-85BDC9FD1C3A}</a:tableStyleId>
              </a:tblPr>
              <a:tblGrid>
                <a:gridCol w="1350645">
                  <a:extLst>
                    <a:ext uri="{9D8B030D-6E8A-4147-A177-3AD203B41FA5}">
                      <a16:colId xmlns:a16="http://schemas.microsoft.com/office/drawing/2014/main" val="3530265411"/>
                    </a:ext>
                  </a:extLst>
                </a:gridCol>
                <a:gridCol w="4590415">
                  <a:extLst>
                    <a:ext uri="{9D8B030D-6E8A-4147-A177-3AD203B41FA5}">
                      <a16:colId xmlns:a16="http://schemas.microsoft.com/office/drawing/2014/main" val="3719321819"/>
                    </a:ext>
                  </a:extLst>
                </a:gridCol>
              </a:tblGrid>
              <a:tr h="270510">
                <a:tc>
                  <a:txBody>
                    <a:bodyPr/>
                    <a:lstStyle/>
                    <a:p>
                      <a:pPr algn="ctr">
                        <a:lnSpc>
                          <a:spcPct val="115000"/>
                        </a:lnSpc>
                        <a:spcAft>
                          <a:spcPts val="1000"/>
                        </a:spcAft>
                        <a:tabLst>
                          <a:tab pos="247650" algn="l"/>
                        </a:tabLst>
                      </a:pPr>
                      <a:r>
                        <a:rPr lang="en-US"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L</a:t>
                      </a:r>
                      <a:r>
                        <a:rPr lang="en-IN" sz="1800" dirty="0" err="1">
                          <a:solidFill>
                            <a:schemeClr val="tx1"/>
                          </a:solidFill>
                          <a:effectLst/>
                          <a:latin typeface="Calibri" panose="020F0502020204030204" pitchFamily="34" charset="0"/>
                          <a:ea typeface="Times New Roman" panose="02020603050405020304" pitchFamily="18" charset="0"/>
                          <a:cs typeface="Mangal" panose="02040503050203030202" pitchFamily="18" charset="0"/>
                        </a:rPr>
                        <a:t>ecture</a:t>
                      </a:r>
                      <a:r>
                        <a:rPr lang="en-IN"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1.</a:t>
                      </a:r>
                    </a:p>
                  </a:txBody>
                  <a:tcPr marL="68580" marR="68580" marT="0" marB="0"/>
                </a:tc>
                <a:tc>
                  <a:txBody>
                    <a:bodyPr/>
                    <a:lstStyle/>
                    <a:p>
                      <a:pPr algn="ctr">
                        <a:lnSpc>
                          <a:spcPct val="100000"/>
                        </a:lnSpc>
                      </a:pPr>
                      <a:r>
                        <a:rPr lang="en-IN" sz="2400" kern="0" dirty="0">
                          <a:effectLst/>
                          <a:latin typeface="Times New Roman" panose="02020603050405020304" pitchFamily="18" charset="0"/>
                          <a:cs typeface="Times New Roman" panose="02020603050405020304" pitchFamily="18" charset="0"/>
                        </a:rPr>
                        <a:t>Feeding of Cattle</a:t>
                      </a:r>
                      <a:r>
                        <a:rPr lang="en-IN" sz="2400" kern="0" baseline="0" dirty="0">
                          <a:effectLst/>
                          <a:latin typeface="Times New Roman" panose="02020603050405020304" pitchFamily="18" charset="0"/>
                          <a:cs typeface="Times New Roman" panose="02020603050405020304" pitchFamily="18" charset="0"/>
                        </a:rPr>
                        <a:t> and Buffalo</a:t>
                      </a:r>
                      <a:endParaRPr lang="en-IN" sz="24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4854054"/>
                  </a:ext>
                </a:extLst>
              </a:tr>
            </a:tbl>
          </a:graphicData>
        </a:graphic>
      </p:graphicFrame>
      <p:sp>
        <p:nvSpPr>
          <p:cNvPr id="10" name="Subtitle 2">
            <a:extLst>
              <a:ext uri="{FF2B5EF4-FFF2-40B4-BE49-F238E27FC236}">
                <a16:creationId xmlns:a16="http://schemas.microsoft.com/office/drawing/2014/main" id="{67BE17DF-50F6-460D-83B0-E83475F19170}"/>
              </a:ext>
            </a:extLst>
          </p:cNvPr>
          <p:cNvSpPr txBox="1">
            <a:spLocks/>
          </p:cNvSpPr>
          <p:nvPr/>
        </p:nvSpPr>
        <p:spPr>
          <a:xfrm>
            <a:off x="3791607" y="1344593"/>
            <a:ext cx="1371600" cy="36576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dirty="0">
                <a:solidFill>
                  <a:srgbClr val="00B050"/>
                </a:solidFill>
                <a:latin typeface="Times New Roman" pitchFamily="18" charset="0"/>
                <a:cs typeface="Times New Roman" pitchFamily="18" charset="0"/>
              </a:rPr>
              <a:t>Unit-3</a:t>
            </a:r>
            <a:endParaRPr lang="en-IN"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18810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extBox 4"/>
          <p:cNvSpPr txBox="1"/>
          <p:nvPr/>
        </p:nvSpPr>
        <p:spPr>
          <a:xfrm>
            <a:off x="3048000" y="4114800"/>
            <a:ext cx="3276600"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balance Feeding</a:t>
            </a:r>
          </a:p>
        </p:txBody>
      </p:sp>
      <p:pic>
        <p:nvPicPr>
          <p:cNvPr id="6" name="Picture 2" descr="Black Buffalo at Rs 65000/per buffalo | Indian Buffalo, Country Buffalo,  Indian Buffalo, भैंस - Shubham Genetics Private Limited, Nagpur | ID:  10587750391"/>
          <p:cNvPicPr>
            <a:picLocks noChangeAspect="1" noChangeArrowheads="1"/>
          </p:cNvPicPr>
          <p:nvPr/>
        </p:nvPicPr>
        <p:blipFill>
          <a:blip r:embed="rId2" cstate="print"/>
          <a:srcRect/>
          <a:stretch>
            <a:fillRect/>
          </a:stretch>
        </p:blipFill>
        <p:spPr bwMode="auto">
          <a:xfrm>
            <a:off x="0" y="3581400"/>
            <a:ext cx="2901696" cy="2667000"/>
          </a:xfrm>
          <a:prstGeom prst="rect">
            <a:avLst/>
          </a:prstGeom>
          <a:noFill/>
        </p:spPr>
      </p:pic>
      <p:sp>
        <p:nvSpPr>
          <p:cNvPr id="1026" name="AutoShape 2" descr="biggest dairy Farm in Pune | Cow Care | Mr.Mi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biggest dairy Farm in Pune | Cow Care | Mr.Mi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Sahiwal Cow, HD Png Download , Transparent Png Image - PNGi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Sourced From Desi Cows Of India - Gir Cow Transparent PNG - 573x457 - Free  Download on Nic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A2 Gir Cow Ghee from Vedic Humped Cows"/>
          <p:cNvPicPr>
            <a:picLocks noChangeAspect="1" noChangeArrowheads="1"/>
          </p:cNvPicPr>
          <p:nvPr/>
        </p:nvPicPr>
        <p:blipFill>
          <a:blip r:embed="rId3" cstate="print"/>
          <a:srcRect/>
          <a:stretch>
            <a:fillRect/>
          </a:stretch>
        </p:blipFill>
        <p:spPr bwMode="auto">
          <a:xfrm>
            <a:off x="6625188" y="4191000"/>
            <a:ext cx="2518812" cy="1981200"/>
          </a:xfrm>
          <a:prstGeom prst="rect">
            <a:avLst/>
          </a:prstGeom>
          <a:noFill/>
        </p:spPr>
      </p:pic>
      <p:sp>
        <p:nvSpPr>
          <p:cNvPr id="12" name="Oval 11"/>
          <p:cNvSpPr/>
          <p:nvPr/>
        </p:nvSpPr>
        <p:spPr>
          <a:xfrm>
            <a:off x="1295400" y="2133600"/>
            <a:ext cx="2362200" cy="121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rPr>
              <a:t>Why ?</a:t>
            </a:r>
          </a:p>
        </p:txBody>
      </p:sp>
      <p:sp>
        <p:nvSpPr>
          <p:cNvPr id="13" name="Oval 12"/>
          <p:cNvSpPr/>
          <p:nvPr/>
        </p:nvSpPr>
        <p:spPr>
          <a:xfrm>
            <a:off x="5562600" y="2057400"/>
            <a:ext cx="2514600" cy="1295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rPr>
              <a:t>How ?</a:t>
            </a:r>
          </a:p>
        </p:txBody>
      </p:sp>
      <p:cxnSp>
        <p:nvCxnSpPr>
          <p:cNvPr id="15" name="Straight Arrow Connector 14"/>
          <p:cNvCxnSpPr>
            <a:stCxn id="5" idx="0"/>
            <a:endCxn id="12" idx="5"/>
          </p:cNvCxnSpPr>
          <p:nvPr/>
        </p:nvCxnSpPr>
        <p:spPr>
          <a:xfrm rot="16200000" flipV="1">
            <a:off x="3528708" y="2957208"/>
            <a:ext cx="940548" cy="13746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0"/>
            <a:endCxn id="13" idx="4"/>
          </p:cNvCxnSpPr>
          <p:nvPr/>
        </p:nvCxnSpPr>
        <p:spPr>
          <a:xfrm rot="5400000" flipH="1" flipV="1">
            <a:off x="5372100" y="2667000"/>
            <a:ext cx="762000" cy="2133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7543801" cy="2497666"/>
          </a:xfrm>
        </p:spPr>
        <p:style>
          <a:lnRef idx="2">
            <a:schemeClr val="dk1"/>
          </a:lnRef>
          <a:fillRef idx="1">
            <a:schemeClr val="lt1"/>
          </a:fillRef>
          <a:effectRef idx="0">
            <a:schemeClr val="dk1"/>
          </a:effectRef>
          <a:fontRef idx="minor">
            <a:schemeClr val="dk1"/>
          </a:fontRef>
        </p:style>
        <p:txBody>
          <a:bodyPr>
            <a:normAutofit/>
          </a:bodyPr>
          <a:lstStyle/>
          <a:p>
            <a:pPr marL="0" indent="0" algn="just">
              <a:buClrTx/>
              <a:buNone/>
            </a:pPr>
            <a:r>
              <a:rPr lang="en-US" sz="2200" dirty="0">
                <a:solidFill>
                  <a:schemeClr val="tx1"/>
                </a:solidFill>
                <a:latin typeface="Times New Roman" pitchFamily="18" charset="0"/>
                <a:cs typeface="Times New Roman" pitchFamily="18" charset="0"/>
              </a:rPr>
              <a:t>1. To explore the genetic potential of the animal by feeding a balanced ration to meet the daily nutrient requirements of the animal to perform in terms of weight gain, milk or wool production.</a:t>
            </a:r>
          </a:p>
          <a:p>
            <a:pPr marL="0" indent="0" algn="just">
              <a:buClrTx/>
              <a:buNone/>
            </a:pPr>
            <a:r>
              <a:rPr lang="en-US" sz="2200" dirty="0">
                <a:solidFill>
                  <a:schemeClr val="tx1"/>
                </a:solidFill>
                <a:latin typeface="Times New Roman" pitchFamily="18" charset="0"/>
                <a:cs typeface="Times New Roman" pitchFamily="18" charset="0"/>
              </a:rPr>
              <a:t>2. A judicious use of available feed resources is possible only through scientific feeding</a:t>
            </a:r>
          </a:p>
          <a:p>
            <a:pPr algn="just">
              <a:buFont typeface="Wingdings" pitchFamily="2" charset="2"/>
              <a:buChar char="v"/>
            </a:pP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581400" y="0"/>
            <a:ext cx="1658411" cy="158591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587" y="1909738"/>
            <a:ext cx="7543801" cy="2878666"/>
          </a:xfrm>
        </p:spPr>
        <p:style>
          <a:lnRef idx="2">
            <a:schemeClr val="accent1"/>
          </a:lnRef>
          <a:fillRef idx="1">
            <a:schemeClr val="lt1"/>
          </a:fillRef>
          <a:effectRef idx="0">
            <a:schemeClr val="accent1"/>
          </a:effectRef>
          <a:fontRef idx="minor">
            <a:schemeClr val="dk1"/>
          </a:fontRef>
        </p:style>
        <p:txBody>
          <a:bodyPr>
            <a:normAutofit/>
          </a:bodyPr>
          <a:lstStyle/>
          <a:p>
            <a:pPr marL="457200" indent="-457200" algn="just">
              <a:buClrTx/>
              <a:buFont typeface="+mj-lt"/>
              <a:buAutoNum type="arabicPeriod"/>
            </a:pPr>
            <a:r>
              <a:rPr lang="en-US" dirty="0">
                <a:solidFill>
                  <a:schemeClr val="tx1"/>
                </a:solidFill>
                <a:latin typeface="Times New Roman" pitchFamily="18" charset="0"/>
                <a:cs typeface="Times New Roman" pitchFamily="18" charset="0"/>
              </a:rPr>
              <a:t>An understanding of the different nutrients required by livestock for different physiological functions (maintenance, growth, reproduction, milk production, wool production, etc.).</a:t>
            </a:r>
          </a:p>
          <a:p>
            <a:pPr marL="457200" indent="-457200" algn="just">
              <a:buClrTx/>
              <a:buFont typeface="+mj-lt"/>
              <a:buAutoNum type="arabicPeriod"/>
            </a:pPr>
            <a:r>
              <a:rPr lang="en-US" dirty="0">
                <a:solidFill>
                  <a:schemeClr val="tx1"/>
                </a:solidFill>
                <a:latin typeface="Times New Roman" pitchFamily="18" charset="0"/>
                <a:cs typeface="Times New Roman" pitchFamily="18" charset="0"/>
              </a:rPr>
              <a:t>An understanding of the nutrient composition of different feed and fodder resources and how efficiently they are utilized by the animals.</a:t>
            </a:r>
          </a:p>
          <a:p>
            <a:pPr marL="457200" indent="-457200" algn="just">
              <a:buClrTx/>
              <a:buFont typeface="+mj-lt"/>
              <a:buAutoNum type="arabicPeriod"/>
            </a:pPr>
            <a:r>
              <a:rPr lang="en-US" dirty="0">
                <a:solidFill>
                  <a:schemeClr val="tx1"/>
                </a:solidFill>
                <a:latin typeface="Times New Roman" pitchFamily="18" charset="0"/>
                <a:cs typeface="Times New Roman" pitchFamily="18" charset="0"/>
              </a:rPr>
              <a:t>Formulating balanced rations by combination of different feed and fodder resources to supply the nutrients to livestock for different physiological functions.</a:t>
            </a:r>
          </a:p>
          <a:p>
            <a:pPr algn="just">
              <a:buFont typeface="Wingdings" pitchFamily="2" charset="2"/>
              <a:buChar char="v"/>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descr="Never answer another 'how?' question again!"/>
          <p:cNvPicPr>
            <a:picLocks noChangeAspect="1" noChangeArrowheads="1"/>
          </p:cNvPicPr>
          <p:nvPr/>
        </p:nvPicPr>
        <p:blipFill>
          <a:blip r:embed="rId2" cstate="print"/>
          <a:srcRect/>
          <a:stretch>
            <a:fillRect/>
          </a:stretch>
        </p:blipFill>
        <p:spPr bwMode="auto">
          <a:xfrm>
            <a:off x="5943600" y="-85452"/>
            <a:ext cx="3057525" cy="1897044"/>
          </a:xfrm>
          <a:prstGeom prst="rect">
            <a:avLst/>
          </a:prstGeom>
          <a:noFill/>
        </p:spPr>
      </p:pic>
      <p:sp>
        <p:nvSpPr>
          <p:cNvPr id="6" name="Rectangle 5"/>
          <p:cNvSpPr/>
          <p:nvPr/>
        </p:nvSpPr>
        <p:spPr>
          <a:xfrm>
            <a:off x="1524000" y="5638800"/>
            <a:ext cx="51816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ClrTx/>
            </a:pPr>
            <a:r>
              <a:rPr lang="en-US" i="1" dirty="0">
                <a:solidFill>
                  <a:srgbClr val="7030A0"/>
                </a:solidFill>
                <a:latin typeface="Times New Roman" pitchFamily="18" charset="0"/>
                <a:cs typeface="Times New Roman" pitchFamily="18" charset="0"/>
              </a:rPr>
              <a:t>An understanding the inclusion level of different </a:t>
            </a:r>
          </a:p>
          <a:p>
            <a:pPr marL="457200" indent="-457200" algn="ctr">
              <a:buClrTx/>
            </a:pPr>
            <a:r>
              <a:rPr lang="en-US" i="1" dirty="0">
                <a:solidFill>
                  <a:srgbClr val="7030A0"/>
                </a:solidFill>
                <a:latin typeface="Times New Roman" pitchFamily="18" charset="0"/>
                <a:cs typeface="Times New Roman" pitchFamily="18" charset="0"/>
              </a:rPr>
              <a:t>feeds and fodders.</a:t>
            </a:r>
          </a:p>
        </p:txBody>
      </p:sp>
      <p:sp>
        <p:nvSpPr>
          <p:cNvPr id="7" name="Oval Callout 6"/>
          <p:cNvSpPr/>
          <p:nvPr/>
        </p:nvSpPr>
        <p:spPr>
          <a:xfrm>
            <a:off x="6248400" y="4267200"/>
            <a:ext cx="1724192" cy="137879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tx1"/>
                </a:solidFill>
                <a:latin typeface="Times New Roman" pitchFamily="18" charset="0"/>
                <a:cs typeface="Times New Roman" pitchFamily="18" charset="0"/>
              </a:rPr>
              <a:t>Cost</a:t>
            </a:r>
          </a:p>
          <a:p>
            <a:pPr algn="ctr"/>
            <a:r>
              <a:rPr lang="en-US" sz="1600" dirty="0">
                <a:solidFill>
                  <a:schemeClr val="tx1"/>
                </a:solidFill>
                <a:latin typeface="Times New Roman" pitchFamily="18" charset="0"/>
                <a:cs typeface="Times New Roman" pitchFamily="18" charset="0"/>
              </a:rPr>
              <a:t>ANF</a:t>
            </a:r>
          </a:p>
          <a:p>
            <a:pPr algn="ctr"/>
            <a:r>
              <a:rPr lang="en-US" sz="1600" dirty="0">
                <a:solidFill>
                  <a:schemeClr val="tx1"/>
                </a:solidFill>
                <a:latin typeface="Times New Roman" pitchFamily="18" charset="0"/>
                <a:cs typeface="Times New Roman" pitchFamily="18" charset="0"/>
              </a:rPr>
              <a:t>Availability</a:t>
            </a:r>
          </a:p>
        </p:txBody>
      </p:sp>
      <p:sp>
        <p:nvSpPr>
          <p:cNvPr id="8" name="TextBox 7">
            <a:extLst>
              <a:ext uri="{FF2B5EF4-FFF2-40B4-BE49-F238E27FC236}">
                <a16:creationId xmlns:a16="http://schemas.microsoft.com/office/drawing/2014/main" id="{5C665ECF-C44E-40BA-9C9D-37928BB329CE}"/>
              </a:ext>
            </a:extLst>
          </p:cNvPr>
          <p:cNvSpPr txBox="1"/>
          <p:nvPr/>
        </p:nvSpPr>
        <p:spPr>
          <a:xfrm>
            <a:off x="762000" y="1251780"/>
            <a:ext cx="1524000" cy="461665"/>
          </a:xfrm>
          <a:prstGeom prst="rect">
            <a:avLst/>
          </a:prstGeom>
          <a:noFill/>
        </p:spPr>
        <p:txBody>
          <a:bodyPr wrap="square" rtlCol="0">
            <a:spAutoFit/>
          </a:bodyPr>
          <a:lstStyle/>
          <a:p>
            <a:pPr algn="ctr"/>
            <a:r>
              <a:rPr lang="en-US" sz="2400" b="1" dirty="0">
                <a:solidFill>
                  <a:srgbClr val="7030A0"/>
                </a:solidFill>
                <a:latin typeface="Times New Roman" panose="02020603050405020304" pitchFamily="18" charset="0"/>
                <a:cs typeface="Times New Roman" panose="02020603050405020304" pitchFamily="18" charset="0"/>
              </a:rPr>
              <a:t>Lecture 3</a:t>
            </a:r>
            <a:endParaRPr lang="en-IN" sz="24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295400"/>
            <a:ext cx="7543800" cy="441961"/>
          </a:xfrm>
        </p:spPr>
        <p:txBody>
          <a:bodyPr>
            <a:normAutofit/>
          </a:bodyPr>
          <a:lstStyle/>
          <a:p>
            <a:r>
              <a:rPr lang="en-US" sz="2400" b="1" dirty="0">
                <a:solidFill>
                  <a:srgbClr val="7030A0"/>
                </a:solidFill>
                <a:latin typeface="Times New Roman" pitchFamily="18" charset="0"/>
                <a:cs typeface="Times New Roman" pitchFamily="18" charset="0"/>
              </a:rPr>
              <a:t>1. Determining nutrient requirement</a:t>
            </a:r>
          </a:p>
        </p:txBody>
      </p:sp>
      <p:sp>
        <p:nvSpPr>
          <p:cNvPr id="3" name="Content Placeholder 2"/>
          <p:cNvSpPr>
            <a:spLocks noGrp="1"/>
          </p:cNvSpPr>
          <p:nvPr>
            <p:ph idx="1"/>
          </p:nvPr>
        </p:nvSpPr>
        <p:spPr/>
        <p:txBody>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Nutrient requirements of animals are calculated by following feeding standard guidelines.</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Feedings standards are the tables, which indicate the quantities of nutrients to be fed to the various classes of livestock for different physiological functions like growth, maintenance, lactation, egg production and wool growth.</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 nutrient requirements are generally expressed in quantities of nutrients required per day or as a percentage of diet.</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For dairy animals, nutrient requirements are generally expressed as separate body functions but in case of poultry and pigs, combined requirements of maintenance and other body functions are given.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9150" y="1223574"/>
            <a:ext cx="7356650" cy="443070"/>
          </a:xfrm>
          <a:prstGeom prst="rect">
            <a:avLst/>
          </a:prstGeom>
        </p:spPr>
        <p:txBody>
          <a:bodyPr vert="horz" wrap="square" lIns="0" tIns="12065" rIns="0" bIns="0" rtlCol="0">
            <a:spAutoFit/>
          </a:bodyPr>
          <a:lstStyle/>
          <a:p>
            <a:pPr marL="12700">
              <a:lnSpc>
                <a:spcPct val="100000"/>
              </a:lnSpc>
              <a:spcBef>
                <a:spcPts val="95"/>
              </a:spcBef>
            </a:pPr>
            <a:r>
              <a:rPr sz="2800" spc="-295" dirty="0">
                <a:solidFill>
                  <a:srgbClr val="7030A0"/>
                </a:solidFill>
                <a:latin typeface="Times New Roman" panose="02020603050405020304" pitchFamily="18" charset="0"/>
                <a:cs typeface="Times New Roman" panose="02020603050405020304" pitchFamily="18" charset="0"/>
              </a:rPr>
              <a:t>Classification</a:t>
            </a:r>
            <a:r>
              <a:rPr lang="en-US" sz="2800" spc="-295" dirty="0">
                <a:solidFill>
                  <a:srgbClr val="7030A0"/>
                </a:solidFill>
                <a:latin typeface="Times New Roman" panose="02020603050405020304" pitchFamily="18" charset="0"/>
                <a:cs typeface="Times New Roman" panose="02020603050405020304" pitchFamily="18" charset="0"/>
              </a:rPr>
              <a:t>  of  feeding  standards</a:t>
            </a:r>
            <a:endParaRPr sz="2800" dirty="0">
              <a:solidFill>
                <a:srgbClr val="7030A0"/>
              </a:solidFill>
              <a:latin typeface="Times New Roman" panose="02020603050405020304" pitchFamily="18" charset="0"/>
              <a:cs typeface="Times New Roman" panose="02020603050405020304" pitchFamily="18" charset="0"/>
            </a:endParaRPr>
          </a:p>
        </p:txBody>
      </p:sp>
      <p:grpSp>
        <p:nvGrpSpPr>
          <p:cNvPr id="3" name="object 3"/>
          <p:cNvGrpSpPr/>
          <p:nvPr/>
        </p:nvGrpSpPr>
        <p:grpSpPr>
          <a:xfrm>
            <a:off x="752475" y="1993277"/>
            <a:ext cx="3600450" cy="1435723"/>
            <a:chOff x="752475" y="1743075"/>
            <a:chExt cx="3600450" cy="1847850"/>
          </a:xfrm>
        </p:grpSpPr>
        <p:sp>
          <p:nvSpPr>
            <p:cNvPr id="4" name="object 4"/>
            <p:cNvSpPr/>
            <p:nvPr/>
          </p:nvSpPr>
          <p:spPr>
            <a:xfrm>
              <a:off x="762000" y="1752600"/>
              <a:ext cx="3581400" cy="1828800"/>
            </a:xfrm>
            <a:custGeom>
              <a:avLst/>
              <a:gdLst/>
              <a:ahLst/>
              <a:cxnLst/>
              <a:rect l="l" t="t" r="r" b="b"/>
              <a:pathLst>
                <a:path w="3581400" h="1828800">
                  <a:moveTo>
                    <a:pt x="3276600" y="0"/>
                  </a:moveTo>
                  <a:lnTo>
                    <a:pt x="304800" y="0"/>
                  </a:lnTo>
                  <a:lnTo>
                    <a:pt x="255359" y="3990"/>
                  </a:lnTo>
                  <a:lnTo>
                    <a:pt x="208458" y="15544"/>
                  </a:lnTo>
                  <a:lnTo>
                    <a:pt x="164725" y="34032"/>
                  </a:lnTo>
                  <a:lnTo>
                    <a:pt x="124788" y="58826"/>
                  </a:lnTo>
                  <a:lnTo>
                    <a:pt x="89273" y="89296"/>
                  </a:lnTo>
                  <a:lnTo>
                    <a:pt x="58808" y="124815"/>
                  </a:lnTo>
                  <a:lnTo>
                    <a:pt x="34020" y="164753"/>
                  </a:lnTo>
                  <a:lnTo>
                    <a:pt x="15538" y="208483"/>
                  </a:lnTo>
                  <a:lnTo>
                    <a:pt x="3989" y="255374"/>
                  </a:lnTo>
                  <a:lnTo>
                    <a:pt x="0" y="304800"/>
                  </a:lnTo>
                  <a:lnTo>
                    <a:pt x="0" y="1524000"/>
                  </a:lnTo>
                  <a:lnTo>
                    <a:pt x="3989" y="1573425"/>
                  </a:lnTo>
                  <a:lnTo>
                    <a:pt x="15538" y="1620316"/>
                  </a:lnTo>
                  <a:lnTo>
                    <a:pt x="34020" y="1664046"/>
                  </a:lnTo>
                  <a:lnTo>
                    <a:pt x="58808" y="1703984"/>
                  </a:lnTo>
                  <a:lnTo>
                    <a:pt x="89273" y="1739503"/>
                  </a:lnTo>
                  <a:lnTo>
                    <a:pt x="124788" y="1769973"/>
                  </a:lnTo>
                  <a:lnTo>
                    <a:pt x="164725" y="1794767"/>
                  </a:lnTo>
                  <a:lnTo>
                    <a:pt x="208458" y="1813255"/>
                  </a:lnTo>
                  <a:lnTo>
                    <a:pt x="255359" y="1824809"/>
                  </a:lnTo>
                  <a:lnTo>
                    <a:pt x="304800" y="1828800"/>
                  </a:lnTo>
                  <a:lnTo>
                    <a:pt x="3276600" y="1828800"/>
                  </a:lnTo>
                  <a:lnTo>
                    <a:pt x="3326025" y="1824809"/>
                  </a:lnTo>
                  <a:lnTo>
                    <a:pt x="3372916" y="1813255"/>
                  </a:lnTo>
                  <a:lnTo>
                    <a:pt x="3416646" y="1794767"/>
                  </a:lnTo>
                  <a:lnTo>
                    <a:pt x="3456584" y="1769973"/>
                  </a:lnTo>
                  <a:lnTo>
                    <a:pt x="3492103" y="1739503"/>
                  </a:lnTo>
                  <a:lnTo>
                    <a:pt x="3522573" y="1703984"/>
                  </a:lnTo>
                  <a:lnTo>
                    <a:pt x="3547367" y="1664046"/>
                  </a:lnTo>
                  <a:lnTo>
                    <a:pt x="3565855" y="1620316"/>
                  </a:lnTo>
                  <a:lnTo>
                    <a:pt x="3577409" y="1573425"/>
                  </a:lnTo>
                  <a:lnTo>
                    <a:pt x="3581400" y="1524000"/>
                  </a:lnTo>
                  <a:lnTo>
                    <a:pt x="3581400" y="304800"/>
                  </a:lnTo>
                  <a:lnTo>
                    <a:pt x="3577409" y="255374"/>
                  </a:lnTo>
                  <a:lnTo>
                    <a:pt x="3565855" y="208483"/>
                  </a:lnTo>
                  <a:lnTo>
                    <a:pt x="3547367" y="164753"/>
                  </a:lnTo>
                  <a:lnTo>
                    <a:pt x="3522573" y="124815"/>
                  </a:lnTo>
                  <a:lnTo>
                    <a:pt x="3492103" y="89296"/>
                  </a:lnTo>
                  <a:lnTo>
                    <a:pt x="3456584" y="58826"/>
                  </a:lnTo>
                  <a:lnTo>
                    <a:pt x="3416646" y="34032"/>
                  </a:lnTo>
                  <a:lnTo>
                    <a:pt x="3372916" y="15544"/>
                  </a:lnTo>
                  <a:lnTo>
                    <a:pt x="3326025" y="3990"/>
                  </a:lnTo>
                  <a:lnTo>
                    <a:pt x="3276600" y="0"/>
                  </a:lnTo>
                  <a:close/>
                </a:path>
              </a:pathLst>
            </a:custGeom>
            <a:solidFill>
              <a:srgbClr val="FFC000"/>
            </a:solidFill>
          </p:spPr>
          <p:txBody>
            <a:bodyPr wrap="square" lIns="0" tIns="0" rIns="0" bIns="0" rtlCol="0"/>
            <a:lstStyle/>
            <a:p>
              <a:endParaRPr/>
            </a:p>
          </p:txBody>
        </p:sp>
        <p:sp>
          <p:nvSpPr>
            <p:cNvPr id="5" name="object 5"/>
            <p:cNvSpPr/>
            <p:nvPr/>
          </p:nvSpPr>
          <p:spPr>
            <a:xfrm>
              <a:off x="762000" y="1752600"/>
              <a:ext cx="3581400" cy="1828800"/>
            </a:xfrm>
            <a:custGeom>
              <a:avLst/>
              <a:gdLst/>
              <a:ahLst/>
              <a:cxnLst/>
              <a:rect l="l" t="t" r="r" b="b"/>
              <a:pathLst>
                <a:path w="3581400" h="1828800">
                  <a:moveTo>
                    <a:pt x="0" y="304800"/>
                  </a:moveTo>
                  <a:lnTo>
                    <a:pt x="3989" y="255374"/>
                  </a:lnTo>
                  <a:lnTo>
                    <a:pt x="15538" y="208483"/>
                  </a:lnTo>
                  <a:lnTo>
                    <a:pt x="34020" y="164753"/>
                  </a:lnTo>
                  <a:lnTo>
                    <a:pt x="58808" y="124815"/>
                  </a:lnTo>
                  <a:lnTo>
                    <a:pt x="89273" y="89296"/>
                  </a:lnTo>
                  <a:lnTo>
                    <a:pt x="124788" y="58826"/>
                  </a:lnTo>
                  <a:lnTo>
                    <a:pt x="164725" y="34032"/>
                  </a:lnTo>
                  <a:lnTo>
                    <a:pt x="208458" y="15544"/>
                  </a:lnTo>
                  <a:lnTo>
                    <a:pt x="255359" y="3990"/>
                  </a:lnTo>
                  <a:lnTo>
                    <a:pt x="304800" y="0"/>
                  </a:lnTo>
                  <a:lnTo>
                    <a:pt x="3276600" y="0"/>
                  </a:lnTo>
                  <a:lnTo>
                    <a:pt x="3326025" y="3990"/>
                  </a:lnTo>
                  <a:lnTo>
                    <a:pt x="3372916" y="15544"/>
                  </a:lnTo>
                  <a:lnTo>
                    <a:pt x="3416646" y="34032"/>
                  </a:lnTo>
                  <a:lnTo>
                    <a:pt x="3456584" y="58826"/>
                  </a:lnTo>
                  <a:lnTo>
                    <a:pt x="3492103" y="89296"/>
                  </a:lnTo>
                  <a:lnTo>
                    <a:pt x="3522573" y="124815"/>
                  </a:lnTo>
                  <a:lnTo>
                    <a:pt x="3547367" y="164753"/>
                  </a:lnTo>
                  <a:lnTo>
                    <a:pt x="3565855" y="208483"/>
                  </a:lnTo>
                  <a:lnTo>
                    <a:pt x="3577409" y="255374"/>
                  </a:lnTo>
                  <a:lnTo>
                    <a:pt x="3581400" y="304800"/>
                  </a:lnTo>
                  <a:lnTo>
                    <a:pt x="3581400" y="1524000"/>
                  </a:lnTo>
                  <a:lnTo>
                    <a:pt x="3577409" y="1573425"/>
                  </a:lnTo>
                  <a:lnTo>
                    <a:pt x="3565855" y="1620316"/>
                  </a:lnTo>
                  <a:lnTo>
                    <a:pt x="3547367" y="1664046"/>
                  </a:lnTo>
                  <a:lnTo>
                    <a:pt x="3522573" y="1703984"/>
                  </a:lnTo>
                  <a:lnTo>
                    <a:pt x="3492103" y="1739503"/>
                  </a:lnTo>
                  <a:lnTo>
                    <a:pt x="3456584" y="1769973"/>
                  </a:lnTo>
                  <a:lnTo>
                    <a:pt x="3416646" y="1794767"/>
                  </a:lnTo>
                  <a:lnTo>
                    <a:pt x="3372916" y="1813255"/>
                  </a:lnTo>
                  <a:lnTo>
                    <a:pt x="3326025" y="1824809"/>
                  </a:lnTo>
                  <a:lnTo>
                    <a:pt x="3276600" y="1828800"/>
                  </a:lnTo>
                  <a:lnTo>
                    <a:pt x="304800" y="1828800"/>
                  </a:lnTo>
                  <a:lnTo>
                    <a:pt x="255359" y="1824809"/>
                  </a:lnTo>
                  <a:lnTo>
                    <a:pt x="208458" y="1813255"/>
                  </a:lnTo>
                  <a:lnTo>
                    <a:pt x="164725" y="1794767"/>
                  </a:lnTo>
                  <a:lnTo>
                    <a:pt x="124788" y="1769973"/>
                  </a:lnTo>
                  <a:lnTo>
                    <a:pt x="89273" y="1739503"/>
                  </a:lnTo>
                  <a:lnTo>
                    <a:pt x="58808" y="1703984"/>
                  </a:lnTo>
                  <a:lnTo>
                    <a:pt x="34020" y="1664046"/>
                  </a:lnTo>
                  <a:lnTo>
                    <a:pt x="15538" y="1620316"/>
                  </a:lnTo>
                  <a:lnTo>
                    <a:pt x="3989" y="1573425"/>
                  </a:lnTo>
                  <a:lnTo>
                    <a:pt x="0" y="1524000"/>
                  </a:lnTo>
                  <a:lnTo>
                    <a:pt x="0" y="304800"/>
                  </a:lnTo>
                  <a:close/>
                </a:path>
              </a:pathLst>
            </a:custGeom>
            <a:ln w="19050">
              <a:solidFill>
                <a:srgbClr val="958B8B"/>
              </a:solidFill>
            </a:ln>
          </p:spPr>
          <p:txBody>
            <a:bodyPr wrap="square" lIns="0" tIns="0" rIns="0" bIns="0" rtlCol="0"/>
            <a:lstStyle/>
            <a:p>
              <a:endParaRPr/>
            </a:p>
          </p:txBody>
        </p:sp>
      </p:grpSp>
      <p:sp>
        <p:nvSpPr>
          <p:cNvPr id="6" name="object 6"/>
          <p:cNvSpPr txBox="1"/>
          <p:nvPr/>
        </p:nvSpPr>
        <p:spPr>
          <a:xfrm>
            <a:off x="930655" y="2027935"/>
            <a:ext cx="2569210" cy="1247775"/>
          </a:xfrm>
          <a:prstGeom prst="rect">
            <a:avLst/>
          </a:prstGeom>
        </p:spPr>
        <p:txBody>
          <a:bodyPr vert="horz" wrap="square" lIns="0" tIns="14604" rIns="0" bIns="0" rtlCol="0">
            <a:spAutoFit/>
          </a:bodyPr>
          <a:lstStyle/>
          <a:p>
            <a:pPr marL="12700" algn="just">
              <a:lnSpc>
                <a:spcPct val="100000"/>
              </a:lnSpc>
              <a:spcBef>
                <a:spcPts val="114"/>
              </a:spcBef>
            </a:pPr>
            <a:r>
              <a:rPr sz="2000" b="1" spc="-125" dirty="0">
                <a:latin typeface="Arial"/>
                <a:cs typeface="Arial"/>
              </a:rPr>
              <a:t>Comparative</a:t>
            </a:r>
            <a:r>
              <a:rPr sz="2000" b="1" spc="-165" dirty="0">
                <a:latin typeface="Arial"/>
                <a:cs typeface="Arial"/>
              </a:rPr>
              <a:t> </a:t>
            </a:r>
            <a:r>
              <a:rPr sz="2000" b="1" spc="-120" dirty="0">
                <a:latin typeface="Arial"/>
                <a:cs typeface="Arial"/>
              </a:rPr>
              <a:t>type</a:t>
            </a:r>
            <a:endParaRPr sz="2000" dirty="0">
              <a:latin typeface="Arial"/>
              <a:cs typeface="Arial"/>
            </a:endParaRPr>
          </a:p>
          <a:p>
            <a:pPr marL="12700" marR="5080" algn="just">
              <a:lnSpc>
                <a:spcPct val="99800"/>
              </a:lnSpc>
              <a:spcBef>
                <a:spcPts val="20"/>
              </a:spcBef>
            </a:pPr>
            <a:r>
              <a:rPr sz="2000" spc="-85" dirty="0">
                <a:latin typeface="Arial"/>
                <a:cs typeface="Arial"/>
              </a:rPr>
              <a:t>Hay </a:t>
            </a:r>
            <a:r>
              <a:rPr sz="2000" spc="-114" dirty="0">
                <a:latin typeface="Arial"/>
                <a:cs typeface="Arial"/>
              </a:rPr>
              <a:t>Equivalent </a:t>
            </a:r>
            <a:r>
              <a:rPr sz="2000" spc="-70" dirty="0">
                <a:latin typeface="Arial"/>
                <a:cs typeface="Arial"/>
              </a:rPr>
              <a:t>standard  </a:t>
            </a:r>
            <a:r>
              <a:rPr sz="2000" spc="-114" dirty="0">
                <a:latin typeface="Arial"/>
                <a:cs typeface="Arial"/>
              </a:rPr>
              <a:t>Scandinavian </a:t>
            </a:r>
            <a:r>
              <a:rPr sz="2000" spc="5" dirty="0">
                <a:latin typeface="Arial"/>
                <a:cs typeface="Arial"/>
              </a:rPr>
              <a:t>“feed</a:t>
            </a:r>
            <a:r>
              <a:rPr sz="2000" spc="-170" dirty="0">
                <a:latin typeface="Arial"/>
                <a:cs typeface="Arial"/>
              </a:rPr>
              <a:t> </a:t>
            </a:r>
            <a:r>
              <a:rPr sz="2000" spc="-75" dirty="0">
                <a:latin typeface="Arial"/>
                <a:cs typeface="Arial"/>
              </a:rPr>
              <a:t>Unit”  </a:t>
            </a:r>
            <a:r>
              <a:rPr sz="2000" spc="-70" dirty="0">
                <a:latin typeface="Arial"/>
                <a:cs typeface="Arial"/>
              </a:rPr>
              <a:t>Standard</a:t>
            </a:r>
            <a:endParaRPr sz="2000" dirty="0">
              <a:latin typeface="Arial"/>
              <a:cs typeface="Arial"/>
            </a:endParaRPr>
          </a:p>
        </p:txBody>
      </p:sp>
      <p:grpSp>
        <p:nvGrpSpPr>
          <p:cNvPr id="7" name="object 7"/>
          <p:cNvGrpSpPr/>
          <p:nvPr/>
        </p:nvGrpSpPr>
        <p:grpSpPr>
          <a:xfrm>
            <a:off x="4410075" y="2027935"/>
            <a:ext cx="4210050" cy="3687065"/>
            <a:chOff x="4410075" y="1743075"/>
            <a:chExt cx="4210050" cy="4591050"/>
          </a:xfrm>
        </p:grpSpPr>
        <p:sp>
          <p:nvSpPr>
            <p:cNvPr id="8" name="object 8"/>
            <p:cNvSpPr/>
            <p:nvPr/>
          </p:nvSpPr>
          <p:spPr>
            <a:xfrm>
              <a:off x="4419600" y="1752600"/>
              <a:ext cx="4191000" cy="4572000"/>
            </a:xfrm>
            <a:custGeom>
              <a:avLst/>
              <a:gdLst/>
              <a:ahLst/>
              <a:cxnLst/>
              <a:rect l="l" t="t" r="r" b="b"/>
              <a:pathLst>
                <a:path w="4191000" h="4572000">
                  <a:moveTo>
                    <a:pt x="3492500" y="0"/>
                  </a:moveTo>
                  <a:lnTo>
                    <a:pt x="698500" y="0"/>
                  </a:lnTo>
                  <a:lnTo>
                    <a:pt x="650670" y="1611"/>
                  </a:lnTo>
                  <a:lnTo>
                    <a:pt x="603706" y="6375"/>
                  </a:lnTo>
                  <a:lnTo>
                    <a:pt x="557712" y="14188"/>
                  </a:lnTo>
                  <a:lnTo>
                    <a:pt x="512791" y="24947"/>
                  </a:lnTo>
                  <a:lnTo>
                    <a:pt x="469049" y="38546"/>
                  </a:lnTo>
                  <a:lnTo>
                    <a:pt x="426589" y="54883"/>
                  </a:lnTo>
                  <a:lnTo>
                    <a:pt x="385514" y="73854"/>
                  </a:lnTo>
                  <a:lnTo>
                    <a:pt x="345929" y="95353"/>
                  </a:lnTo>
                  <a:lnTo>
                    <a:pt x="307937" y="119278"/>
                  </a:lnTo>
                  <a:lnTo>
                    <a:pt x="271644" y="145524"/>
                  </a:lnTo>
                  <a:lnTo>
                    <a:pt x="237151" y="173988"/>
                  </a:lnTo>
                  <a:lnTo>
                    <a:pt x="204565" y="204565"/>
                  </a:lnTo>
                  <a:lnTo>
                    <a:pt x="173988" y="237151"/>
                  </a:lnTo>
                  <a:lnTo>
                    <a:pt x="145524" y="271644"/>
                  </a:lnTo>
                  <a:lnTo>
                    <a:pt x="119278" y="307937"/>
                  </a:lnTo>
                  <a:lnTo>
                    <a:pt x="95353" y="345929"/>
                  </a:lnTo>
                  <a:lnTo>
                    <a:pt x="73854" y="385514"/>
                  </a:lnTo>
                  <a:lnTo>
                    <a:pt x="54883" y="426589"/>
                  </a:lnTo>
                  <a:lnTo>
                    <a:pt x="38546" y="469049"/>
                  </a:lnTo>
                  <a:lnTo>
                    <a:pt x="24947" y="512791"/>
                  </a:lnTo>
                  <a:lnTo>
                    <a:pt x="14188" y="557712"/>
                  </a:lnTo>
                  <a:lnTo>
                    <a:pt x="6375" y="603706"/>
                  </a:lnTo>
                  <a:lnTo>
                    <a:pt x="1611" y="650670"/>
                  </a:lnTo>
                  <a:lnTo>
                    <a:pt x="0" y="698500"/>
                  </a:lnTo>
                  <a:lnTo>
                    <a:pt x="0" y="3873487"/>
                  </a:lnTo>
                  <a:lnTo>
                    <a:pt x="1611" y="3921311"/>
                  </a:lnTo>
                  <a:lnTo>
                    <a:pt x="6375" y="3968270"/>
                  </a:lnTo>
                  <a:lnTo>
                    <a:pt x="14188" y="4014261"/>
                  </a:lnTo>
                  <a:lnTo>
                    <a:pt x="24947" y="4059178"/>
                  </a:lnTo>
                  <a:lnTo>
                    <a:pt x="38546" y="4102919"/>
                  </a:lnTo>
                  <a:lnTo>
                    <a:pt x="54883" y="4145378"/>
                  </a:lnTo>
                  <a:lnTo>
                    <a:pt x="73854" y="4186453"/>
                  </a:lnTo>
                  <a:lnTo>
                    <a:pt x="95353" y="4226038"/>
                  </a:lnTo>
                  <a:lnTo>
                    <a:pt x="119278" y="4264031"/>
                  </a:lnTo>
                  <a:lnTo>
                    <a:pt x="145524" y="4300326"/>
                  </a:lnTo>
                  <a:lnTo>
                    <a:pt x="173988" y="4334820"/>
                  </a:lnTo>
                  <a:lnTo>
                    <a:pt x="204565" y="4367409"/>
                  </a:lnTo>
                  <a:lnTo>
                    <a:pt x="237151" y="4397988"/>
                  </a:lnTo>
                  <a:lnTo>
                    <a:pt x="271644" y="4426455"/>
                  </a:lnTo>
                  <a:lnTo>
                    <a:pt x="307937" y="4452704"/>
                  </a:lnTo>
                  <a:lnTo>
                    <a:pt x="345929" y="4476631"/>
                  </a:lnTo>
                  <a:lnTo>
                    <a:pt x="385514" y="4498134"/>
                  </a:lnTo>
                  <a:lnTo>
                    <a:pt x="426589" y="4517107"/>
                  </a:lnTo>
                  <a:lnTo>
                    <a:pt x="469049" y="4533446"/>
                  </a:lnTo>
                  <a:lnTo>
                    <a:pt x="512791" y="4547048"/>
                  </a:lnTo>
                  <a:lnTo>
                    <a:pt x="557712" y="4557808"/>
                  </a:lnTo>
                  <a:lnTo>
                    <a:pt x="603706" y="4565623"/>
                  </a:lnTo>
                  <a:lnTo>
                    <a:pt x="650670" y="4570388"/>
                  </a:lnTo>
                  <a:lnTo>
                    <a:pt x="698500" y="4572000"/>
                  </a:lnTo>
                  <a:lnTo>
                    <a:pt x="3492500" y="4572000"/>
                  </a:lnTo>
                  <a:lnTo>
                    <a:pt x="3540329" y="4570388"/>
                  </a:lnTo>
                  <a:lnTo>
                    <a:pt x="3587293" y="4565623"/>
                  </a:lnTo>
                  <a:lnTo>
                    <a:pt x="3633287" y="4557808"/>
                  </a:lnTo>
                  <a:lnTo>
                    <a:pt x="3678208" y="4547048"/>
                  </a:lnTo>
                  <a:lnTo>
                    <a:pt x="3721950" y="4533446"/>
                  </a:lnTo>
                  <a:lnTo>
                    <a:pt x="3764410" y="4517107"/>
                  </a:lnTo>
                  <a:lnTo>
                    <a:pt x="3805485" y="4498134"/>
                  </a:lnTo>
                  <a:lnTo>
                    <a:pt x="3845070" y="4476631"/>
                  </a:lnTo>
                  <a:lnTo>
                    <a:pt x="3883062" y="4452704"/>
                  </a:lnTo>
                  <a:lnTo>
                    <a:pt x="3919355" y="4426455"/>
                  </a:lnTo>
                  <a:lnTo>
                    <a:pt x="3953848" y="4397988"/>
                  </a:lnTo>
                  <a:lnTo>
                    <a:pt x="3986434" y="4367409"/>
                  </a:lnTo>
                  <a:lnTo>
                    <a:pt x="4017011" y="4334820"/>
                  </a:lnTo>
                  <a:lnTo>
                    <a:pt x="4045475" y="4300326"/>
                  </a:lnTo>
                  <a:lnTo>
                    <a:pt x="4071721" y="4264031"/>
                  </a:lnTo>
                  <a:lnTo>
                    <a:pt x="4095646" y="4226038"/>
                  </a:lnTo>
                  <a:lnTo>
                    <a:pt x="4117145" y="4186453"/>
                  </a:lnTo>
                  <a:lnTo>
                    <a:pt x="4136116" y="4145378"/>
                  </a:lnTo>
                  <a:lnTo>
                    <a:pt x="4152453" y="4102919"/>
                  </a:lnTo>
                  <a:lnTo>
                    <a:pt x="4166052" y="4059178"/>
                  </a:lnTo>
                  <a:lnTo>
                    <a:pt x="4176811" y="4014261"/>
                  </a:lnTo>
                  <a:lnTo>
                    <a:pt x="4184624" y="3968270"/>
                  </a:lnTo>
                  <a:lnTo>
                    <a:pt x="4189388" y="3921311"/>
                  </a:lnTo>
                  <a:lnTo>
                    <a:pt x="4191000" y="3873487"/>
                  </a:lnTo>
                  <a:lnTo>
                    <a:pt x="4191000" y="698500"/>
                  </a:lnTo>
                  <a:lnTo>
                    <a:pt x="4189388" y="650670"/>
                  </a:lnTo>
                  <a:lnTo>
                    <a:pt x="4184624" y="603706"/>
                  </a:lnTo>
                  <a:lnTo>
                    <a:pt x="4176811" y="557712"/>
                  </a:lnTo>
                  <a:lnTo>
                    <a:pt x="4166052" y="512791"/>
                  </a:lnTo>
                  <a:lnTo>
                    <a:pt x="4152453" y="469049"/>
                  </a:lnTo>
                  <a:lnTo>
                    <a:pt x="4136116" y="426589"/>
                  </a:lnTo>
                  <a:lnTo>
                    <a:pt x="4117145" y="385514"/>
                  </a:lnTo>
                  <a:lnTo>
                    <a:pt x="4095646" y="345929"/>
                  </a:lnTo>
                  <a:lnTo>
                    <a:pt x="4071721" y="307937"/>
                  </a:lnTo>
                  <a:lnTo>
                    <a:pt x="4045475" y="271644"/>
                  </a:lnTo>
                  <a:lnTo>
                    <a:pt x="4017011" y="237151"/>
                  </a:lnTo>
                  <a:lnTo>
                    <a:pt x="3986434" y="204565"/>
                  </a:lnTo>
                  <a:lnTo>
                    <a:pt x="3953848" y="173988"/>
                  </a:lnTo>
                  <a:lnTo>
                    <a:pt x="3919355" y="145524"/>
                  </a:lnTo>
                  <a:lnTo>
                    <a:pt x="3883062" y="119278"/>
                  </a:lnTo>
                  <a:lnTo>
                    <a:pt x="3845070" y="95353"/>
                  </a:lnTo>
                  <a:lnTo>
                    <a:pt x="3805485" y="73854"/>
                  </a:lnTo>
                  <a:lnTo>
                    <a:pt x="3764410" y="54883"/>
                  </a:lnTo>
                  <a:lnTo>
                    <a:pt x="3721950" y="38546"/>
                  </a:lnTo>
                  <a:lnTo>
                    <a:pt x="3678208" y="24947"/>
                  </a:lnTo>
                  <a:lnTo>
                    <a:pt x="3633287" y="14188"/>
                  </a:lnTo>
                  <a:lnTo>
                    <a:pt x="3587293" y="6375"/>
                  </a:lnTo>
                  <a:lnTo>
                    <a:pt x="3540329" y="1611"/>
                  </a:lnTo>
                  <a:lnTo>
                    <a:pt x="3492500" y="0"/>
                  </a:lnTo>
                  <a:close/>
                </a:path>
              </a:pathLst>
            </a:custGeom>
            <a:solidFill>
              <a:srgbClr val="B98F2C"/>
            </a:solidFill>
          </p:spPr>
          <p:txBody>
            <a:bodyPr wrap="square" lIns="0" tIns="0" rIns="0" bIns="0" rtlCol="0"/>
            <a:lstStyle/>
            <a:p>
              <a:endParaRPr>
                <a:solidFill>
                  <a:schemeClr val="bg1"/>
                </a:solidFill>
              </a:endParaRPr>
            </a:p>
          </p:txBody>
        </p:sp>
        <p:sp>
          <p:nvSpPr>
            <p:cNvPr id="9" name="object 9"/>
            <p:cNvSpPr/>
            <p:nvPr/>
          </p:nvSpPr>
          <p:spPr>
            <a:xfrm>
              <a:off x="4419600" y="1752600"/>
              <a:ext cx="4191000" cy="4572000"/>
            </a:xfrm>
            <a:custGeom>
              <a:avLst/>
              <a:gdLst/>
              <a:ahLst/>
              <a:cxnLst/>
              <a:rect l="l" t="t" r="r" b="b"/>
              <a:pathLst>
                <a:path w="4191000" h="4572000">
                  <a:moveTo>
                    <a:pt x="0" y="698500"/>
                  </a:moveTo>
                  <a:lnTo>
                    <a:pt x="1611" y="650670"/>
                  </a:lnTo>
                  <a:lnTo>
                    <a:pt x="6375" y="603706"/>
                  </a:lnTo>
                  <a:lnTo>
                    <a:pt x="14188" y="557712"/>
                  </a:lnTo>
                  <a:lnTo>
                    <a:pt x="24947" y="512791"/>
                  </a:lnTo>
                  <a:lnTo>
                    <a:pt x="38546" y="469049"/>
                  </a:lnTo>
                  <a:lnTo>
                    <a:pt x="54883" y="426589"/>
                  </a:lnTo>
                  <a:lnTo>
                    <a:pt x="73854" y="385514"/>
                  </a:lnTo>
                  <a:lnTo>
                    <a:pt x="95353" y="345929"/>
                  </a:lnTo>
                  <a:lnTo>
                    <a:pt x="119278" y="307937"/>
                  </a:lnTo>
                  <a:lnTo>
                    <a:pt x="145524" y="271644"/>
                  </a:lnTo>
                  <a:lnTo>
                    <a:pt x="173988" y="237151"/>
                  </a:lnTo>
                  <a:lnTo>
                    <a:pt x="204565" y="204565"/>
                  </a:lnTo>
                  <a:lnTo>
                    <a:pt x="237151" y="173988"/>
                  </a:lnTo>
                  <a:lnTo>
                    <a:pt x="271644" y="145524"/>
                  </a:lnTo>
                  <a:lnTo>
                    <a:pt x="307937" y="119278"/>
                  </a:lnTo>
                  <a:lnTo>
                    <a:pt x="345929" y="95353"/>
                  </a:lnTo>
                  <a:lnTo>
                    <a:pt x="385514" y="73854"/>
                  </a:lnTo>
                  <a:lnTo>
                    <a:pt x="426589" y="54883"/>
                  </a:lnTo>
                  <a:lnTo>
                    <a:pt x="469049" y="38546"/>
                  </a:lnTo>
                  <a:lnTo>
                    <a:pt x="512791" y="24947"/>
                  </a:lnTo>
                  <a:lnTo>
                    <a:pt x="557712" y="14188"/>
                  </a:lnTo>
                  <a:lnTo>
                    <a:pt x="603706" y="6375"/>
                  </a:lnTo>
                  <a:lnTo>
                    <a:pt x="650670" y="1611"/>
                  </a:lnTo>
                  <a:lnTo>
                    <a:pt x="698500" y="0"/>
                  </a:lnTo>
                  <a:lnTo>
                    <a:pt x="3492500" y="0"/>
                  </a:lnTo>
                  <a:lnTo>
                    <a:pt x="3540329" y="1611"/>
                  </a:lnTo>
                  <a:lnTo>
                    <a:pt x="3587293" y="6375"/>
                  </a:lnTo>
                  <a:lnTo>
                    <a:pt x="3633287" y="14188"/>
                  </a:lnTo>
                  <a:lnTo>
                    <a:pt x="3678208" y="24947"/>
                  </a:lnTo>
                  <a:lnTo>
                    <a:pt x="3721950" y="38546"/>
                  </a:lnTo>
                  <a:lnTo>
                    <a:pt x="3764410" y="54883"/>
                  </a:lnTo>
                  <a:lnTo>
                    <a:pt x="3805485" y="73854"/>
                  </a:lnTo>
                  <a:lnTo>
                    <a:pt x="3845070" y="95353"/>
                  </a:lnTo>
                  <a:lnTo>
                    <a:pt x="3883062" y="119278"/>
                  </a:lnTo>
                  <a:lnTo>
                    <a:pt x="3919355" y="145524"/>
                  </a:lnTo>
                  <a:lnTo>
                    <a:pt x="3953848" y="173988"/>
                  </a:lnTo>
                  <a:lnTo>
                    <a:pt x="3986434" y="204565"/>
                  </a:lnTo>
                  <a:lnTo>
                    <a:pt x="4017011" y="237151"/>
                  </a:lnTo>
                  <a:lnTo>
                    <a:pt x="4045475" y="271644"/>
                  </a:lnTo>
                  <a:lnTo>
                    <a:pt x="4071721" y="307937"/>
                  </a:lnTo>
                  <a:lnTo>
                    <a:pt x="4095646" y="345929"/>
                  </a:lnTo>
                  <a:lnTo>
                    <a:pt x="4117145" y="385514"/>
                  </a:lnTo>
                  <a:lnTo>
                    <a:pt x="4136116" y="426589"/>
                  </a:lnTo>
                  <a:lnTo>
                    <a:pt x="4152453" y="469049"/>
                  </a:lnTo>
                  <a:lnTo>
                    <a:pt x="4166052" y="512791"/>
                  </a:lnTo>
                  <a:lnTo>
                    <a:pt x="4176811" y="557712"/>
                  </a:lnTo>
                  <a:lnTo>
                    <a:pt x="4184624" y="603706"/>
                  </a:lnTo>
                  <a:lnTo>
                    <a:pt x="4189388" y="650670"/>
                  </a:lnTo>
                  <a:lnTo>
                    <a:pt x="4191000" y="698500"/>
                  </a:lnTo>
                  <a:lnTo>
                    <a:pt x="4191000" y="3873487"/>
                  </a:lnTo>
                  <a:lnTo>
                    <a:pt x="4189388" y="3921311"/>
                  </a:lnTo>
                  <a:lnTo>
                    <a:pt x="4184624" y="3968270"/>
                  </a:lnTo>
                  <a:lnTo>
                    <a:pt x="4176811" y="4014261"/>
                  </a:lnTo>
                  <a:lnTo>
                    <a:pt x="4166052" y="4059178"/>
                  </a:lnTo>
                  <a:lnTo>
                    <a:pt x="4152453" y="4102919"/>
                  </a:lnTo>
                  <a:lnTo>
                    <a:pt x="4136116" y="4145378"/>
                  </a:lnTo>
                  <a:lnTo>
                    <a:pt x="4117145" y="4186453"/>
                  </a:lnTo>
                  <a:lnTo>
                    <a:pt x="4095646" y="4226038"/>
                  </a:lnTo>
                  <a:lnTo>
                    <a:pt x="4071721" y="4264031"/>
                  </a:lnTo>
                  <a:lnTo>
                    <a:pt x="4045475" y="4300326"/>
                  </a:lnTo>
                  <a:lnTo>
                    <a:pt x="4017011" y="4334820"/>
                  </a:lnTo>
                  <a:lnTo>
                    <a:pt x="3986434" y="4367409"/>
                  </a:lnTo>
                  <a:lnTo>
                    <a:pt x="3953848" y="4397988"/>
                  </a:lnTo>
                  <a:lnTo>
                    <a:pt x="3919355" y="4426455"/>
                  </a:lnTo>
                  <a:lnTo>
                    <a:pt x="3883062" y="4452704"/>
                  </a:lnTo>
                  <a:lnTo>
                    <a:pt x="3845070" y="4476631"/>
                  </a:lnTo>
                  <a:lnTo>
                    <a:pt x="3805485" y="4498134"/>
                  </a:lnTo>
                  <a:lnTo>
                    <a:pt x="3764410" y="4517107"/>
                  </a:lnTo>
                  <a:lnTo>
                    <a:pt x="3721950" y="4533446"/>
                  </a:lnTo>
                  <a:lnTo>
                    <a:pt x="3678208" y="4547048"/>
                  </a:lnTo>
                  <a:lnTo>
                    <a:pt x="3633287" y="4557808"/>
                  </a:lnTo>
                  <a:lnTo>
                    <a:pt x="3587293" y="4565623"/>
                  </a:lnTo>
                  <a:lnTo>
                    <a:pt x="3540329" y="4570388"/>
                  </a:lnTo>
                  <a:lnTo>
                    <a:pt x="3492500" y="4572000"/>
                  </a:lnTo>
                  <a:lnTo>
                    <a:pt x="698500" y="4572000"/>
                  </a:lnTo>
                  <a:lnTo>
                    <a:pt x="650670" y="4570388"/>
                  </a:lnTo>
                  <a:lnTo>
                    <a:pt x="603706" y="4565623"/>
                  </a:lnTo>
                  <a:lnTo>
                    <a:pt x="557712" y="4557808"/>
                  </a:lnTo>
                  <a:lnTo>
                    <a:pt x="512791" y="4547048"/>
                  </a:lnTo>
                  <a:lnTo>
                    <a:pt x="469049" y="4533446"/>
                  </a:lnTo>
                  <a:lnTo>
                    <a:pt x="426589" y="4517107"/>
                  </a:lnTo>
                  <a:lnTo>
                    <a:pt x="385514" y="4498134"/>
                  </a:lnTo>
                  <a:lnTo>
                    <a:pt x="345929" y="4476631"/>
                  </a:lnTo>
                  <a:lnTo>
                    <a:pt x="307937" y="4452704"/>
                  </a:lnTo>
                  <a:lnTo>
                    <a:pt x="271644" y="4426455"/>
                  </a:lnTo>
                  <a:lnTo>
                    <a:pt x="237151" y="4397988"/>
                  </a:lnTo>
                  <a:lnTo>
                    <a:pt x="204565" y="4367409"/>
                  </a:lnTo>
                  <a:lnTo>
                    <a:pt x="173988" y="4334820"/>
                  </a:lnTo>
                  <a:lnTo>
                    <a:pt x="145524" y="4300326"/>
                  </a:lnTo>
                  <a:lnTo>
                    <a:pt x="119278" y="4264031"/>
                  </a:lnTo>
                  <a:lnTo>
                    <a:pt x="95353" y="4226038"/>
                  </a:lnTo>
                  <a:lnTo>
                    <a:pt x="73854" y="4186453"/>
                  </a:lnTo>
                  <a:lnTo>
                    <a:pt x="54883" y="4145378"/>
                  </a:lnTo>
                  <a:lnTo>
                    <a:pt x="38546" y="4102919"/>
                  </a:lnTo>
                  <a:lnTo>
                    <a:pt x="24947" y="4059178"/>
                  </a:lnTo>
                  <a:lnTo>
                    <a:pt x="14188" y="4014261"/>
                  </a:lnTo>
                  <a:lnTo>
                    <a:pt x="6375" y="3968270"/>
                  </a:lnTo>
                  <a:lnTo>
                    <a:pt x="1611" y="3921311"/>
                  </a:lnTo>
                  <a:lnTo>
                    <a:pt x="0" y="3873487"/>
                  </a:lnTo>
                  <a:lnTo>
                    <a:pt x="0" y="698500"/>
                  </a:lnTo>
                  <a:close/>
                </a:path>
              </a:pathLst>
            </a:custGeom>
            <a:ln w="19050">
              <a:solidFill>
                <a:srgbClr val="958B8B"/>
              </a:solidFill>
            </a:ln>
          </p:spPr>
          <p:txBody>
            <a:bodyPr wrap="square" lIns="0" tIns="0" rIns="0" bIns="0" rtlCol="0"/>
            <a:lstStyle/>
            <a:p>
              <a:endParaRPr>
                <a:solidFill>
                  <a:schemeClr val="bg1"/>
                </a:solidFill>
              </a:endParaRPr>
            </a:p>
          </p:txBody>
        </p:sp>
      </p:grpSp>
      <p:sp>
        <p:nvSpPr>
          <p:cNvPr id="10" name="object 10"/>
          <p:cNvSpPr txBox="1"/>
          <p:nvPr/>
        </p:nvSpPr>
        <p:spPr>
          <a:xfrm>
            <a:off x="4705350" y="2180285"/>
            <a:ext cx="3467100" cy="3321685"/>
          </a:xfrm>
          <a:prstGeom prst="rect">
            <a:avLst/>
          </a:prstGeom>
        </p:spPr>
        <p:txBody>
          <a:bodyPr vert="horz" wrap="square" lIns="0" tIns="14605" rIns="0" bIns="0" rtlCol="0">
            <a:spAutoFit/>
          </a:bodyPr>
          <a:lstStyle/>
          <a:p>
            <a:pPr marL="12700">
              <a:lnSpc>
                <a:spcPct val="100000"/>
              </a:lnSpc>
              <a:spcBef>
                <a:spcPts val="115"/>
              </a:spcBef>
            </a:pPr>
            <a:r>
              <a:rPr sz="2400" b="1" spc="-150" dirty="0">
                <a:solidFill>
                  <a:schemeClr val="bg1"/>
                </a:solidFill>
                <a:latin typeface="Arial"/>
                <a:cs typeface="Arial"/>
              </a:rPr>
              <a:t>Digestible-Nutrient</a:t>
            </a:r>
            <a:r>
              <a:rPr sz="2400" b="1" spc="-145" dirty="0">
                <a:solidFill>
                  <a:schemeClr val="bg1"/>
                </a:solidFill>
                <a:latin typeface="Arial"/>
                <a:cs typeface="Arial"/>
              </a:rPr>
              <a:t> </a:t>
            </a:r>
            <a:r>
              <a:rPr sz="2400" b="1" spc="-204" dirty="0">
                <a:solidFill>
                  <a:schemeClr val="bg1"/>
                </a:solidFill>
                <a:latin typeface="Arial"/>
                <a:cs typeface="Arial"/>
              </a:rPr>
              <a:t>system</a:t>
            </a:r>
            <a:endParaRPr sz="2400" dirty="0">
              <a:solidFill>
                <a:schemeClr val="bg1"/>
              </a:solidFill>
              <a:latin typeface="Arial"/>
              <a:cs typeface="Arial"/>
            </a:endParaRPr>
          </a:p>
          <a:p>
            <a:pPr marL="120650" indent="-108585">
              <a:lnSpc>
                <a:spcPct val="100000"/>
              </a:lnSpc>
              <a:buSzPct val="95833"/>
              <a:buFont typeface="Arial"/>
              <a:buChar char="•"/>
              <a:tabLst>
                <a:tab pos="121285" algn="l"/>
              </a:tabLst>
            </a:pPr>
            <a:r>
              <a:rPr sz="2400" b="1" spc="-210" dirty="0">
                <a:solidFill>
                  <a:schemeClr val="bg1"/>
                </a:solidFill>
                <a:latin typeface="Arial"/>
                <a:cs typeface="Arial"/>
              </a:rPr>
              <a:t>Grouven’s</a:t>
            </a:r>
            <a:endParaRPr sz="2400" dirty="0">
              <a:solidFill>
                <a:schemeClr val="bg1"/>
              </a:solidFill>
              <a:latin typeface="Arial"/>
              <a:cs typeface="Arial"/>
            </a:endParaRPr>
          </a:p>
          <a:p>
            <a:pPr marL="120014" indent="-107950">
              <a:lnSpc>
                <a:spcPct val="100000"/>
              </a:lnSpc>
              <a:buSzPct val="95833"/>
              <a:buFont typeface="Arial"/>
              <a:buChar char="•"/>
              <a:tabLst>
                <a:tab pos="120650" algn="l"/>
              </a:tabLst>
            </a:pPr>
            <a:r>
              <a:rPr sz="2400" b="1" spc="-170" dirty="0">
                <a:solidFill>
                  <a:schemeClr val="bg1"/>
                </a:solidFill>
                <a:latin typeface="Arial"/>
                <a:cs typeface="Arial"/>
              </a:rPr>
              <a:t>Wolff’s</a:t>
            </a:r>
            <a:endParaRPr sz="2400" dirty="0">
              <a:solidFill>
                <a:schemeClr val="bg1"/>
              </a:solidFill>
              <a:latin typeface="Arial"/>
              <a:cs typeface="Arial"/>
            </a:endParaRPr>
          </a:p>
          <a:p>
            <a:pPr marL="120650" indent="-108585">
              <a:lnSpc>
                <a:spcPct val="100000"/>
              </a:lnSpc>
              <a:spcBef>
                <a:spcPts val="5"/>
              </a:spcBef>
              <a:buSzPct val="95833"/>
              <a:buFont typeface="Arial"/>
              <a:buChar char="•"/>
              <a:tabLst>
                <a:tab pos="121285" algn="l"/>
              </a:tabLst>
            </a:pPr>
            <a:r>
              <a:rPr sz="2400" b="1" spc="-170" dirty="0">
                <a:solidFill>
                  <a:schemeClr val="bg1"/>
                </a:solidFill>
                <a:latin typeface="Arial"/>
                <a:cs typeface="Arial"/>
              </a:rPr>
              <a:t>Wolff’s</a:t>
            </a:r>
            <a:r>
              <a:rPr sz="2400" b="1" spc="-85" dirty="0">
                <a:solidFill>
                  <a:schemeClr val="bg1"/>
                </a:solidFill>
                <a:latin typeface="Arial"/>
                <a:cs typeface="Arial"/>
              </a:rPr>
              <a:t> </a:t>
            </a:r>
            <a:r>
              <a:rPr sz="2400" b="1" spc="-210" dirty="0">
                <a:solidFill>
                  <a:schemeClr val="bg1"/>
                </a:solidFill>
                <a:latin typeface="Arial"/>
                <a:cs typeface="Arial"/>
              </a:rPr>
              <a:t>Lehmann</a:t>
            </a:r>
            <a:endParaRPr sz="2400" dirty="0">
              <a:solidFill>
                <a:schemeClr val="bg1"/>
              </a:solidFill>
              <a:latin typeface="Arial"/>
              <a:cs typeface="Arial"/>
            </a:endParaRPr>
          </a:p>
          <a:p>
            <a:pPr marL="120650" indent="-108585">
              <a:lnSpc>
                <a:spcPct val="100000"/>
              </a:lnSpc>
              <a:buSzPct val="95833"/>
              <a:buFont typeface="Arial"/>
              <a:buChar char="•"/>
              <a:tabLst>
                <a:tab pos="121285" algn="l"/>
              </a:tabLst>
            </a:pPr>
            <a:r>
              <a:rPr sz="2400" b="1" spc="-225" dirty="0">
                <a:solidFill>
                  <a:schemeClr val="bg1"/>
                </a:solidFill>
                <a:latin typeface="Arial"/>
                <a:cs typeface="Arial"/>
              </a:rPr>
              <a:t>Haeckers’s</a:t>
            </a:r>
            <a:endParaRPr sz="2400" dirty="0">
              <a:solidFill>
                <a:schemeClr val="bg1"/>
              </a:solidFill>
              <a:latin typeface="Arial"/>
              <a:cs typeface="Arial"/>
            </a:endParaRPr>
          </a:p>
          <a:p>
            <a:pPr marL="120650" indent="-108585">
              <a:lnSpc>
                <a:spcPct val="100000"/>
              </a:lnSpc>
              <a:spcBef>
                <a:spcPts val="5"/>
              </a:spcBef>
              <a:buSzPct val="95833"/>
              <a:buFont typeface="Arial"/>
              <a:buChar char="•"/>
              <a:tabLst>
                <a:tab pos="121285" algn="l"/>
              </a:tabLst>
            </a:pPr>
            <a:r>
              <a:rPr sz="2400" b="1" spc="-175" dirty="0">
                <a:solidFill>
                  <a:schemeClr val="bg1"/>
                </a:solidFill>
                <a:latin typeface="Arial"/>
                <a:cs typeface="Arial"/>
              </a:rPr>
              <a:t>Savage</a:t>
            </a:r>
            <a:endParaRPr sz="2400" dirty="0">
              <a:solidFill>
                <a:schemeClr val="bg1"/>
              </a:solidFill>
              <a:latin typeface="Arial"/>
              <a:cs typeface="Arial"/>
            </a:endParaRPr>
          </a:p>
          <a:p>
            <a:pPr marL="120650" indent="-108585">
              <a:lnSpc>
                <a:spcPct val="100000"/>
              </a:lnSpc>
              <a:buSzPct val="95833"/>
              <a:buFont typeface="Arial"/>
              <a:buChar char="•"/>
              <a:tabLst>
                <a:tab pos="121285" algn="l"/>
              </a:tabLst>
            </a:pPr>
            <a:r>
              <a:rPr sz="2400" b="1" spc="-165" dirty="0">
                <a:solidFill>
                  <a:schemeClr val="bg1"/>
                </a:solidFill>
                <a:latin typeface="Arial"/>
                <a:cs typeface="Arial"/>
              </a:rPr>
              <a:t>Morrison</a:t>
            </a:r>
            <a:endParaRPr sz="2400" dirty="0">
              <a:solidFill>
                <a:schemeClr val="bg1"/>
              </a:solidFill>
              <a:latin typeface="Arial"/>
              <a:cs typeface="Arial"/>
            </a:endParaRPr>
          </a:p>
          <a:p>
            <a:pPr marL="120014" indent="-107950">
              <a:lnSpc>
                <a:spcPct val="100000"/>
              </a:lnSpc>
              <a:buSzPct val="95833"/>
              <a:buFont typeface="Arial"/>
              <a:buChar char="•"/>
              <a:tabLst>
                <a:tab pos="120650" algn="l"/>
              </a:tabLst>
            </a:pPr>
            <a:r>
              <a:rPr sz="2400" b="1" spc="-105" dirty="0">
                <a:solidFill>
                  <a:schemeClr val="bg1"/>
                </a:solidFill>
                <a:latin typeface="Arial"/>
                <a:cs typeface="Arial"/>
              </a:rPr>
              <a:t>National </a:t>
            </a:r>
            <a:r>
              <a:rPr sz="2400" b="1" spc="-235" dirty="0">
                <a:solidFill>
                  <a:schemeClr val="bg1"/>
                </a:solidFill>
                <a:latin typeface="Arial"/>
                <a:cs typeface="Arial"/>
              </a:rPr>
              <a:t>Research</a:t>
            </a:r>
            <a:r>
              <a:rPr sz="2400" b="1" spc="-120" dirty="0">
                <a:solidFill>
                  <a:schemeClr val="bg1"/>
                </a:solidFill>
                <a:latin typeface="Arial"/>
                <a:cs typeface="Arial"/>
              </a:rPr>
              <a:t> </a:t>
            </a:r>
            <a:r>
              <a:rPr sz="2400" b="1" spc="-190" dirty="0">
                <a:solidFill>
                  <a:schemeClr val="bg1"/>
                </a:solidFill>
                <a:latin typeface="Arial"/>
                <a:cs typeface="Arial"/>
              </a:rPr>
              <a:t>Council</a:t>
            </a:r>
            <a:endParaRPr sz="2400" dirty="0">
              <a:solidFill>
                <a:schemeClr val="bg1"/>
              </a:solidFill>
              <a:latin typeface="Arial"/>
              <a:cs typeface="Arial"/>
            </a:endParaRPr>
          </a:p>
          <a:p>
            <a:pPr marL="120014" indent="-107950">
              <a:lnSpc>
                <a:spcPct val="100000"/>
              </a:lnSpc>
              <a:spcBef>
                <a:spcPts val="5"/>
              </a:spcBef>
              <a:buSzPct val="95833"/>
              <a:buFont typeface="Arial"/>
              <a:buChar char="•"/>
              <a:tabLst>
                <a:tab pos="120650" algn="l"/>
              </a:tabLst>
            </a:pPr>
            <a:r>
              <a:rPr sz="2400" b="1" spc="-125" dirty="0">
                <a:solidFill>
                  <a:schemeClr val="bg1"/>
                </a:solidFill>
                <a:latin typeface="Arial"/>
                <a:cs typeface="Arial"/>
              </a:rPr>
              <a:t>Indian</a:t>
            </a:r>
            <a:endParaRPr sz="2400" dirty="0">
              <a:solidFill>
                <a:schemeClr val="bg1"/>
              </a:solidFill>
              <a:latin typeface="Arial"/>
              <a:cs typeface="Arial"/>
            </a:endParaRPr>
          </a:p>
        </p:txBody>
      </p:sp>
      <p:grpSp>
        <p:nvGrpSpPr>
          <p:cNvPr id="11" name="object 11"/>
          <p:cNvGrpSpPr/>
          <p:nvPr/>
        </p:nvGrpSpPr>
        <p:grpSpPr>
          <a:xfrm>
            <a:off x="752475" y="3495675"/>
            <a:ext cx="3600450" cy="2143125"/>
            <a:chOff x="752475" y="3876675"/>
            <a:chExt cx="3600450" cy="2609850"/>
          </a:xfrm>
        </p:grpSpPr>
        <p:sp>
          <p:nvSpPr>
            <p:cNvPr id="12" name="object 12"/>
            <p:cNvSpPr/>
            <p:nvPr/>
          </p:nvSpPr>
          <p:spPr>
            <a:xfrm>
              <a:off x="762000" y="3886200"/>
              <a:ext cx="3581400" cy="2590800"/>
            </a:xfrm>
            <a:custGeom>
              <a:avLst/>
              <a:gdLst/>
              <a:ahLst/>
              <a:cxnLst/>
              <a:rect l="l" t="t" r="r" b="b"/>
              <a:pathLst>
                <a:path w="3581400" h="2590800">
                  <a:moveTo>
                    <a:pt x="3149600" y="0"/>
                  </a:moveTo>
                  <a:lnTo>
                    <a:pt x="431812" y="0"/>
                  </a:lnTo>
                  <a:lnTo>
                    <a:pt x="384762" y="2533"/>
                  </a:lnTo>
                  <a:lnTo>
                    <a:pt x="339179" y="9958"/>
                  </a:lnTo>
                  <a:lnTo>
                    <a:pt x="295327" y="22010"/>
                  </a:lnTo>
                  <a:lnTo>
                    <a:pt x="253469" y="38427"/>
                  </a:lnTo>
                  <a:lnTo>
                    <a:pt x="213869" y="58946"/>
                  </a:lnTo>
                  <a:lnTo>
                    <a:pt x="176791" y="83303"/>
                  </a:lnTo>
                  <a:lnTo>
                    <a:pt x="142496" y="111235"/>
                  </a:lnTo>
                  <a:lnTo>
                    <a:pt x="111250" y="142479"/>
                  </a:lnTo>
                  <a:lnTo>
                    <a:pt x="83315" y="176771"/>
                  </a:lnTo>
                  <a:lnTo>
                    <a:pt x="58955" y="213849"/>
                  </a:lnTo>
                  <a:lnTo>
                    <a:pt x="38434" y="253448"/>
                  </a:lnTo>
                  <a:lnTo>
                    <a:pt x="22014" y="295306"/>
                  </a:lnTo>
                  <a:lnTo>
                    <a:pt x="9959" y="339159"/>
                  </a:lnTo>
                  <a:lnTo>
                    <a:pt x="2533" y="384745"/>
                  </a:lnTo>
                  <a:lnTo>
                    <a:pt x="0" y="431800"/>
                  </a:lnTo>
                  <a:lnTo>
                    <a:pt x="0" y="2158987"/>
                  </a:lnTo>
                  <a:lnTo>
                    <a:pt x="2533" y="2206037"/>
                  </a:lnTo>
                  <a:lnTo>
                    <a:pt x="9959" y="2251620"/>
                  </a:lnTo>
                  <a:lnTo>
                    <a:pt x="22014" y="2295472"/>
                  </a:lnTo>
                  <a:lnTo>
                    <a:pt x="38434" y="2337330"/>
                  </a:lnTo>
                  <a:lnTo>
                    <a:pt x="58955" y="2376930"/>
                  </a:lnTo>
                  <a:lnTo>
                    <a:pt x="83315" y="2414008"/>
                  </a:lnTo>
                  <a:lnTo>
                    <a:pt x="111250" y="2448303"/>
                  </a:lnTo>
                  <a:lnTo>
                    <a:pt x="142496" y="2479549"/>
                  </a:lnTo>
                  <a:lnTo>
                    <a:pt x="176791" y="2507484"/>
                  </a:lnTo>
                  <a:lnTo>
                    <a:pt x="213869" y="2531844"/>
                  </a:lnTo>
                  <a:lnTo>
                    <a:pt x="253469" y="2552365"/>
                  </a:lnTo>
                  <a:lnTo>
                    <a:pt x="295327" y="2568785"/>
                  </a:lnTo>
                  <a:lnTo>
                    <a:pt x="339179" y="2580840"/>
                  </a:lnTo>
                  <a:lnTo>
                    <a:pt x="384762" y="2588266"/>
                  </a:lnTo>
                  <a:lnTo>
                    <a:pt x="431812" y="2590800"/>
                  </a:lnTo>
                  <a:lnTo>
                    <a:pt x="3149600" y="2590800"/>
                  </a:lnTo>
                  <a:lnTo>
                    <a:pt x="3196654" y="2588266"/>
                  </a:lnTo>
                  <a:lnTo>
                    <a:pt x="3242240" y="2580840"/>
                  </a:lnTo>
                  <a:lnTo>
                    <a:pt x="3286093" y="2568785"/>
                  </a:lnTo>
                  <a:lnTo>
                    <a:pt x="3327951" y="2552365"/>
                  </a:lnTo>
                  <a:lnTo>
                    <a:pt x="3367550" y="2531844"/>
                  </a:lnTo>
                  <a:lnTo>
                    <a:pt x="3404628" y="2507484"/>
                  </a:lnTo>
                  <a:lnTo>
                    <a:pt x="3438920" y="2479549"/>
                  </a:lnTo>
                  <a:lnTo>
                    <a:pt x="3470164" y="2448303"/>
                  </a:lnTo>
                  <a:lnTo>
                    <a:pt x="3498096" y="2414008"/>
                  </a:lnTo>
                  <a:lnTo>
                    <a:pt x="3522453" y="2376930"/>
                  </a:lnTo>
                  <a:lnTo>
                    <a:pt x="3542972" y="2337330"/>
                  </a:lnTo>
                  <a:lnTo>
                    <a:pt x="3559389" y="2295472"/>
                  </a:lnTo>
                  <a:lnTo>
                    <a:pt x="3571441" y="2251620"/>
                  </a:lnTo>
                  <a:lnTo>
                    <a:pt x="3578866" y="2206037"/>
                  </a:lnTo>
                  <a:lnTo>
                    <a:pt x="3581400" y="2158987"/>
                  </a:lnTo>
                  <a:lnTo>
                    <a:pt x="3581400" y="431800"/>
                  </a:lnTo>
                  <a:lnTo>
                    <a:pt x="3578866" y="384745"/>
                  </a:lnTo>
                  <a:lnTo>
                    <a:pt x="3571441" y="339159"/>
                  </a:lnTo>
                  <a:lnTo>
                    <a:pt x="3559389" y="295306"/>
                  </a:lnTo>
                  <a:lnTo>
                    <a:pt x="3542972" y="253448"/>
                  </a:lnTo>
                  <a:lnTo>
                    <a:pt x="3522453" y="213849"/>
                  </a:lnTo>
                  <a:lnTo>
                    <a:pt x="3498096" y="176771"/>
                  </a:lnTo>
                  <a:lnTo>
                    <a:pt x="3470164" y="142479"/>
                  </a:lnTo>
                  <a:lnTo>
                    <a:pt x="3438920" y="111235"/>
                  </a:lnTo>
                  <a:lnTo>
                    <a:pt x="3404628" y="83303"/>
                  </a:lnTo>
                  <a:lnTo>
                    <a:pt x="3367550" y="58946"/>
                  </a:lnTo>
                  <a:lnTo>
                    <a:pt x="3327951" y="38427"/>
                  </a:lnTo>
                  <a:lnTo>
                    <a:pt x="3286093" y="22010"/>
                  </a:lnTo>
                  <a:lnTo>
                    <a:pt x="3242240" y="9958"/>
                  </a:lnTo>
                  <a:lnTo>
                    <a:pt x="3196654" y="2533"/>
                  </a:lnTo>
                  <a:lnTo>
                    <a:pt x="3149600" y="0"/>
                  </a:lnTo>
                  <a:close/>
                </a:path>
              </a:pathLst>
            </a:custGeom>
            <a:solidFill>
              <a:srgbClr val="FFFF00"/>
            </a:solidFill>
          </p:spPr>
          <p:txBody>
            <a:bodyPr wrap="square" lIns="0" tIns="0" rIns="0" bIns="0" rtlCol="0"/>
            <a:lstStyle/>
            <a:p>
              <a:endParaRPr/>
            </a:p>
          </p:txBody>
        </p:sp>
        <p:sp>
          <p:nvSpPr>
            <p:cNvPr id="13" name="object 13"/>
            <p:cNvSpPr/>
            <p:nvPr/>
          </p:nvSpPr>
          <p:spPr>
            <a:xfrm>
              <a:off x="762000" y="3886200"/>
              <a:ext cx="3581400" cy="2590800"/>
            </a:xfrm>
            <a:custGeom>
              <a:avLst/>
              <a:gdLst/>
              <a:ahLst/>
              <a:cxnLst/>
              <a:rect l="l" t="t" r="r" b="b"/>
              <a:pathLst>
                <a:path w="3581400" h="2590800">
                  <a:moveTo>
                    <a:pt x="0" y="431800"/>
                  </a:moveTo>
                  <a:lnTo>
                    <a:pt x="2533" y="384745"/>
                  </a:lnTo>
                  <a:lnTo>
                    <a:pt x="9959" y="339159"/>
                  </a:lnTo>
                  <a:lnTo>
                    <a:pt x="22014" y="295306"/>
                  </a:lnTo>
                  <a:lnTo>
                    <a:pt x="38434" y="253448"/>
                  </a:lnTo>
                  <a:lnTo>
                    <a:pt x="58955" y="213849"/>
                  </a:lnTo>
                  <a:lnTo>
                    <a:pt x="83315" y="176771"/>
                  </a:lnTo>
                  <a:lnTo>
                    <a:pt x="111250" y="142479"/>
                  </a:lnTo>
                  <a:lnTo>
                    <a:pt x="142496" y="111235"/>
                  </a:lnTo>
                  <a:lnTo>
                    <a:pt x="176791" y="83303"/>
                  </a:lnTo>
                  <a:lnTo>
                    <a:pt x="213869" y="58946"/>
                  </a:lnTo>
                  <a:lnTo>
                    <a:pt x="253469" y="38427"/>
                  </a:lnTo>
                  <a:lnTo>
                    <a:pt x="295327" y="22010"/>
                  </a:lnTo>
                  <a:lnTo>
                    <a:pt x="339179" y="9958"/>
                  </a:lnTo>
                  <a:lnTo>
                    <a:pt x="384762" y="2533"/>
                  </a:lnTo>
                  <a:lnTo>
                    <a:pt x="431812" y="0"/>
                  </a:lnTo>
                  <a:lnTo>
                    <a:pt x="3149600" y="0"/>
                  </a:lnTo>
                  <a:lnTo>
                    <a:pt x="3196654" y="2533"/>
                  </a:lnTo>
                  <a:lnTo>
                    <a:pt x="3242240" y="9958"/>
                  </a:lnTo>
                  <a:lnTo>
                    <a:pt x="3286093" y="22010"/>
                  </a:lnTo>
                  <a:lnTo>
                    <a:pt x="3327951" y="38427"/>
                  </a:lnTo>
                  <a:lnTo>
                    <a:pt x="3367550" y="58946"/>
                  </a:lnTo>
                  <a:lnTo>
                    <a:pt x="3404628" y="83303"/>
                  </a:lnTo>
                  <a:lnTo>
                    <a:pt x="3438920" y="111235"/>
                  </a:lnTo>
                  <a:lnTo>
                    <a:pt x="3470164" y="142479"/>
                  </a:lnTo>
                  <a:lnTo>
                    <a:pt x="3498096" y="176771"/>
                  </a:lnTo>
                  <a:lnTo>
                    <a:pt x="3522453" y="213849"/>
                  </a:lnTo>
                  <a:lnTo>
                    <a:pt x="3542972" y="253448"/>
                  </a:lnTo>
                  <a:lnTo>
                    <a:pt x="3559389" y="295306"/>
                  </a:lnTo>
                  <a:lnTo>
                    <a:pt x="3571441" y="339159"/>
                  </a:lnTo>
                  <a:lnTo>
                    <a:pt x="3578866" y="384745"/>
                  </a:lnTo>
                  <a:lnTo>
                    <a:pt x="3581400" y="431800"/>
                  </a:lnTo>
                  <a:lnTo>
                    <a:pt x="3581400" y="2158987"/>
                  </a:lnTo>
                  <a:lnTo>
                    <a:pt x="3578866" y="2206037"/>
                  </a:lnTo>
                  <a:lnTo>
                    <a:pt x="3571441" y="2251620"/>
                  </a:lnTo>
                  <a:lnTo>
                    <a:pt x="3559389" y="2295472"/>
                  </a:lnTo>
                  <a:lnTo>
                    <a:pt x="3542972" y="2337330"/>
                  </a:lnTo>
                  <a:lnTo>
                    <a:pt x="3522453" y="2376930"/>
                  </a:lnTo>
                  <a:lnTo>
                    <a:pt x="3498096" y="2414008"/>
                  </a:lnTo>
                  <a:lnTo>
                    <a:pt x="3470164" y="2448303"/>
                  </a:lnTo>
                  <a:lnTo>
                    <a:pt x="3438920" y="2479549"/>
                  </a:lnTo>
                  <a:lnTo>
                    <a:pt x="3404628" y="2507484"/>
                  </a:lnTo>
                  <a:lnTo>
                    <a:pt x="3367550" y="2531844"/>
                  </a:lnTo>
                  <a:lnTo>
                    <a:pt x="3327951" y="2552365"/>
                  </a:lnTo>
                  <a:lnTo>
                    <a:pt x="3286093" y="2568785"/>
                  </a:lnTo>
                  <a:lnTo>
                    <a:pt x="3242240" y="2580840"/>
                  </a:lnTo>
                  <a:lnTo>
                    <a:pt x="3196654" y="2588266"/>
                  </a:lnTo>
                  <a:lnTo>
                    <a:pt x="3149600" y="2590800"/>
                  </a:lnTo>
                  <a:lnTo>
                    <a:pt x="431812" y="2590800"/>
                  </a:lnTo>
                  <a:lnTo>
                    <a:pt x="384762" y="2588266"/>
                  </a:lnTo>
                  <a:lnTo>
                    <a:pt x="339179" y="2580840"/>
                  </a:lnTo>
                  <a:lnTo>
                    <a:pt x="295327" y="2568785"/>
                  </a:lnTo>
                  <a:lnTo>
                    <a:pt x="253469" y="2552365"/>
                  </a:lnTo>
                  <a:lnTo>
                    <a:pt x="213869" y="2531844"/>
                  </a:lnTo>
                  <a:lnTo>
                    <a:pt x="176791" y="2507484"/>
                  </a:lnTo>
                  <a:lnTo>
                    <a:pt x="142496" y="2479549"/>
                  </a:lnTo>
                  <a:lnTo>
                    <a:pt x="111250" y="2448303"/>
                  </a:lnTo>
                  <a:lnTo>
                    <a:pt x="83315" y="2414008"/>
                  </a:lnTo>
                  <a:lnTo>
                    <a:pt x="58955" y="2376930"/>
                  </a:lnTo>
                  <a:lnTo>
                    <a:pt x="38434" y="2337330"/>
                  </a:lnTo>
                  <a:lnTo>
                    <a:pt x="22014" y="2295472"/>
                  </a:lnTo>
                  <a:lnTo>
                    <a:pt x="9959" y="2251620"/>
                  </a:lnTo>
                  <a:lnTo>
                    <a:pt x="2533" y="2206037"/>
                  </a:lnTo>
                  <a:lnTo>
                    <a:pt x="0" y="2158987"/>
                  </a:lnTo>
                  <a:lnTo>
                    <a:pt x="0" y="431800"/>
                  </a:lnTo>
                  <a:close/>
                </a:path>
              </a:pathLst>
            </a:custGeom>
            <a:ln w="19050">
              <a:solidFill>
                <a:srgbClr val="958B8B"/>
              </a:solidFill>
            </a:ln>
          </p:spPr>
          <p:txBody>
            <a:bodyPr wrap="square" lIns="0" tIns="0" rIns="0" bIns="0" rtlCol="0"/>
            <a:lstStyle/>
            <a:p>
              <a:endParaRPr/>
            </a:p>
          </p:txBody>
        </p:sp>
      </p:grpSp>
      <p:sp>
        <p:nvSpPr>
          <p:cNvPr id="14" name="object 14"/>
          <p:cNvSpPr txBox="1"/>
          <p:nvPr/>
        </p:nvSpPr>
        <p:spPr>
          <a:xfrm>
            <a:off x="930655" y="3760153"/>
            <a:ext cx="2650490" cy="1614170"/>
          </a:xfrm>
          <a:prstGeom prst="rect">
            <a:avLst/>
          </a:prstGeom>
        </p:spPr>
        <p:txBody>
          <a:bodyPr vert="horz" wrap="square" lIns="0" tIns="13970" rIns="0" bIns="0" rtlCol="0">
            <a:spAutoFit/>
          </a:bodyPr>
          <a:lstStyle/>
          <a:p>
            <a:pPr marL="12700">
              <a:lnSpc>
                <a:spcPct val="100000"/>
              </a:lnSpc>
              <a:spcBef>
                <a:spcPts val="110"/>
              </a:spcBef>
            </a:pPr>
            <a:r>
              <a:rPr sz="2400" b="1" spc="-165" dirty="0">
                <a:latin typeface="Arial"/>
                <a:cs typeface="Arial"/>
              </a:rPr>
              <a:t>Production-value</a:t>
            </a:r>
            <a:r>
              <a:rPr sz="2400" b="1" spc="-350" dirty="0">
                <a:latin typeface="Arial"/>
                <a:cs typeface="Arial"/>
              </a:rPr>
              <a:t> </a:t>
            </a:r>
            <a:r>
              <a:rPr sz="1800" b="1" spc="-114" dirty="0">
                <a:latin typeface="Arial"/>
                <a:cs typeface="Arial"/>
              </a:rPr>
              <a:t>type</a:t>
            </a:r>
            <a:endParaRPr sz="1800" dirty="0">
              <a:latin typeface="Arial"/>
              <a:cs typeface="Arial"/>
            </a:endParaRPr>
          </a:p>
          <a:p>
            <a:pPr marL="12700" marR="1870710">
              <a:lnSpc>
                <a:spcPts val="2410"/>
              </a:lnSpc>
              <a:spcBef>
                <a:spcPts val="80"/>
              </a:spcBef>
            </a:pPr>
            <a:r>
              <a:rPr sz="2000" spc="-105" dirty="0">
                <a:latin typeface="Arial"/>
                <a:cs typeface="Arial"/>
              </a:rPr>
              <a:t>Kellner  </a:t>
            </a:r>
            <a:r>
              <a:rPr sz="2000" spc="-75" dirty="0">
                <a:latin typeface="Arial"/>
                <a:cs typeface="Arial"/>
              </a:rPr>
              <a:t>A</a:t>
            </a:r>
            <a:r>
              <a:rPr sz="2000" spc="10" dirty="0">
                <a:latin typeface="Arial"/>
                <a:cs typeface="Arial"/>
              </a:rPr>
              <a:t>r</a:t>
            </a:r>
            <a:r>
              <a:rPr sz="2000" spc="-335" dirty="0">
                <a:latin typeface="Arial"/>
                <a:cs typeface="Arial"/>
              </a:rPr>
              <a:t>m</a:t>
            </a:r>
            <a:r>
              <a:rPr sz="2000" spc="-320" dirty="0">
                <a:latin typeface="Arial"/>
                <a:cs typeface="Arial"/>
              </a:rPr>
              <a:t>s</a:t>
            </a:r>
            <a:r>
              <a:rPr sz="2000" spc="-110" dirty="0">
                <a:latin typeface="Arial"/>
                <a:cs typeface="Arial"/>
              </a:rPr>
              <a:t>b</a:t>
            </a:r>
            <a:r>
              <a:rPr sz="2000" spc="5" dirty="0">
                <a:latin typeface="Arial"/>
                <a:cs typeface="Arial"/>
              </a:rPr>
              <a:t>y</a:t>
            </a:r>
            <a:endParaRPr sz="2000" dirty="0">
              <a:latin typeface="Arial"/>
              <a:cs typeface="Arial"/>
            </a:endParaRPr>
          </a:p>
          <a:p>
            <a:pPr marL="12700">
              <a:lnSpc>
                <a:spcPts val="2325"/>
              </a:lnSpc>
            </a:pPr>
            <a:r>
              <a:rPr sz="2000" spc="-75" dirty="0">
                <a:latin typeface="Arial"/>
                <a:cs typeface="Arial"/>
              </a:rPr>
              <a:t>Agricultural and</a:t>
            </a:r>
            <a:r>
              <a:rPr sz="2000" spc="-120" dirty="0">
                <a:latin typeface="Arial"/>
                <a:cs typeface="Arial"/>
              </a:rPr>
              <a:t> </a:t>
            </a:r>
            <a:r>
              <a:rPr sz="2000" spc="-145" dirty="0">
                <a:latin typeface="Arial"/>
                <a:cs typeface="Arial"/>
              </a:rPr>
              <a:t>Food</a:t>
            </a:r>
            <a:endParaRPr sz="2000" dirty="0">
              <a:latin typeface="Arial"/>
              <a:cs typeface="Arial"/>
            </a:endParaRPr>
          </a:p>
          <a:p>
            <a:pPr marL="12700">
              <a:lnSpc>
                <a:spcPts val="2390"/>
              </a:lnSpc>
            </a:pPr>
            <a:r>
              <a:rPr sz="2000" spc="-175" dirty="0">
                <a:latin typeface="Arial"/>
                <a:cs typeface="Arial"/>
              </a:rPr>
              <a:t>Research</a:t>
            </a:r>
            <a:r>
              <a:rPr sz="2000" spc="-155" dirty="0">
                <a:latin typeface="Arial"/>
                <a:cs typeface="Arial"/>
              </a:rPr>
              <a:t> </a:t>
            </a:r>
            <a:r>
              <a:rPr sz="2000" spc="-145" dirty="0">
                <a:latin typeface="Arial"/>
                <a:cs typeface="Arial"/>
              </a:rPr>
              <a:t>Council</a:t>
            </a:r>
            <a:endParaRPr sz="20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B02C3C-4E4B-4215-93E4-8B8A2746B94A}"/>
              </a:ext>
            </a:extLst>
          </p:cNvPr>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5" name="object 2">
            <a:extLst>
              <a:ext uri="{FF2B5EF4-FFF2-40B4-BE49-F238E27FC236}">
                <a16:creationId xmlns:a16="http://schemas.microsoft.com/office/drawing/2014/main" id="{3B98AD0F-F1F7-44BA-9AFD-AFCDDC55C94B}"/>
              </a:ext>
            </a:extLst>
          </p:cNvPr>
          <p:cNvGraphicFramePr>
            <a:graphicFrameLocks noGrp="1"/>
          </p:cNvGraphicFramePr>
          <p:nvPr>
            <p:extLst>
              <p:ext uri="{D42A27DB-BD31-4B8C-83A1-F6EECF244321}">
                <p14:modId xmlns:p14="http://schemas.microsoft.com/office/powerpoint/2010/main" val="3180629826"/>
              </p:ext>
            </p:extLst>
          </p:nvPr>
        </p:nvGraphicFramePr>
        <p:xfrm>
          <a:off x="838200" y="2057401"/>
          <a:ext cx="7571163" cy="2787650"/>
        </p:xfrm>
        <a:graphic>
          <a:graphicData uri="http://schemas.openxmlformats.org/drawingml/2006/table">
            <a:tbl>
              <a:tblPr firstRow="1" bandRow="1">
                <a:tableStyleId>{2D5ABB26-0587-4C30-8999-92F81FD0307C}</a:tableStyleId>
              </a:tblPr>
              <a:tblGrid>
                <a:gridCol w="2523721">
                  <a:extLst>
                    <a:ext uri="{9D8B030D-6E8A-4147-A177-3AD203B41FA5}">
                      <a16:colId xmlns:a16="http://schemas.microsoft.com/office/drawing/2014/main" val="20000"/>
                    </a:ext>
                  </a:extLst>
                </a:gridCol>
                <a:gridCol w="2523721">
                  <a:extLst>
                    <a:ext uri="{9D8B030D-6E8A-4147-A177-3AD203B41FA5}">
                      <a16:colId xmlns:a16="http://schemas.microsoft.com/office/drawing/2014/main" val="20001"/>
                    </a:ext>
                  </a:extLst>
                </a:gridCol>
                <a:gridCol w="2523721">
                  <a:extLst>
                    <a:ext uri="{9D8B030D-6E8A-4147-A177-3AD203B41FA5}">
                      <a16:colId xmlns:a16="http://schemas.microsoft.com/office/drawing/2014/main" val="20002"/>
                    </a:ext>
                  </a:extLst>
                </a:gridCol>
              </a:tblGrid>
              <a:tr h="444500">
                <a:tc>
                  <a:txBody>
                    <a:bodyPr/>
                    <a:lstStyle/>
                    <a:p>
                      <a:pPr marR="2540" algn="ctr">
                        <a:lnSpc>
                          <a:spcPct val="100000"/>
                        </a:lnSpc>
                        <a:spcBef>
                          <a:spcPts val="130"/>
                        </a:spcBef>
                      </a:pPr>
                      <a:r>
                        <a:rPr lang="en-US" sz="1800" b="0" spc="20" dirty="0">
                          <a:solidFill>
                            <a:srgbClr val="000033"/>
                          </a:solidFill>
                          <a:latin typeface="Times New Roman" panose="02020603050405020304" pitchFamily="18" charset="0"/>
                          <a:cs typeface="Times New Roman" panose="02020603050405020304" pitchFamily="18" charset="0"/>
                        </a:rPr>
                        <a:t>Feeding standard (Country)</a:t>
                      </a:r>
                      <a:endParaRPr sz="1800" dirty="0">
                        <a:latin typeface="Times New Roman" panose="02020603050405020304" pitchFamily="18" charset="0"/>
                        <a:cs typeface="Times New Roman" panose="02020603050405020304" pitchFamily="18" charset="0"/>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3B6D2"/>
                    </a:solidFill>
                  </a:tcPr>
                </a:tc>
                <a:tc>
                  <a:txBody>
                    <a:bodyPr/>
                    <a:lstStyle/>
                    <a:p>
                      <a:pPr marL="5715" algn="ctr">
                        <a:lnSpc>
                          <a:spcPct val="100000"/>
                        </a:lnSpc>
                        <a:spcBef>
                          <a:spcPts val="130"/>
                        </a:spcBef>
                      </a:pPr>
                      <a:r>
                        <a:rPr sz="1800" b="0" spc="25" dirty="0">
                          <a:solidFill>
                            <a:srgbClr val="000033"/>
                          </a:solidFill>
                          <a:latin typeface="Times New Roman" panose="02020603050405020304" pitchFamily="18" charset="0"/>
                          <a:cs typeface="Times New Roman" panose="02020603050405020304" pitchFamily="18" charset="0"/>
                        </a:rPr>
                        <a:t>Protein</a:t>
                      </a:r>
                      <a:endParaRPr sz="1800" dirty="0">
                        <a:latin typeface="Times New Roman" panose="02020603050405020304" pitchFamily="18" charset="0"/>
                        <a:cs typeface="Times New Roman" panose="02020603050405020304" pitchFamily="18" charset="0"/>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3B6D2"/>
                    </a:solidFill>
                  </a:tcPr>
                </a:tc>
                <a:tc>
                  <a:txBody>
                    <a:bodyPr/>
                    <a:lstStyle/>
                    <a:p>
                      <a:pPr marL="10160" algn="ctr">
                        <a:lnSpc>
                          <a:spcPct val="100000"/>
                        </a:lnSpc>
                        <a:spcBef>
                          <a:spcPts val="130"/>
                        </a:spcBef>
                      </a:pPr>
                      <a:r>
                        <a:rPr sz="1800" b="0" spc="35" dirty="0">
                          <a:solidFill>
                            <a:srgbClr val="000033"/>
                          </a:solidFill>
                          <a:latin typeface="Times New Roman" panose="02020603050405020304" pitchFamily="18" charset="0"/>
                          <a:cs typeface="Times New Roman" panose="02020603050405020304" pitchFamily="18" charset="0"/>
                        </a:rPr>
                        <a:t>Energy</a:t>
                      </a:r>
                      <a:endParaRPr sz="1800" dirty="0">
                        <a:latin typeface="Times New Roman" panose="02020603050405020304" pitchFamily="18" charset="0"/>
                        <a:cs typeface="Times New Roman" panose="02020603050405020304" pitchFamily="18" charset="0"/>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3B6D2"/>
                    </a:solidFill>
                  </a:tcPr>
                </a:tc>
                <a:extLst>
                  <a:ext uri="{0D108BD9-81ED-4DB2-BD59-A6C34878D82A}">
                    <a16:rowId xmlns:a16="http://schemas.microsoft.com/office/drawing/2014/main" val="10000"/>
                  </a:ext>
                </a:extLst>
              </a:tr>
              <a:tr h="444500">
                <a:tc>
                  <a:txBody>
                    <a:bodyPr/>
                    <a:lstStyle/>
                    <a:p>
                      <a:pPr marL="2540" algn="ctr">
                        <a:lnSpc>
                          <a:spcPct val="100000"/>
                        </a:lnSpc>
                        <a:spcBef>
                          <a:spcPts val="135"/>
                        </a:spcBef>
                      </a:pPr>
                      <a:r>
                        <a:rPr sz="1800" dirty="0">
                          <a:solidFill>
                            <a:srgbClr val="000033"/>
                          </a:solidFill>
                          <a:latin typeface="Times New Roman" panose="02020603050405020304" pitchFamily="18" charset="0"/>
                          <a:cs typeface="Times New Roman" panose="02020603050405020304" pitchFamily="18" charset="0"/>
                        </a:rPr>
                        <a:t>NRC</a:t>
                      </a:r>
                      <a:r>
                        <a:rPr sz="1800" spc="-55" dirty="0">
                          <a:solidFill>
                            <a:srgbClr val="000033"/>
                          </a:solidFill>
                          <a:latin typeface="Times New Roman" panose="02020603050405020304" pitchFamily="18" charset="0"/>
                          <a:cs typeface="Times New Roman" panose="02020603050405020304" pitchFamily="18" charset="0"/>
                        </a:rPr>
                        <a:t> </a:t>
                      </a:r>
                      <a:r>
                        <a:rPr sz="1800" dirty="0">
                          <a:solidFill>
                            <a:srgbClr val="000033"/>
                          </a:solidFill>
                          <a:latin typeface="Times New Roman" panose="02020603050405020304" pitchFamily="18" charset="0"/>
                          <a:cs typeface="Times New Roman" panose="02020603050405020304" pitchFamily="18" charset="0"/>
                        </a:rPr>
                        <a:t>(USA)</a:t>
                      </a:r>
                      <a:endParaRPr sz="1800" dirty="0">
                        <a:latin typeface="Times New Roman" panose="02020603050405020304" pitchFamily="18" charset="0"/>
                        <a:cs typeface="Times New Roman" panose="02020603050405020304" pitchFamily="18" charset="0"/>
                      </a:endParaRPr>
                    </a:p>
                  </a:txBody>
                  <a:tcPr marL="0" marR="0" marT="17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4ED"/>
                    </a:solidFill>
                  </a:tcPr>
                </a:tc>
                <a:tc>
                  <a:txBody>
                    <a:bodyPr/>
                    <a:lstStyle/>
                    <a:p>
                      <a:pPr marL="5715" algn="ctr">
                        <a:lnSpc>
                          <a:spcPct val="100000"/>
                        </a:lnSpc>
                        <a:spcBef>
                          <a:spcPts val="135"/>
                        </a:spcBef>
                      </a:pPr>
                      <a:r>
                        <a:rPr sz="1800" dirty="0">
                          <a:solidFill>
                            <a:srgbClr val="000033"/>
                          </a:solidFill>
                          <a:latin typeface="Times New Roman" panose="02020603050405020304" pitchFamily="18" charset="0"/>
                          <a:cs typeface="Times New Roman" panose="02020603050405020304" pitchFamily="18" charset="0"/>
                        </a:rPr>
                        <a:t>CP,</a:t>
                      </a:r>
                      <a:r>
                        <a:rPr sz="1800" spc="-55" dirty="0">
                          <a:solidFill>
                            <a:srgbClr val="000033"/>
                          </a:solidFill>
                          <a:latin typeface="Times New Roman" panose="02020603050405020304" pitchFamily="18" charset="0"/>
                          <a:cs typeface="Times New Roman" panose="02020603050405020304" pitchFamily="18" charset="0"/>
                        </a:rPr>
                        <a:t> </a:t>
                      </a:r>
                      <a:r>
                        <a:rPr sz="1800" dirty="0">
                          <a:solidFill>
                            <a:srgbClr val="000033"/>
                          </a:solidFill>
                          <a:latin typeface="Times New Roman" panose="02020603050405020304" pitchFamily="18" charset="0"/>
                          <a:cs typeface="Times New Roman" panose="02020603050405020304" pitchFamily="18" charset="0"/>
                        </a:rPr>
                        <a:t>DCP</a:t>
                      </a:r>
                      <a:endParaRPr sz="1800" dirty="0">
                        <a:latin typeface="Times New Roman" panose="02020603050405020304" pitchFamily="18" charset="0"/>
                        <a:cs typeface="Times New Roman" panose="02020603050405020304" pitchFamily="18" charset="0"/>
                      </a:endParaRPr>
                    </a:p>
                  </a:txBody>
                  <a:tcPr marL="0" marR="0" marT="17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4ED"/>
                    </a:solidFill>
                  </a:tcPr>
                </a:tc>
                <a:tc>
                  <a:txBody>
                    <a:bodyPr/>
                    <a:lstStyle/>
                    <a:p>
                      <a:pPr marL="10160" algn="ctr">
                        <a:lnSpc>
                          <a:spcPct val="100000"/>
                        </a:lnSpc>
                        <a:spcBef>
                          <a:spcPts val="135"/>
                        </a:spcBef>
                      </a:pPr>
                      <a:r>
                        <a:rPr sz="1800" dirty="0">
                          <a:solidFill>
                            <a:srgbClr val="000033"/>
                          </a:solidFill>
                          <a:latin typeface="Times New Roman" panose="02020603050405020304" pitchFamily="18" charset="0"/>
                          <a:cs typeface="Times New Roman" panose="02020603050405020304" pitchFamily="18" charset="0"/>
                        </a:rPr>
                        <a:t>TDN, DE,</a:t>
                      </a:r>
                      <a:r>
                        <a:rPr sz="1800" spc="-55" dirty="0">
                          <a:solidFill>
                            <a:srgbClr val="000033"/>
                          </a:solidFill>
                          <a:latin typeface="Times New Roman" panose="02020603050405020304" pitchFamily="18" charset="0"/>
                          <a:cs typeface="Times New Roman" panose="02020603050405020304" pitchFamily="18" charset="0"/>
                        </a:rPr>
                        <a:t> </a:t>
                      </a:r>
                      <a:r>
                        <a:rPr sz="1800" dirty="0">
                          <a:solidFill>
                            <a:srgbClr val="000033"/>
                          </a:solidFill>
                          <a:latin typeface="Times New Roman" panose="02020603050405020304" pitchFamily="18" charset="0"/>
                          <a:cs typeface="Times New Roman" panose="02020603050405020304" pitchFamily="18" charset="0"/>
                        </a:rPr>
                        <a:t>NE</a:t>
                      </a:r>
                      <a:endParaRPr sz="1800" dirty="0">
                        <a:latin typeface="Times New Roman" panose="02020603050405020304" pitchFamily="18" charset="0"/>
                        <a:cs typeface="Times New Roman" panose="02020603050405020304" pitchFamily="18" charset="0"/>
                      </a:endParaRPr>
                    </a:p>
                  </a:txBody>
                  <a:tcPr marL="0" marR="0" marT="17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4ED"/>
                    </a:solidFill>
                  </a:tcPr>
                </a:tc>
                <a:extLst>
                  <a:ext uri="{0D108BD9-81ED-4DB2-BD59-A6C34878D82A}">
                    <a16:rowId xmlns:a16="http://schemas.microsoft.com/office/drawing/2014/main" val="10001"/>
                  </a:ext>
                </a:extLst>
              </a:tr>
              <a:tr h="444500">
                <a:tc>
                  <a:txBody>
                    <a:bodyPr/>
                    <a:lstStyle/>
                    <a:p>
                      <a:pPr algn="ctr">
                        <a:lnSpc>
                          <a:spcPct val="100000"/>
                        </a:lnSpc>
                        <a:spcBef>
                          <a:spcPts val="140"/>
                        </a:spcBef>
                      </a:pPr>
                      <a:r>
                        <a:rPr sz="1800" dirty="0">
                          <a:solidFill>
                            <a:srgbClr val="000033"/>
                          </a:solidFill>
                          <a:latin typeface="Times New Roman" panose="02020603050405020304" pitchFamily="18" charset="0"/>
                          <a:cs typeface="Times New Roman" panose="02020603050405020304" pitchFamily="18" charset="0"/>
                        </a:rPr>
                        <a:t>ARC</a:t>
                      </a:r>
                      <a:r>
                        <a:rPr sz="1800" spc="-55" dirty="0">
                          <a:solidFill>
                            <a:srgbClr val="000033"/>
                          </a:solidFill>
                          <a:latin typeface="Times New Roman" panose="02020603050405020304" pitchFamily="18" charset="0"/>
                          <a:cs typeface="Times New Roman" panose="02020603050405020304" pitchFamily="18" charset="0"/>
                        </a:rPr>
                        <a:t> </a:t>
                      </a:r>
                      <a:r>
                        <a:rPr sz="1800" dirty="0">
                          <a:solidFill>
                            <a:srgbClr val="000033"/>
                          </a:solidFill>
                          <a:latin typeface="Times New Roman" panose="02020603050405020304" pitchFamily="18" charset="0"/>
                          <a:cs typeface="Times New Roman" panose="02020603050405020304" pitchFamily="18" charset="0"/>
                        </a:rPr>
                        <a:t>(UK)</a:t>
                      </a:r>
                      <a:endParaRPr sz="1800" dirty="0">
                        <a:latin typeface="Times New Roman" panose="02020603050405020304" pitchFamily="18" charset="0"/>
                        <a:cs typeface="Times New Roman" panose="02020603050405020304" pitchFamily="18"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tc>
                  <a:txBody>
                    <a:bodyPr/>
                    <a:lstStyle/>
                    <a:p>
                      <a:pPr marL="5715" algn="ctr">
                        <a:lnSpc>
                          <a:spcPct val="100000"/>
                        </a:lnSpc>
                        <a:spcBef>
                          <a:spcPts val="140"/>
                        </a:spcBef>
                      </a:pPr>
                      <a:r>
                        <a:rPr sz="1800" dirty="0">
                          <a:solidFill>
                            <a:srgbClr val="000033"/>
                          </a:solidFill>
                          <a:latin typeface="Times New Roman" panose="02020603050405020304" pitchFamily="18" charset="0"/>
                          <a:cs typeface="Times New Roman" panose="02020603050405020304" pitchFamily="18" charset="0"/>
                        </a:rPr>
                        <a:t>DCP,</a:t>
                      </a:r>
                      <a:r>
                        <a:rPr sz="1800" spc="-55" dirty="0">
                          <a:solidFill>
                            <a:srgbClr val="000033"/>
                          </a:solidFill>
                          <a:latin typeface="Times New Roman" panose="02020603050405020304" pitchFamily="18" charset="0"/>
                          <a:cs typeface="Times New Roman" panose="02020603050405020304" pitchFamily="18" charset="0"/>
                        </a:rPr>
                        <a:t> </a:t>
                      </a:r>
                      <a:r>
                        <a:rPr sz="1800" dirty="0">
                          <a:solidFill>
                            <a:srgbClr val="000033"/>
                          </a:solidFill>
                          <a:latin typeface="Times New Roman" panose="02020603050405020304" pitchFamily="18" charset="0"/>
                          <a:cs typeface="Times New Roman" panose="02020603050405020304" pitchFamily="18" charset="0"/>
                        </a:rPr>
                        <a:t>AP</a:t>
                      </a:r>
                      <a:endParaRPr sz="1800" dirty="0">
                        <a:latin typeface="Times New Roman" panose="02020603050405020304" pitchFamily="18" charset="0"/>
                        <a:cs typeface="Times New Roman" panose="02020603050405020304" pitchFamily="18"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tc>
                  <a:txBody>
                    <a:bodyPr/>
                    <a:lstStyle/>
                    <a:p>
                      <a:pPr marL="4445" algn="ctr">
                        <a:lnSpc>
                          <a:spcPct val="100000"/>
                        </a:lnSpc>
                        <a:spcBef>
                          <a:spcPts val="140"/>
                        </a:spcBef>
                      </a:pPr>
                      <a:r>
                        <a:rPr sz="1800" dirty="0">
                          <a:solidFill>
                            <a:srgbClr val="000033"/>
                          </a:solidFill>
                          <a:latin typeface="Times New Roman" panose="02020603050405020304" pitchFamily="18" charset="0"/>
                          <a:cs typeface="Times New Roman" panose="02020603050405020304" pitchFamily="18" charset="0"/>
                        </a:rPr>
                        <a:t>DE,</a:t>
                      </a:r>
                      <a:r>
                        <a:rPr sz="1800" spc="-40" dirty="0">
                          <a:solidFill>
                            <a:srgbClr val="000033"/>
                          </a:solidFill>
                          <a:latin typeface="Times New Roman" panose="02020603050405020304" pitchFamily="18" charset="0"/>
                          <a:cs typeface="Times New Roman" panose="02020603050405020304" pitchFamily="18" charset="0"/>
                        </a:rPr>
                        <a:t> </a:t>
                      </a:r>
                      <a:r>
                        <a:rPr sz="1800" dirty="0">
                          <a:solidFill>
                            <a:srgbClr val="000033"/>
                          </a:solidFill>
                          <a:latin typeface="Times New Roman" panose="02020603050405020304" pitchFamily="18" charset="0"/>
                          <a:cs typeface="Times New Roman" panose="02020603050405020304" pitchFamily="18" charset="0"/>
                        </a:rPr>
                        <a:t>ME</a:t>
                      </a:r>
                      <a:endParaRPr sz="1800" dirty="0">
                        <a:latin typeface="Times New Roman" panose="02020603050405020304" pitchFamily="18" charset="0"/>
                        <a:cs typeface="Times New Roman" panose="02020603050405020304" pitchFamily="18"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extLst>
                  <a:ext uri="{0D108BD9-81ED-4DB2-BD59-A6C34878D82A}">
                    <a16:rowId xmlns:a16="http://schemas.microsoft.com/office/drawing/2014/main" val="10002"/>
                  </a:ext>
                </a:extLst>
              </a:tr>
              <a:tr h="444500">
                <a:tc>
                  <a:txBody>
                    <a:bodyPr/>
                    <a:lstStyle/>
                    <a:p>
                      <a:pPr algn="ctr">
                        <a:lnSpc>
                          <a:spcPct val="100000"/>
                        </a:lnSpc>
                        <a:spcBef>
                          <a:spcPts val="140"/>
                        </a:spcBef>
                      </a:pPr>
                      <a:r>
                        <a:rPr sz="1800" dirty="0">
                          <a:solidFill>
                            <a:srgbClr val="000033"/>
                          </a:solidFill>
                          <a:latin typeface="Times New Roman" panose="02020603050405020304" pitchFamily="18" charset="0"/>
                          <a:cs typeface="Times New Roman" panose="02020603050405020304" pitchFamily="18" charset="0"/>
                        </a:rPr>
                        <a:t>SCANDINAVIA</a:t>
                      </a:r>
                      <a:endParaRPr sz="1800" dirty="0">
                        <a:latin typeface="Times New Roman" panose="02020603050405020304" pitchFamily="18" charset="0"/>
                        <a:cs typeface="Times New Roman" panose="02020603050405020304" pitchFamily="18"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tc>
                  <a:txBody>
                    <a:bodyPr/>
                    <a:lstStyle/>
                    <a:p>
                      <a:pPr marL="1270" algn="ctr">
                        <a:lnSpc>
                          <a:spcPct val="100000"/>
                        </a:lnSpc>
                        <a:spcBef>
                          <a:spcPts val="140"/>
                        </a:spcBef>
                      </a:pPr>
                      <a:r>
                        <a:rPr sz="1800" dirty="0">
                          <a:solidFill>
                            <a:srgbClr val="000033"/>
                          </a:solidFill>
                          <a:latin typeface="Times New Roman" panose="02020603050405020304" pitchFamily="18" charset="0"/>
                          <a:cs typeface="Times New Roman" panose="02020603050405020304" pitchFamily="18" charset="0"/>
                        </a:rPr>
                        <a:t>DTP</a:t>
                      </a:r>
                      <a:endParaRPr sz="1800" dirty="0">
                        <a:latin typeface="Times New Roman" panose="02020603050405020304" pitchFamily="18" charset="0"/>
                        <a:cs typeface="Times New Roman" panose="02020603050405020304" pitchFamily="18"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tc>
                  <a:txBody>
                    <a:bodyPr/>
                    <a:lstStyle/>
                    <a:p>
                      <a:pPr marL="10160" algn="ctr">
                        <a:lnSpc>
                          <a:spcPct val="100000"/>
                        </a:lnSpc>
                        <a:spcBef>
                          <a:spcPts val="140"/>
                        </a:spcBef>
                      </a:pPr>
                      <a:r>
                        <a:rPr sz="1800" dirty="0">
                          <a:solidFill>
                            <a:srgbClr val="000033"/>
                          </a:solidFill>
                          <a:latin typeface="Times New Roman" panose="02020603050405020304" pitchFamily="18" charset="0"/>
                          <a:cs typeface="Times New Roman" panose="02020603050405020304" pitchFamily="18" charset="0"/>
                        </a:rPr>
                        <a:t>FEED</a:t>
                      </a:r>
                      <a:r>
                        <a:rPr sz="1800" spc="-50" dirty="0">
                          <a:solidFill>
                            <a:srgbClr val="000033"/>
                          </a:solidFill>
                          <a:latin typeface="Times New Roman" panose="02020603050405020304" pitchFamily="18" charset="0"/>
                          <a:cs typeface="Times New Roman" panose="02020603050405020304" pitchFamily="18" charset="0"/>
                        </a:rPr>
                        <a:t> </a:t>
                      </a:r>
                      <a:r>
                        <a:rPr sz="1800" dirty="0">
                          <a:solidFill>
                            <a:srgbClr val="000033"/>
                          </a:solidFill>
                          <a:latin typeface="Times New Roman" panose="02020603050405020304" pitchFamily="18" charset="0"/>
                          <a:cs typeface="Times New Roman" panose="02020603050405020304" pitchFamily="18" charset="0"/>
                        </a:rPr>
                        <a:t>UNIT</a:t>
                      </a:r>
                      <a:endParaRPr sz="1800" dirty="0">
                        <a:latin typeface="Times New Roman" panose="02020603050405020304" pitchFamily="18" charset="0"/>
                        <a:cs typeface="Times New Roman" panose="02020603050405020304" pitchFamily="18" charset="0"/>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extLst>
                  <a:ext uri="{0D108BD9-81ED-4DB2-BD59-A6C34878D82A}">
                    <a16:rowId xmlns:a16="http://schemas.microsoft.com/office/drawing/2014/main" val="10003"/>
                  </a:ext>
                </a:extLst>
              </a:tr>
              <a:tr h="444500">
                <a:tc>
                  <a:txBody>
                    <a:bodyPr/>
                    <a:lstStyle/>
                    <a:p>
                      <a:pPr marL="3175" algn="ctr">
                        <a:lnSpc>
                          <a:spcPct val="100000"/>
                        </a:lnSpc>
                        <a:spcBef>
                          <a:spcPts val="145"/>
                        </a:spcBef>
                      </a:pPr>
                      <a:r>
                        <a:rPr sz="1800" dirty="0">
                          <a:solidFill>
                            <a:srgbClr val="000033"/>
                          </a:solidFill>
                          <a:latin typeface="Times New Roman" panose="02020603050405020304" pitchFamily="18" charset="0"/>
                          <a:cs typeface="Times New Roman" panose="02020603050405020304" pitchFamily="18" charset="0"/>
                        </a:rPr>
                        <a:t>GERMAN</a:t>
                      </a:r>
                      <a:endParaRPr sz="1800" dirty="0">
                        <a:latin typeface="Times New Roman" panose="02020603050405020304" pitchFamily="18" charset="0"/>
                        <a:cs typeface="Times New Roman" panose="02020603050405020304" pitchFamily="18"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tc>
                  <a:txBody>
                    <a:bodyPr/>
                    <a:lstStyle/>
                    <a:p>
                      <a:pPr marL="1270" algn="ctr">
                        <a:lnSpc>
                          <a:spcPct val="100000"/>
                        </a:lnSpc>
                        <a:spcBef>
                          <a:spcPts val="145"/>
                        </a:spcBef>
                      </a:pPr>
                      <a:r>
                        <a:rPr sz="1800" dirty="0">
                          <a:solidFill>
                            <a:srgbClr val="000033"/>
                          </a:solidFill>
                          <a:latin typeface="Times New Roman" panose="02020603050405020304" pitchFamily="18" charset="0"/>
                          <a:cs typeface="Times New Roman" panose="02020603050405020304" pitchFamily="18" charset="0"/>
                        </a:rPr>
                        <a:t>DCP</a:t>
                      </a:r>
                      <a:endParaRPr sz="1800" dirty="0">
                        <a:latin typeface="Times New Roman" panose="02020603050405020304" pitchFamily="18" charset="0"/>
                        <a:cs typeface="Times New Roman" panose="02020603050405020304" pitchFamily="18"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tc>
                  <a:txBody>
                    <a:bodyPr/>
                    <a:lstStyle/>
                    <a:p>
                      <a:pPr marL="8890" algn="ctr">
                        <a:lnSpc>
                          <a:spcPct val="100000"/>
                        </a:lnSpc>
                        <a:spcBef>
                          <a:spcPts val="145"/>
                        </a:spcBef>
                      </a:pPr>
                      <a:r>
                        <a:rPr sz="1800" dirty="0">
                          <a:solidFill>
                            <a:srgbClr val="000033"/>
                          </a:solidFill>
                          <a:latin typeface="Times New Roman" panose="02020603050405020304" pitchFamily="18" charset="0"/>
                          <a:cs typeface="Times New Roman" panose="02020603050405020304" pitchFamily="18" charset="0"/>
                        </a:rPr>
                        <a:t>SE</a:t>
                      </a:r>
                      <a:endParaRPr sz="1800" dirty="0">
                        <a:latin typeface="Times New Roman" panose="02020603050405020304" pitchFamily="18" charset="0"/>
                        <a:cs typeface="Times New Roman" panose="02020603050405020304" pitchFamily="18" charset="0"/>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F7"/>
                    </a:solidFill>
                  </a:tcPr>
                </a:tc>
                <a:extLst>
                  <a:ext uri="{0D108BD9-81ED-4DB2-BD59-A6C34878D82A}">
                    <a16:rowId xmlns:a16="http://schemas.microsoft.com/office/drawing/2014/main" val="10004"/>
                  </a:ext>
                </a:extLst>
              </a:tr>
              <a:tr h="444500">
                <a:tc>
                  <a:txBody>
                    <a:bodyPr/>
                    <a:lstStyle/>
                    <a:p>
                      <a:pPr marL="3175" algn="ctr">
                        <a:lnSpc>
                          <a:spcPct val="100000"/>
                        </a:lnSpc>
                        <a:spcBef>
                          <a:spcPts val="50"/>
                        </a:spcBef>
                      </a:pPr>
                      <a:r>
                        <a:rPr lang="en-US" sz="1900" b="1" i="1" spc="-100" dirty="0">
                          <a:solidFill>
                            <a:srgbClr val="FF0000"/>
                          </a:solidFill>
                          <a:latin typeface="Times New Roman" panose="02020603050405020304" pitchFamily="18" charset="0"/>
                          <a:cs typeface="Times New Roman" panose="02020603050405020304" pitchFamily="18" charset="0"/>
                        </a:rPr>
                        <a:t>ICAR (</a:t>
                      </a:r>
                      <a:r>
                        <a:rPr sz="1900" b="1" i="1" spc="-100" dirty="0">
                          <a:solidFill>
                            <a:srgbClr val="FF0000"/>
                          </a:solidFill>
                          <a:latin typeface="Times New Roman" panose="02020603050405020304" pitchFamily="18" charset="0"/>
                          <a:cs typeface="Times New Roman" panose="02020603050405020304" pitchFamily="18" charset="0"/>
                        </a:rPr>
                        <a:t>I</a:t>
                      </a:r>
                      <a:r>
                        <a:rPr lang="en-IN" sz="1900" b="1" i="1" spc="-100" dirty="0" err="1">
                          <a:solidFill>
                            <a:srgbClr val="FF0000"/>
                          </a:solidFill>
                          <a:latin typeface="Times New Roman" panose="02020603050405020304" pitchFamily="18" charset="0"/>
                          <a:cs typeface="Times New Roman" panose="02020603050405020304" pitchFamily="18" charset="0"/>
                        </a:rPr>
                        <a:t>ndia</a:t>
                      </a:r>
                      <a:r>
                        <a:rPr lang="en-US" sz="1900" b="1" i="1" spc="-100" dirty="0">
                          <a:solidFill>
                            <a:srgbClr val="FF0000"/>
                          </a:solidFill>
                          <a:latin typeface="Times New Roman" panose="02020603050405020304" pitchFamily="18" charset="0"/>
                          <a:cs typeface="Times New Roman" panose="02020603050405020304" pitchFamily="18" charset="0"/>
                        </a:rPr>
                        <a:t>)</a:t>
                      </a:r>
                      <a:endParaRPr sz="1900" dirty="0">
                        <a:latin typeface="Times New Roman" panose="02020603050405020304" pitchFamily="18" charset="0"/>
                        <a:cs typeface="Times New Roman" panose="02020603050405020304" pitchFamily="18" charset="0"/>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tc>
                  <a:txBody>
                    <a:bodyPr/>
                    <a:lstStyle/>
                    <a:p>
                      <a:pPr marL="6985" algn="ctr">
                        <a:lnSpc>
                          <a:spcPct val="100000"/>
                        </a:lnSpc>
                        <a:spcBef>
                          <a:spcPts val="50"/>
                        </a:spcBef>
                      </a:pPr>
                      <a:r>
                        <a:rPr sz="1900" b="1" i="1" spc="-405" dirty="0">
                          <a:solidFill>
                            <a:srgbClr val="FF0000"/>
                          </a:solidFill>
                          <a:latin typeface="Times New Roman" panose="02020603050405020304" pitchFamily="18" charset="0"/>
                          <a:cs typeface="Times New Roman" panose="02020603050405020304" pitchFamily="18" charset="0"/>
                        </a:rPr>
                        <a:t>DCP</a:t>
                      </a:r>
                      <a:r>
                        <a:rPr lang="en-US" sz="1900" b="1" i="1" spc="-405" dirty="0">
                          <a:solidFill>
                            <a:srgbClr val="FF0000"/>
                          </a:solidFill>
                          <a:latin typeface="Times New Roman" panose="02020603050405020304" pitchFamily="18" charset="0"/>
                          <a:cs typeface="Times New Roman" panose="02020603050405020304" pitchFamily="18" charset="0"/>
                        </a:rPr>
                        <a:t>,                CP</a:t>
                      </a:r>
                      <a:endParaRPr sz="1900" dirty="0">
                        <a:latin typeface="Times New Roman" panose="02020603050405020304" pitchFamily="18" charset="0"/>
                        <a:cs typeface="Times New Roman" panose="02020603050405020304" pitchFamily="18" charset="0"/>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tc>
                  <a:txBody>
                    <a:bodyPr/>
                    <a:lstStyle/>
                    <a:p>
                      <a:pPr marL="10160" algn="ctr">
                        <a:lnSpc>
                          <a:spcPct val="100000"/>
                        </a:lnSpc>
                        <a:spcBef>
                          <a:spcPts val="50"/>
                        </a:spcBef>
                      </a:pPr>
                      <a:r>
                        <a:rPr sz="1900" b="1" i="1" spc="-280" dirty="0">
                          <a:solidFill>
                            <a:srgbClr val="FF0000"/>
                          </a:solidFill>
                          <a:latin typeface="Times New Roman" panose="02020603050405020304" pitchFamily="18" charset="0"/>
                          <a:cs typeface="Times New Roman" panose="02020603050405020304" pitchFamily="18" charset="0"/>
                        </a:rPr>
                        <a:t>TDN,</a:t>
                      </a:r>
                      <a:r>
                        <a:rPr lang="en-US" sz="1900" b="1" i="1" spc="-280" dirty="0">
                          <a:solidFill>
                            <a:srgbClr val="FF0000"/>
                          </a:solidFill>
                          <a:latin typeface="Times New Roman" panose="02020603050405020304" pitchFamily="18" charset="0"/>
                          <a:cs typeface="Times New Roman" panose="02020603050405020304" pitchFamily="18" charset="0"/>
                        </a:rPr>
                        <a:t>    </a:t>
                      </a:r>
                      <a:r>
                        <a:rPr sz="1900" b="1" i="1" spc="-280" dirty="0">
                          <a:solidFill>
                            <a:srgbClr val="FF0000"/>
                          </a:solidFill>
                          <a:latin typeface="Times New Roman" panose="02020603050405020304" pitchFamily="18" charset="0"/>
                          <a:cs typeface="Times New Roman" panose="02020603050405020304" pitchFamily="18" charset="0"/>
                        </a:rPr>
                        <a:t>ME</a:t>
                      </a:r>
                      <a:endParaRPr sz="1900" dirty="0">
                        <a:latin typeface="Times New Roman" panose="02020603050405020304" pitchFamily="18" charset="0"/>
                        <a:cs typeface="Times New Roman" panose="02020603050405020304" pitchFamily="18" charset="0"/>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4ED"/>
                    </a:solidFill>
                  </a:tcPr>
                </a:tc>
                <a:extLst>
                  <a:ext uri="{0D108BD9-81ED-4DB2-BD59-A6C34878D82A}">
                    <a16:rowId xmlns:a16="http://schemas.microsoft.com/office/drawing/2014/main" val="10005"/>
                  </a:ext>
                </a:extLst>
              </a:tr>
            </a:tbl>
          </a:graphicData>
        </a:graphic>
      </p:graphicFrame>
      <p:sp>
        <p:nvSpPr>
          <p:cNvPr id="6" name="Title 1">
            <a:extLst>
              <a:ext uri="{FF2B5EF4-FFF2-40B4-BE49-F238E27FC236}">
                <a16:creationId xmlns:a16="http://schemas.microsoft.com/office/drawing/2014/main" id="{D2B6EFC1-4B4D-4076-BBDB-B1DACD4198D2}"/>
              </a:ext>
            </a:extLst>
          </p:cNvPr>
          <p:cNvSpPr>
            <a:spLocks noGrp="1"/>
          </p:cNvSpPr>
          <p:nvPr>
            <p:ph type="title"/>
          </p:nvPr>
        </p:nvSpPr>
        <p:spPr>
          <a:xfrm>
            <a:off x="822960" y="1295400"/>
            <a:ext cx="7543800" cy="441961"/>
          </a:xfrm>
        </p:spPr>
        <p:txBody>
          <a:bodyPr>
            <a:normAutofit fontScale="90000"/>
          </a:bodyPr>
          <a:lstStyle/>
          <a:p>
            <a:pPr algn="ctr"/>
            <a:r>
              <a:rPr lang="en-US" sz="2400" b="1" dirty="0">
                <a:solidFill>
                  <a:srgbClr val="7030A0"/>
                </a:solidFill>
                <a:latin typeface="Times New Roman" pitchFamily="18" charset="0"/>
                <a:cs typeface="Times New Roman" pitchFamily="18" charset="0"/>
              </a:rPr>
              <a:t>Basis of expression of nutrients in different feeding standards</a:t>
            </a:r>
          </a:p>
        </p:txBody>
      </p:sp>
      <p:sp>
        <p:nvSpPr>
          <p:cNvPr id="8" name="TextBox 7">
            <a:extLst>
              <a:ext uri="{FF2B5EF4-FFF2-40B4-BE49-F238E27FC236}">
                <a16:creationId xmlns:a16="http://schemas.microsoft.com/office/drawing/2014/main" id="{12FD4745-8B62-4A50-87D2-9001931CCEAE}"/>
              </a:ext>
            </a:extLst>
          </p:cNvPr>
          <p:cNvSpPr txBox="1"/>
          <p:nvPr/>
        </p:nvSpPr>
        <p:spPr>
          <a:xfrm>
            <a:off x="820435" y="5128736"/>
            <a:ext cx="7554157" cy="738664"/>
          </a:xfrm>
          <a:prstGeom prst="rect">
            <a:avLst/>
          </a:prstGeom>
          <a:noFill/>
          <a:ln>
            <a:solidFill>
              <a:srgbClr val="FF0000"/>
            </a:solidFill>
          </a:ln>
        </p:spPr>
        <p:txBody>
          <a:bodyPr wrap="square">
            <a:spAutoFit/>
          </a:bodyPr>
          <a:lstStyle/>
          <a:p>
            <a:pPr algn="just"/>
            <a:r>
              <a:rPr lang="en-IN" sz="1400" i="1" dirty="0">
                <a:latin typeface="Times New Roman" panose="02020603050405020304" pitchFamily="18" charset="0"/>
                <a:cs typeface="Times New Roman" panose="02020603050405020304" pitchFamily="18" charset="0"/>
              </a:rPr>
              <a:t>CP = Crude Protein, DCP = Digestible Crude Protein, DTP = Digestible True Protein, AP = Available Protein, TDN = Total Digestible Nutrient, SE = Starch Equivalent, DE = Digestible Energy, ME = Metabolizable Energy, NE = Net Energy</a:t>
            </a:r>
          </a:p>
        </p:txBody>
      </p:sp>
    </p:spTree>
    <p:extLst>
      <p:ext uri="{BB962C8B-B14F-4D97-AF65-F5344CB8AC3E}">
        <p14:creationId xmlns:p14="http://schemas.microsoft.com/office/powerpoint/2010/main" val="143568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1011B0-F560-4541-AA99-74C7B8A8D8F6}"/>
              </a:ext>
            </a:extLst>
          </p:cNvPr>
          <p:cNvSpPr>
            <a:spLocks noGrp="1"/>
          </p:cNvSpPr>
          <p:nvPr>
            <p:ph idx="1"/>
          </p:nvPr>
        </p:nvSpPr>
        <p:spPr>
          <a:xfrm>
            <a:off x="800099" y="1981200"/>
            <a:ext cx="7543801" cy="3107266"/>
          </a:xfrm>
        </p:spPr>
        <p:txBody>
          <a:bodyPr/>
          <a:lstStyle/>
          <a:p>
            <a:pPr algn="just">
              <a:spcBef>
                <a:spcPts val="600"/>
              </a:spcBef>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First Indian feeding standard for dairy cattle is designed by Sen and Ray (1946).</a:t>
            </a:r>
          </a:p>
          <a:p>
            <a:pPr algn="just">
              <a:spcBef>
                <a:spcPts val="600"/>
              </a:spcBef>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Sen and Ray feeding standard is based on Mid-</a:t>
            </a:r>
            <a:r>
              <a:rPr lang="en-US" dirty="0" err="1">
                <a:solidFill>
                  <a:schemeClr val="tx1"/>
                </a:solidFill>
                <a:latin typeface="Times New Roman" panose="02020603050405020304" pitchFamily="18" charset="0"/>
                <a:cs typeface="Times New Roman" panose="02020603050405020304" pitchFamily="18" charset="0"/>
              </a:rPr>
              <a:t>Morrion</a:t>
            </a:r>
            <a:r>
              <a:rPr lang="en-US" dirty="0">
                <a:solidFill>
                  <a:schemeClr val="tx1"/>
                </a:solidFill>
                <a:latin typeface="Times New Roman" panose="02020603050405020304" pitchFamily="18" charset="0"/>
                <a:cs typeface="Times New Roman" panose="02020603050405020304" pitchFamily="18" charset="0"/>
              </a:rPr>
              <a:t> feeding standard (1954)</a:t>
            </a:r>
          </a:p>
          <a:p>
            <a:pPr algn="just">
              <a:spcBef>
                <a:spcPts val="600"/>
              </a:spcBef>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First revised edition of Indian feeding standard was brought by Ray and </a:t>
            </a:r>
            <a:r>
              <a:rPr lang="en-US" dirty="0" err="1">
                <a:solidFill>
                  <a:schemeClr val="tx1"/>
                </a:solidFill>
                <a:latin typeface="Times New Roman" panose="02020603050405020304" pitchFamily="18" charset="0"/>
                <a:cs typeface="Times New Roman" panose="02020603050405020304" pitchFamily="18" charset="0"/>
              </a:rPr>
              <a:t>Ranjhan</a:t>
            </a:r>
            <a:r>
              <a:rPr lang="en-US" dirty="0">
                <a:solidFill>
                  <a:schemeClr val="tx1"/>
                </a:solidFill>
                <a:latin typeface="Times New Roman" panose="02020603050405020304" pitchFamily="18" charset="0"/>
                <a:cs typeface="Times New Roman" panose="02020603050405020304" pitchFamily="18" charset="0"/>
              </a:rPr>
              <a:t> in year 1978. </a:t>
            </a:r>
          </a:p>
          <a:p>
            <a:pPr algn="just">
              <a:spcBef>
                <a:spcPts val="600"/>
              </a:spcBef>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Second revised Indian feeding standard was brought by </a:t>
            </a:r>
            <a:r>
              <a:rPr lang="en-US" dirty="0" err="1">
                <a:solidFill>
                  <a:schemeClr val="tx1"/>
                </a:solidFill>
                <a:latin typeface="Times New Roman" panose="02020603050405020304" pitchFamily="18" charset="0"/>
                <a:cs typeface="Times New Roman" panose="02020603050405020304" pitchFamily="18" charset="0"/>
              </a:rPr>
              <a:t>Ranjhan</a:t>
            </a:r>
            <a:r>
              <a:rPr lang="en-US" dirty="0">
                <a:solidFill>
                  <a:schemeClr val="tx1"/>
                </a:solidFill>
                <a:latin typeface="Times New Roman" panose="02020603050405020304" pitchFamily="18" charset="0"/>
                <a:cs typeface="Times New Roman" panose="02020603050405020304" pitchFamily="18" charset="0"/>
              </a:rPr>
              <a:t> in year 1998. </a:t>
            </a:r>
          </a:p>
          <a:p>
            <a:pPr algn="just">
              <a:spcBef>
                <a:spcPts val="600"/>
              </a:spcBef>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Recent ICAR feeding standard is “ICAR feeding standard-2013”. </a:t>
            </a:r>
            <a:endParaRPr lang="en-IN"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3E44396-8E85-4EC8-B648-86BD66A21318}"/>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a:extLst>
              <a:ext uri="{FF2B5EF4-FFF2-40B4-BE49-F238E27FC236}">
                <a16:creationId xmlns:a16="http://schemas.microsoft.com/office/drawing/2014/main" id="{1EB26857-B2E0-4AB1-8531-6670B0A6248C}"/>
              </a:ext>
            </a:extLst>
          </p:cNvPr>
          <p:cNvSpPr txBox="1"/>
          <p:nvPr/>
        </p:nvSpPr>
        <p:spPr>
          <a:xfrm>
            <a:off x="952500" y="842502"/>
            <a:ext cx="7239000" cy="707886"/>
          </a:xfrm>
          <a:prstGeom prst="rect">
            <a:avLst/>
          </a:prstGeom>
          <a:noFill/>
          <a:ln>
            <a:solidFill>
              <a:schemeClr val="tx2"/>
            </a:solidFill>
          </a:ln>
        </p:spPr>
        <p:txBody>
          <a:bodyPr wrap="square">
            <a:spAutoFit/>
          </a:bodyPr>
          <a:lstStyle/>
          <a:p>
            <a:pPr algn="ctr"/>
            <a:r>
              <a:rPr lang="en-US" sz="2000" b="1" dirty="0">
                <a:solidFill>
                  <a:srgbClr val="7030A0"/>
                </a:solidFill>
                <a:latin typeface="Times New Roman" pitchFamily="18" charset="0"/>
                <a:cs typeface="Times New Roman" pitchFamily="18" charset="0"/>
              </a:rPr>
              <a:t>Daily nutrient requirement calculation of cattle and buffalo </a:t>
            </a:r>
          </a:p>
          <a:p>
            <a:pPr algn="ctr"/>
            <a:r>
              <a:rPr lang="en-US" sz="2000" b="1" dirty="0">
                <a:solidFill>
                  <a:srgbClr val="7030A0"/>
                </a:solidFill>
                <a:latin typeface="Times New Roman" pitchFamily="18" charset="0"/>
                <a:cs typeface="Times New Roman" pitchFamily="18" charset="0"/>
              </a:rPr>
              <a:t>(as per ICAR feeding standard-2013)</a:t>
            </a:r>
            <a:endParaRPr lang="en-IN" sz="2000" dirty="0"/>
          </a:p>
        </p:txBody>
      </p:sp>
    </p:spTree>
    <p:extLst>
      <p:ext uri="{BB962C8B-B14F-4D97-AF65-F5344CB8AC3E}">
        <p14:creationId xmlns:p14="http://schemas.microsoft.com/office/powerpoint/2010/main" val="219066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6" name="Oval 5">
            <a:extLst>
              <a:ext uri="{FF2B5EF4-FFF2-40B4-BE49-F238E27FC236}">
                <a16:creationId xmlns:a16="http://schemas.microsoft.com/office/drawing/2014/main" id="{25FE938E-6EC4-43F2-BDC8-17BBF8FFFD9C}"/>
              </a:ext>
            </a:extLst>
          </p:cNvPr>
          <p:cNvSpPr/>
          <p:nvPr/>
        </p:nvSpPr>
        <p:spPr>
          <a:xfrm>
            <a:off x="1066800" y="609600"/>
            <a:ext cx="18288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Nutrient requirement</a:t>
            </a:r>
            <a:endParaRPr lang="en-IN"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66027AC-76F8-4F02-A008-AA5D6894D419}"/>
              </a:ext>
            </a:extLst>
          </p:cNvPr>
          <p:cNvSpPr/>
          <p:nvPr/>
        </p:nvSpPr>
        <p:spPr>
          <a:xfrm>
            <a:off x="3850689" y="253605"/>
            <a:ext cx="1828800" cy="46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Maintenance</a:t>
            </a:r>
            <a:endParaRPr lang="en-IN"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C09613BE-5DC8-4B57-A0EA-29B1FA1F221C}"/>
              </a:ext>
            </a:extLst>
          </p:cNvPr>
          <p:cNvSpPr/>
          <p:nvPr/>
        </p:nvSpPr>
        <p:spPr>
          <a:xfrm>
            <a:off x="3810000" y="1054666"/>
            <a:ext cx="1828800" cy="46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Production</a:t>
            </a:r>
            <a:endParaRPr lang="en-IN"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D0D05AF6-08EB-4427-877C-2DF02A7D9455}"/>
              </a:ext>
            </a:extLst>
          </p:cNvPr>
          <p:cNvCxnSpPr>
            <a:stCxn id="6" idx="6"/>
            <a:endCxn id="7" idx="1"/>
          </p:cNvCxnSpPr>
          <p:nvPr/>
        </p:nvCxnSpPr>
        <p:spPr>
          <a:xfrm flipV="1">
            <a:off x="2895600" y="488272"/>
            <a:ext cx="955089" cy="578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4712D48-890A-43F5-A537-819450865591}"/>
              </a:ext>
            </a:extLst>
          </p:cNvPr>
          <p:cNvCxnSpPr>
            <a:cxnSpLocks/>
            <a:endCxn id="8" idx="1"/>
          </p:cNvCxnSpPr>
          <p:nvPr/>
        </p:nvCxnSpPr>
        <p:spPr>
          <a:xfrm>
            <a:off x="2906697" y="1054670"/>
            <a:ext cx="903303" cy="234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33F1C33-FE5C-4812-BE52-93DEF46DDBA7}"/>
              </a:ext>
            </a:extLst>
          </p:cNvPr>
          <p:cNvSpPr txBox="1"/>
          <p:nvPr/>
        </p:nvSpPr>
        <p:spPr>
          <a:xfrm>
            <a:off x="952501" y="1998612"/>
            <a:ext cx="7239000" cy="400110"/>
          </a:xfrm>
          <a:prstGeom prst="rect">
            <a:avLst/>
          </a:prstGeom>
          <a:noFill/>
          <a:ln>
            <a:solidFill>
              <a:schemeClr val="tx2"/>
            </a:solidFill>
          </a:ln>
        </p:spPr>
        <p:txBody>
          <a:bodyPr wrap="square">
            <a:spAutoFit/>
          </a:bodyPr>
          <a:lstStyle/>
          <a:p>
            <a:pPr algn="ctr"/>
            <a:r>
              <a:rPr lang="en-US" sz="2000" b="1" dirty="0">
                <a:solidFill>
                  <a:srgbClr val="7030A0"/>
                </a:solidFill>
                <a:latin typeface="Times New Roman" pitchFamily="18" charset="0"/>
                <a:cs typeface="Times New Roman" pitchFamily="18" charset="0"/>
              </a:rPr>
              <a:t>Maintenance Requirement of cattle and buffalo</a:t>
            </a:r>
            <a:endParaRPr lang="en-IN" sz="2000" dirty="0"/>
          </a:p>
        </p:txBody>
      </p:sp>
      <p:sp>
        <p:nvSpPr>
          <p:cNvPr id="15" name="TextBox 14">
            <a:extLst>
              <a:ext uri="{FF2B5EF4-FFF2-40B4-BE49-F238E27FC236}">
                <a16:creationId xmlns:a16="http://schemas.microsoft.com/office/drawing/2014/main" id="{91FC43F5-7884-407E-B0B9-10D0F27E54B7}"/>
              </a:ext>
            </a:extLst>
          </p:cNvPr>
          <p:cNvSpPr txBox="1"/>
          <p:nvPr/>
        </p:nvSpPr>
        <p:spPr>
          <a:xfrm>
            <a:off x="5700204" y="488272"/>
            <a:ext cx="2895600" cy="923330"/>
          </a:xfrm>
          <a:prstGeom prst="rect">
            <a:avLst/>
          </a:prstGeom>
          <a:noFill/>
          <a:ln>
            <a:solidFill>
              <a:schemeClr val="tx2"/>
            </a:solidFill>
          </a:ln>
        </p:spPr>
        <p:txBody>
          <a:bodyPr wrap="square">
            <a:spAutoFit/>
          </a:bodyPr>
          <a:lstStyle/>
          <a:p>
            <a:pPr algn="ctr"/>
            <a:r>
              <a:rPr lang="en-US" b="1" dirty="0">
                <a:solidFill>
                  <a:srgbClr val="7030A0"/>
                </a:solidFill>
                <a:latin typeface="Times New Roman" pitchFamily="18" charset="0"/>
                <a:cs typeface="Times New Roman" pitchFamily="18" charset="0"/>
              </a:rPr>
              <a:t>“Nutrient requirements of cattle and buffalo” </a:t>
            </a:r>
          </a:p>
          <a:p>
            <a:pPr algn="ctr"/>
            <a:r>
              <a:rPr lang="en-US" b="1" dirty="0">
                <a:solidFill>
                  <a:srgbClr val="7030A0"/>
                </a:solidFill>
                <a:latin typeface="Times New Roman" pitchFamily="18" charset="0"/>
                <a:cs typeface="Times New Roman" pitchFamily="18" charset="0"/>
              </a:rPr>
              <a:t>(ICAR-2013)</a:t>
            </a:r>
            <a:endParaRPr lang="en-IN" dirty="0"/>
          </a:p>
        </p:txBody>
      </p:sp>
      <p:graphicFrame>
        <p:nvGraphicFramePr>
          <p:cNvPr id="17" name="Table 17">
            <a:extLst>
              <a:ext uri="{FF2B5EF4-FFF2-40B4-BE49-F238E27FC236}">
                <a16:creationId xmlns:a16="http://schemas.microsoft.com/office/drawing/2014/main" id="{D6B659AE-209F-4BB8-8FD6-0CC7E3D247CF}"/>
              </a:ext>
            </a:extLst>
          </p:cNvPr>
          <p:cNvGraphicFramePr>
            <a:graphicFrameLocks noGrp="1"/>
          </p:cNvGraphicFramePr>
          <p:nvPr>
            <p:extLst>
              <p:ext uri="{D42A27DB-BD31-4B8C-83A1-F6EECF244321}">
                <p14:modId xmlns:p14="http://schemas.microsoft.com/office/powerpoint/2010/main" val="34184775"/>
              </p:ext>
            </p:extLst>
          </p:nvPr>
        </p:nvGraphicFramePr>
        <p:xfrm>
          <a:off x="952500" y="2743524"/>
          <a:ext cx="7239001" cy="2768600"/>
        </p:xfrm>
        <a:graphic>
          <a:graphicData uri="http://schemas.openxmlformats.org/drawingml/2006/table">
            <a:tbl>
              <a:tblPr firstRow="1" bandRow="1">
                <a:tableStyleId>{5C22544A-7EE6-4342-B048-85BDC9FD1C3A}</a:tableStyleId>
              </a:tblPr>
              <a:tblGrid>
                <a:gridCol w="1034143">
                  <a:extLst>
                    <a:ext uri="{9D8B030D-6E8A-4147-A177-3AD203B41FA5}">
                      <a16:colId xmlns:a16="http://schemas.microsoft.com/office/drawing/2014/main" val="3665876761"/>
                    </a:ext>
                  </a:extLst>
                </a:gridCol>
                <a:gridCol w="1034143">
                  <a:extLst>
                    <a:ext uri="{9D8B030D-6E8A-4147-A177-3AD203B41FA5}">
                      <a16:colId xmlns:a16="http://schemas.microsoft.com/office/drawing/2014/main" val="4046140431"/>
                    </a:ext>
                  </a:extLst>
                </a:gridCol>
                <a:gridCol w="1034143">
                  <a:extLst>
                    <a:ext uri="{9D8B030D-6E8A-4147-A177-3AD203B41FA5}">
                      <a16:colId xmlns:a16="http://schemas.microsoft.com/office/drawing/2014/main" val="1000747942"/>
                    </a:ext>
                  </a:extLst>
                </a:gridCol>
                <a:gridCol w="1034143">
                  <a:extLst>
                    <a:ext uri="{9D8B030D-6E8A-4147-A177-3AD203B41FA5}">
                      <a16:colId xmlns:a16="http://schemas.microsoft.com/office/drawing/2014/main" val="506389065"/>
                    </a:ext>
                  </a:extLst>
                </a:gridCol>
                <a:gridCol w="1034143">
                  <a:extLst>
                    <a:ext uri="{9D8B030D-6E8A-4147-A177-3AD203B41FA5}">
                      <a16:colId xmlns:a16="http://schemas.microsoft.com/office/drawing/2014/main" val="2018867170"/>
                    </a:ext>
                  </a:extLst>
                </a:gridCol>
                <a:gridCol w="1034143">
                  <a:extLst>
                    <a:ext uri="{9D8B030D-6E8A-4147-A177-3AD203B41FA5}">
                      <a16:colId xmlns:a16="http://schemas.microsoft.com/office/drawing/2014/main" val="1725313410"/>
                    </a:ext>
                  </a:extLst>
                </a:gridCol>
                <a:gridCol w="1034143">
                  <a:extLst>
                    <a:ext uri="{9D8B030D-6E8A-4147-A177-3AD203B41FA5}">
                      <a16:colId xmlns:a16="http://schemas.microsoft.com/office/drawing/2014/main" val="3548055364"/>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Body weight (kg)</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DM</a:t>
                      </a:r>
                    </a:p>
                    <a:p>
                      <a:pPr algn="ctr"/>
                      <a:r>
                        <a:rPr lang="en-US" dirty="0">
                          <a:latin typeface="Times New Roman" panose="02020603050405020304" pitchFamily="18" charset="0"/>
                          <a:cs typeface="Times New Roman" panose="02020603050405020304" pitchFamily="18" charset="0"/>
                        </a:rPr>
                        <a:t>(kg/day)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TDN (kg/day)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ME (</a:t>
                      </a:r>
                      <a:r>
                        <a:rPr lang="en-US" dirty="0" err="1">
                          <a:latin typeface="Times New Roman" panose="02020603050405020304" pitchFamily="18" charset="0"/>
                          <a:cs typeface="Times New Roman" panose="02020603050405020304" pitchFamily="18" charset="0"/>
                        </a:rPr>
                        <a:t>Mcal</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CP (g/day)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Ca</a:t>
                      </a:r>
                    </a:p>
                    <a:p>
                      <a:pPr algn="ctr"/>
                      <a:r>
                        <a:rPr lang="en-US" dirty="0">
                          <a:latin typeface="Times New Roman" panose="02020603050405020304" pitchFamily="18" charset="0"/>
                          <a:cs typeface="Times New Roman" panose="02020603050405020304" pitchFamily="18" charset="0"/>
                        </a:rPr>
                        <a:t>(g/day)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P </a:t>
                      </a:r>
                    </a:p>
                    <a:p>
                      <a:pPr algn="ctr"/>
                      <a:r>
                        <a:rPr lang="en-US" dirty="0">
                          <a:latin typeface="Times New Roman" panose="02020603050405020304" pitchFamily="18" charset="0"/>
                          <a:cs typeface="Times New Roman" panose="02020603050405020304" pitchFamily="18" charset="0"/>
                        </a:rPr>
                        <a:t>(g/d)</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5091855"/>
                  </a:ext>
                </a:extLst>
              </a:tr>
              <a:tr h="370840">
                <a:tc>
                  <a:txBody>
                    <a:bodyPr/>
                    <a:lstStyle/>
                    <a:p>
                      <a:pPr algn="ctr"/>
                      <a:r>
                        <a:rPr lang="en-US" dirty="0">
                          <a:latin typeface="Times New Roman" panose="02020603050405020304" pitchFamily="18" charset="0"/>
                          <a:cs typeface="Times New Roman" panose="02020603050405020304" pitchFamily="18" charset="0"/>
                        </a:rPr>
                        <a:t>400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8.64</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3.27</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11.82</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436</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18</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8</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57988471"/>
                  </a:ext>
                </a:extLst>
              </a:tr>
              <a:tr h="370840">
                <a:tc>
                  <a:txBody>
                    <a:bodyPr/>
                    <a:lstStyle/>
                    <a:p>
                      <a:pPr algn="ctr"/>
                      <a:r>
                        <a:rPr lang="en-US" dirty="0">
                          <a:latin typeface="Times New Roman" panose="02020603050405020304" pitchFamily="18" charset="0"/>
                          <a:cs typeface="Times New Roman" panose="02020603050405020304" pitchFamily="18" charset="0"/>
                        </a:rPr>
                        <a:t>450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9.72</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3.58</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12.94</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476</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20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9</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31815235"/>
                  </a:ext>
                </a:extLst>
              </a:tr>
              <a:tr h="370840">
                <a:tc>
                  <a:txBody>
                    <a:bodyPr/>
                    <a:lstStyle/>
                    <a:p>
                      <a:pPr algn="ctr"/>
                      <a:r>
                        <a:rPr lang="en-US" dirty="0">
                          <a:latin typeface="Times New Roman" panose="02020603050405020304" pitchFamily="18" charset="0"/>
                          <a:cs typeface="Times New Roman" panose="02020603050405020304" pitchFamily="18" charset="0"/>
                        </a:rPr>
                        <a:t>500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10.8</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3.88</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14.04</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515</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23</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5024318"/>
                  </a:ext>
                </a:extLst>
              </a:tr>
              <a:tr h="370840">
                <a:tc>
                  <a:txBody>
                    <a:bodyPr/>
                    <a:lstStyle/>
                    <a:p>
                      <a:pPr algn="ctr"/>
                      <a:r>
                        <a:rPr lang="en-US" dirty="0">
                          <a:latin typeface="Times New Roman" panose="02020603050405020304" pitchFamily="18" charset="0"/>
                          <a:cs typeface="Times New Roman" panose="02020603050405020304" pitchFamily="18" charset="0"/>
                        </a:rPr>
                        <a:t>550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11.88</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4.18</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15.10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553</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25</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11</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4358785"/>
                  </a:ext>
                </a:extLst>
              </a:tr>
              <a:tr h="370840">
                <a:tc>
                  <a:txBody>
                    <a:bodyPr/>
                    <a:lstStyle/>
                    <a:p>
                      <a:pPr algn="ctr"/>
                      <a:r>
                        <a:rPr lang="en-US" dirty="0">
                          <a:latin typeface="Times New Roman" panose="02020603050405020304" pitchFamily="18" charset="0"/>
                          <a:cs typeface="Times New Roman" panose="02020603050405020304" pitchFamily="18" charset="0"/>
                        </a:rPr>
                        <a:t>600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12.96</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4.47</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16.15</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591</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27</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12</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6762926"/>
                  </a:ext>
                </a:extLst>
              </a:tr>
            </a:tbl>
          </a:graphicData>
        </a:graphic>
      </p:graphicFrame>
    </p:spTree>
    <p:extLst>
      <p:ext uri="{BB962C8B-B14F-4D97-AF65-F5344CB8AC3E}">
        <p14:creationId xmlns:p14="http://schemas.microsoft.com/office/powerpoint/2010/main" val="2042754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D80323-FB78-4698-9209-597C1D7BB75C}"/>
              </a:ext>
            </a:extLst>
          </p:cNvPr>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5" name="Table 4">
            <a:extLst>
              <a:ext uri="{FF2B5EF4-FFF2-40B4-BE49-F238E27FC236}">
                <a16:creationId xmlns:a16="http://schemas.microsoft.com/office/drawing/2014/main" id="{3C03ABA8-861F-4FCF-B7CF-FD76AECC7A2C}"/>
              </a:ext>
            </a:extLst>
          </p:cNvPr>
          <p:cNvGraphicFramePr>
            <a:graphicFrameLocks noGrp="1"/>
          </p:cNvGraphicFramePr>
          <p:nvPr>
            <p:extLst>
              <p:ext uri="{D42A27DB-BD31-4B8C-83A1-F6EECF244321}">
                <p14:modId xmlns:p14="http://schemas.microsoft.com/office/powerpoint/2010/main" val="3238510765"/>
              </p:ext>
            </p:extLst>
          </p:nvPr>
        </p:nvGraphicFramePr>
        <p:xfrm>
          <a:off x="952499" y="3276600"/>
          <a:ext cx="7239001" cy="2103120"/>
        </p:xfrm>
        <a:graphic>
          <a:graphicData uri="http://schemas.openxmlformats.org/drawingml/2006/table">
            <a:tbl>
              <a:tblPr firstRow="1" bandRow="1">
                <a:tableStyleId>{5C22544A-7EE6-4342-B048-85BDC9FD1C3A}</a:tableStyleId>
              </a:tblPr>
              <a:tblGrid>
                <a:gridCol w="1034143">
                  <a:extLst>
                    <a:ext uri="{9D8B030D-6E8A-4147-A177-3AD203B41FA5}">
                      <a16:colId xmlns:a16="http://schemas.microsoft.com/office/drawing/2014/main" val="2250989156"/>
                    </a:ext>
                  </a:extLst>
                </a:gridCol>
                <a:gridCol w="1034143">
                  <a:extLst>
                    <a:ext uri="{9D8B030D-6E8A-4147-A177-3AD203B41FA5}">
                      <a16:colId xmlns:a16="http://schemas.microsoft.com/office/drawing/2014/main" val="740965776"/>
                    </a:ext>
                  </a:extLst>
                </a:gridCol>
                <a:gridCol w="1034143">
                  <a:extLst>
                    <a:ext uri="{9D8B030D-6E8A-4147-A177-3AD203B41FA5}">
                      <a16:colId xmlns:a16="http://schemas.microsoft.com/office/drawing/2014/main" val="766760133"/>
                    </a:ext>
                  </a:extLst>
                </a:gridCol>
                <a:gridCol w="1034143">
                  <a:extLst>
                    <a:ext uri="{9D8B030D-6E8A-4147-A177-3AD203B41FA5}">
                      <a16:colId xmlns:a16="http://schemas.microsoft.com/office/drawing/2014/main" val="2655360416"/>
                    </a:ext>
                  </a:extLst>
                </a:gridCol>
                <a:gridCol w="1034143">
                  <a:extLst>
                    <a:ext uri="{9D8B030D-6E8A-4147-A177-3AD203B41FA5}">
                      <a16:colId xmlns:a16="http://schemas.microsoft.com/office/drawing/2014/main" val="417479184"/>
                    </a:ext>
                  </a:extLst>
                </a:gridCol>
                <a:gridCol w="1034143">
                  <a:extLst>
                    <a:ext uri="{9D8B030D-6E8A-4147-A177-3AD203B41FA5}">
                      <a16:colId xmlns:a16="http://schemas.microsoft.com/office/drawing/2014/main" val="3343774876"/>
                    </a:ext>
                  </a:extLst>
                </a:gridCol>
                <a:gridCol w="1034143">
                  <a:extLst>
                    <a:ext uri="{9D8B030D-6E8A-4147-A177-3AD203B41FA5}">
                      <a16:colId xmlns:a16="http://schemas.microsoft.com/office/drawing/2014/main" val="1185726080"/>
                    </a:ext>
                  </a:extLst>
                </a:gridCol>
              </a:tblGrid>
              <a:tr h="260547">
                <a:tc>
                  <a:txBody>
                    <a:bodyPr/>
                    <a:lstStyle/>
                    <a:p>
                      <a:pPr algn="ctr"/>
                      <a:r>
                        <a:rPr lang="en-US" sz="1800" dirty="0">
                          <a:latin typeface="Times New Roman" panose="02020603050405020304" pitchFamily="18" charset="0"/>
                          <a:cs typeface="Times New Roman" panose="02020603050405020304" pitchFamily="18" charset="0"/>
                        </a:rPr>
                        <a:t>Fat%</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DM</a:t>
                      </a:r>
                    </a:p>
                    <a:p>
                      <a:pPr algn="ctr"/>
                      <a:r>
                        <a:rPr lang="en-US" sz="1800" dirty="0">
                          <a:latin typeface="Times New Roman" panose="02020603050405020304" pitchFamily="18" charset="0"/>
                          <a:cs typeface="Times New Roman" panose="02020603050405020304" pitchFamily="18" charset="0"/>
                        </a:rPr>
                        <a:t>(kg/day)</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TDN (kg/day)</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ME (</a:t>
                      </a:r>
                      <a:r>
                        <a:rPr lang="en-US" sz="1800" dirty="0" err="1">
                          <a:latin typeface="Times New Roman" panose="02020603050405020304" pitchFamily="18" charset="0"/>
                          <a:cs typeface="Times New Roman" panose="02020603050405020304" pitchFamily="18" charset="0"/>
                        </a:rPr>
                        <a:t>Mcal</a:t>
                      </a:r>
                      <a:r>
                        <a:rPr lang="en-US" sz="1800" dirty="0">
                          <a:latin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CP (g/day)</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Ca</a:t>
                      </a:r>
                    </a:p>
                    <a:p>
                      <a:pPr algn="ctr"/>
                      <a:r>
                        <a:rPr lang="en-US" sz="1800" dirty="0">
                          <a:latin typeface="Times New Roman" panose="02020603050405020304" pitchFamily="18" charset="0"/>
                          <a:cs typeface="Times New Roman" panose="02020603050405020304" pitchFamily="18" charset="0"/>
                        </a:rPr>
                        <a:t>(g/day)</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P </a:t>
                      </a:r>
                    </a:p>
                    <a:p>
                      <a:pPr algn="ctr"/>
                      <a:r>
                        <a:rPr lang="en-US" sz="1800" dirty="0">
                          <a:latin typeface="Times New Roman" panose="02020603050405020304" pitchFamily="18" charset="0"/>
                          <a:cs typeface="Times New Roman" panose="02020603050405020304" pitchFamily="18" charset="0"/>
                        </a:rPr>
                        <a:t>(g/d)</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5036981"/>
                  </a:ext>
                </a:extLst>
              </a:tr>
              <a:tr h="0">
                <a:tc gridSpan="7">
                  <a:txBody>
                    <a:bodyPr/>
                    <a:lstStyle/>
                    <a:p>
                      <a:pPr algn="ctr"/>
                      <a:r>
                        <a:rPr lang="en-US" dirty="0">
                          <a:latin typeface="Times New Roman" panose="02020603050405020304" pitchFamily="18" charset="0"/>
                          <a:cs typeface="Times New Roman" panose="02020603050405020304" pitchFamily="18" charset="0"/>
                        </a:rPr>
                        <a:t>Cow</a:t>
                      </a:r>
                      <a:endParaRPr lang="en-IN" dirty="0">
                        <a:latin typeface="Times New Roman" panose="02020603050405020304" pitchFamily="18" charset="0"/>
                        <a:cs typeface="Times New Roman" panose="02020603050405020304" pitchFamily="18" charset="0"/>
                      </a:endParaRPr>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072402237"/>
                  </a:ext>
                </a:extLst>
              </a:tr>
              <a:tr h="0">
                <a:tc>
                  <a:txBody>
                    <a:bodyPr/>
                    <a:lstStyle/>
                    <a:p>
                      <a:pPr algn="ctr"/>
                      <a:r>
                        <a:rPr lang="en-US" sz="1800" dirty="0">
                          <a:latin typeface="Times New Roman" panose="02020603050405020304" pitchFamily="18" charset="0"/>
                          <a:cs typeface="Times New Roman" panose="02020603050405020304" pitchFamily="18" charset="0"/>
                        </a:rPr>
                        <a:t>4</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0.510</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0.330</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1.20</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96</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3.2</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1.8</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66871893"/>
                  </a:ext>
                </a:extLst>
              </a:tr>
              <a:tr h="0">
                <a:tc gridSpan="7">
                  <a:txBody>
                    <a:bodyPr/>
                    <a:lstStyle/>
                    <a:p>
                      <a:pPr algn="ctr"/>
                      <a:r>
                        <a:rPr lang="en-US" sz="1800" dirty="0">
                          <a:latin typeface="Times New Roman" panose="02020603050405020304" pitchFamily="18" charset="0"/>
                          <a:cs typeface="Times New Roman" panose="02020603050405020304" pitchFamily="18" charset="0"/>
                        </a:rPr>
                        <a:t>Buffalo</a:t>
                      </a:r>
                      <a:endParaRPr lang="en-IN" sz="1800" dirty="0">
                        <a:latin typeface="Times New Roman" panose="02020603050405020304" pitchFamily="18" charset="0"/>
                        <a:cs typeface="Times New Roman" panose="02020603050405020304" pitchFamily="18" charset="0"/>
                      </a:endParaRPr>
                    </a:p>
                  </a:txBody>
                  <a:tcPr/>
                </a:tc>
                <a:tc hMerge="1">
                  <a:txBody>
                    <a:bodyPr/>
                    <a:lstStyle/>
                    <a:p>
                      <a:endParaRPr lang="en-IN" sz="1800" dirty="0">
                        <a:latin typeface="Times New Roman" panose="02020603050405020304" pitchFamily="18" charset="0"/>
                        <a:cs typeface="Times New Roman" panose="02020603050405020304" pitchFamily="18" charset="0"/>
                      </a:endParaRPr>
                    </a:p>
                  </a:txBody>
                  <a:tcPr/>
                </a:tc>
                <a:tc hMerge="1">
                  <a:txBody>
                    <a:bodyPr/>
                    <a:lstStyle/>
                    <a:p>
                      <a:endParaRPr lang="en-IN" sz="1800" dirty="0">
                        <a:latin typeface="Times New Roman" panose="02020603050405020304" pitchFamily="18" charset="0"/>
                        <a:cs typeface="Times New Roman" panose="02020603050405020304" pitchFamily="18" charset="0"/>
                      </a:endParaRPr>
                    </a:p>
                  </a:txBody>
                  <a:tcPr/>
                </a:tc>
                <a:tc hMerge="1">
                  <a:txBody>
                    <a:bodyPr/>
                    <a:lstStyle/>
                    <a:p>
                      <a:endParaRPr lang="en-IN" sz="1800" dirty="0">
                        <a:latin typeface="Times New Roman" panose="02020603050405020304" pitchFamily="18" charset="0"/>
                        <a:cs typeface="Times New Roman" panose="02020603050405020304" pitchFamily="18" charset="0"/>
                      </a:endParaRPr>
                    </a:p>
                  </a:txBody>
                  <a:tcPr/>
                </a:tc>
                <a:tc hMerge="1">
                  <a:txBody>
                    <a:bodyPr/>
                    <a:lstStyle/>
                    <a:p>
                      <a:endParaRPr lang="en-IN" sz="1800" dirty="0">
                        <a:latin typeface="Times New Roman" panose="02020603050405020304" pitchFamily="18" charset="0"/>
                        <a:cs typeface="Times New Roman" panose="02020603050405020304" pitchFamily="18" charset="0"/>
                      </a:endParaRPr>
                    </a:p>
                  </a:txBody>
                  <a:tcPr/>
                </a:tc>
                <a:tc hMerge="1">
                  <a:txBody>
                    <a:bodyPr/>
                    <a:lstStyle/>
                    <a:p>
                      <a:endParaRPr lang="en-IN" sz="1800">
                        <a:latin typeface="Times New Roman" panose="02020603050405020304" pitchFamily="18" charset="0"/>
                        <a:cs typeface="Times New Roman" panose="02020603050405020304" pitchFamily="18" charset="0"/>
                      </a:endParaRPr>
                    </a:p>
                  </a:txBody>
                  <a:tcPr/>
                </a:tc>
                <a:tc hMerge="1">
                  <a:txBody>
                    <a:bodyPr/>
                    <a:lstStyle/>
                    <a:p>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1399876"/>
                  </a:ext>
                </a:extLst>
              </a:tr>
              <a:tr h="0">
                <a:tc>
                  <a:txBody>
                    <a:bodyPr/>
                    <a:lstStyle/>
                    <a:p>
                      <a:pPr algn="ctr"/>
                      <a:r>
                        <a:rPr lang="en-US" sz="1800" dirty="0">
                          <a:latin typeface="Times New Roman" panose="02020603050405020304" pitchFamily="18" charset="0"/>
                          <a:cs typeface="Times New Roman" panose="02020603050405020304" pitchFamily="18" charset="0"/>
                        </a:rPr>
                        <a:t>6</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0.670</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0.440</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1.58</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124</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4.8</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1.8</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951467"/>
                  </a:ext>
                </a:extLst>
              </a:tr>
            </a:tbl>
          </a:graphicData>
        </a:graphic>
      </p:graphicFrame>
      <p:sp>
        <p:nvSpPr>
          <p:cNvPr id="6" name="TextBox 5">
            <a:extLst>
              <a:ext uri="{FF2B5EF4-FFF2-40B4-BE49-F238E27FC236}">
                <a16:creationId xmlns:a16="http://schemas.microsoft.com/office/drawing/2014/main" id="{95548937-CAB4-4721-8ED7-C6996736C428}"/>
              </a:ext>
            </a:extLst>
          </p:cNvPr>
          <p:cNvSpPr txBox="1"/>
          <p:nvPr/>
        </p:nvSpPr>
        <p:spPr>
          <a:xfrm>
            <a:off x="939922" y="2336457"/>
            <a:ext cx="7239000" cy="400110"/>
          </a:xfrm>
          <a:prstGeom prst="rect">
            <a:avLst/>
          </a:prstGeom>
          <a:noFill/>
          <a:ln>
            <a:solidFill>
              <a:schemeClr val="tx2"/>
            </a:solidFill>
          </a:ln>
        </p:spPr>
        <p:txBody>
          <a:bodyPr wrap="square">
            <a:spAutoFit/>
          </a:bodyPr>
          <a:lstStyle/>
          <a:p>
            <a:pPr algn="ctr"/>
            <a:r>
              <a:rPr lang="en-US" sz="2000" b="1" dirty="0">
                <a:solidFill>
                  <a:srgbClr val="7030A0"/>
                </a:solidFill>
                <a:latin typeface="Times New Roman" pitchFamily="18" charset="0"/>
                <a:cs typeface="Times New Roman" pitchFamily="18" charset="0"/>
              </a:rPr>
              <a:t>Milk Production Requirement</a:t>
            </a:r>
            <a:endParaRPr lang="en-IN" sz="2000" dirty="0"/>
          </a:p>
        </p:txBody>
      </p:sp>
    </p:spTree>
    <p:extLst>
      <p:ext uri="{BB962C8B-B14F-4D97-AF65-F5344CB8AC3E}">
        <p14:creationId xmlns:p14="http://schemas.microsoft.com/office/powerpoint/2010/main" val="312848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E0FAE-6F80-4A29-9279-F7142912CAA1}"/>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Content Placeholder 2">
            <a:extLst>
              <a:ext uri="{FF2B5EF4-FFF2-40B4-BE49-F238E27FC236}">
                <a16:creationId xmlns:a16="http://schemas.microsoft.com/office/drawing/2014/main" id="{56D4CCAB-512D-43DE-9DE7-6A6DE91ADC6A}"/>
              </a:ext>
            </a:extLst>
          </p:cNvPr>
          <p:cNvSpPr txBox="1">
            <a:spLocks/>
          </p:cNvSpPr>
          <p:nvPr/>
        </p:nvSpPr>
        <p:spPr>
          <a:xfrm>
            <a:off x="932710" y="762000"/>
            <a:ext cx="7277100" cy="659190"/>
          </a:xfrm>
          <a:prstGeom prst="rect">
            <a:avLst/>
          </a:prstGeom>
          <a:ln>
            <a:solidFill>
              <a:srgbClr val="7030A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solidFill>
                  <a:srgbClr val="7030A0"/>
                </a:solidFill>
                <a:latin typeface="Times New Roman" panose="02020603050405020304" pitchFamily="18" charset="0"/>
                <a:cs typeface="Times New Roman" panose="02020603050405020304" pitchFamily="18" charset="0"/>
              </a:rPr>
              <a:t>Calculate nutrients requirement of a Sahiwal cow with 450 kg body weight and yielding 10 kg of milk having 4% milk fat?</a:t>
            </a:r>
            <a:endParaRPr lang="en-IN" dirty="0">
              <a:solidFill>
                <a:srgbClr val="7030A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71B24F30-D243-4F9D-A8DE-69897325CBF8}"/>
              </a:ext>
            </a:extLst>
          </p:cNvPr>
          <p:cNvSpPr txBox="1">
            <a:spLocks/>
          </p:cNvSpPr>
          <p:nvPr/>
        </p:nvSpPr>
        <p:spPr>
          <a:xfrm>
            <a:off x="932710" y="1981200"/>
            <a:ext cx="7277100" cy="659190"/>
          </a:xfrm>
          <a:prstGeom prst="rect">
            <a:avLst/>
          </a:prstGeom>
          <a:ln>
            <a:solidFill>
              <a:srgbClr val="7030A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Maintenance nutrients requirement of a Sahiwal cow with 450 kg body weight</a:t>
            </a:r>
          </a:p>
          <a:p>
            <a:pPr algn="just">
              <a:buFont typeface="Wingdings" panose="05000000000000000000" pitchFamily="2" charset="2"/>
              <a:buChar char="Ø"/>
            </a:pPr>
            <a:endParaRPr lang="en-IN" sz="1800" dirty="0">
              <a:latin typeface="Times New Roman" panose="02020603050405020304" pitchFamily="18" charset="0"/>
              <a:cs typeface="Times New Roman" panose="02020603050405020304" pitchFamily="18" charset="0"/>
            </a:endParaRPr>
          </a:p>
        </p:txBody>
      </p:sp>
      <p:graphicFrame>
        <p:nvGraphicFramePr>
          <p:cNvPr id="7" name="Table 17">
            <a:extLst>
              <a:ext uri="{FF2B5EF4-FFF2-40B4-BE49-F238E27FC236}">
                <a16:creationId xmlns:a16="http://schemas.microsoft.com/office/drawing/2014/main" id="{BFDD56CD-2208-480A-A8B6-BE0A06E405D1}"/>
              </a:ext>
            </a:extLst>
          </p:cNvPr>
          <p:cNvGraphicFramePr>
            <a:graphicFrameLocks noGrp="1"/>
          </p:cNvGraphicFramePr>
          <p:nvPr>
            <p:extLst>
              <p:ext uri="{D42A27DB-BD31-4B8C-83A1-F6EECF244321}">
                <p14:modId xmlns:p14="http://schemas.microsoft.com/office/powerpoint/2010/main" val="1329101920"/>
              </p:ext>
            </p:extLst>
          </p:nvPr>
        </p:nvGraphicFramePr>
        <p:xfrm>
          <a:off x="952500" y="2844800"/>
          <a:ext cx="7239001" cy="1193800"/>
        </p:xfrm>
        <a:graphic>
          <a:graphicData uri="http://schemas.openxmlformats.org/drawingml/2006/table">
            <a:tbl>
              <a:tblPr firstRow="1" bandRow="1">
                <a:tableStyleId>{5C22544A-7EE6-4342-B048-85BDC9FD1C3A}</a:tableStyleId>
              </a:tblPr>
              <a:tblGrid>
                <a:gridCol w="1034143">
                  <a:extLst>
                    <a:ext uri="{9D8B030D-6E8A-4147-A177-3AD203B41FA5}">
                      <a16:colId xmlns:a16="http://schemas.microsoft.com/office/drawing/2014/main" val="3665876761"/>
                    </a:ext>
                  </a:extLst>
                </a:gridCol>
                <a:gridCol w="1034143">
                  <a:extLst>
                    <a:ext uri="{9D8B030D-6E8A-4147-A177-3AD203B41FA5}">
                      <a16:colId xmlns:a16="http://schemas.microsoft.com/office/drawing/2014/main" val="4046140431"/>
                    </a:ext>
                  </a:extLst>
                </a:gridCol>
                <a:gridCol w="1034143">
                  <a:extLst>
                    <a:ext uri="{9D8B030D-6E8A-4147-A177-3AD203B41FA5}">
                      <a16:colId xmlns:a16="http://schemas.microsoft.com/office/drawing/2014/main" val="1000747942"/>
                    </a:ext>
                  </a:extLst>
                </a:gridCol>
                <a:gridCol w="1034143">
                  <a:extLst>
                    <a:ext uri="{9D8B030D-6E8A-4147-A177-3AD203B41FA5}">
                      <a16:colId xmlns:a16="http://schemas.microsoft.com/office/drawing/2014/main" val="506389065"/>
                    </a:ext>
                  </a:extLst>
                </a:gridCol>
                <a:gridCol w="1034143">
                  <a:extLst>
                    <a:ext uri="{9D8B030D-6E8A-4147-A177-3AD203B41FA5}">
                      <a16:colId xmlns:a16="http://schemas.microsoft.com/office/drawing/2014/main" val="2018867170"/>
                    </a:ext>
                  </a:extLst>
                </a:gridCol>
                <a:gridCol w="1034143">
                  <a:extLst>
                    <a:ext uri="{9D8B030D-6E8A-4147-A177-3AD203B41FA5}">
                      <a16:colId xmlns:a16="http://schemas.microsoft.com/office/drawing/2014/main" val="1725313410"/>
                    </a:ext>
                  </a:extLst>
                </a:gridCol>
                <a:gridCol w="1034143">
                  <a:extLst>
                    <a:ext uri="{9D8B030D-6E8A-4147-A177-3AD203B41FA5}">
                      <a16:colId xmlns:a16="http://schemas.microsoft.com/office/drawing/2014/main" val="3548055364"/>
                    </a:ext>
                  </a:extLst>
                </a:gridCol>
              </a:tblGrid>
              <a:tr h="370840">
                <a:tc>
                  <a:txBody>
                    <a:bodyPr/>
                    <a:lstStyle/>
                    <a:p>
                      <a:pPr algn="ctr"/>
                      <a:r>
                        <a:rPr lang="en-US" sz="1600" dirty="0">
                          <a:latin typeface="Times New Roman" panose="02020603050405020304" pitchFamily="18" charset="0"/>
                          <a:cs typeface="Times New Roman" panose="02020603050405020304" pitchFamily="18" charset="0"/>
                        </a:rPr>
                        <a:t>Body weight (kg)</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DM</a:t>
                      </a:r>
                    </a:p>
                    <a:p>
                      <a:pPr algn="ctr"/>
                      <a:r>
                        <a:rPr lang="en-US" sz="1600" dirty="0">
                          <a:latin typeface="Times New Roman" panose="02020603050405020304" pitchFamily="18" charset="0"/>
                          <a:cs typeface="Times New Roman" panose="02020603050405020304" pitchFamily="18" charset="0"/>
                        </a:rPr>
                        <a:t>(kg/day)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TDN (kg/day)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ME (</a:t>
                      </a:r>
                      <a:r>
                        <a:rPr lang="en-US" sz="1600" dirty="0" err="1">
                          <a:latin typeface="Times New Roman" panose="02020603050405020304" pitchFamily="18" charset="0"/>
                          <a:cs typeface="Times New Roman" panose="02020603050405020304" pitchFamily="18" charset="0"/>
                        </a:rPr>
                        <a:t>Mcal</a:t>
                      </a: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CP (g/day)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Ca</a:t>
                      </a:r>
                    </a:p>
                    <a:p>
                      <a:pPr algn="ctr"/>
                      <a:r>
                        <a:rPr lang="en-US" sz="1600" dirty="0">
                          <a:latin typeface="Times New Roman" panose="02020603050405020304" pitchFamily="18" charset="0"/>
                          <a:cs typeface="Times New Roman" panose="02020603050405020304" pitchFamily="18" charset="0"/>
                        </a:rPr>
                        <a:t>(g/day)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 </a:t>
                      </a:r>
                    </a:p>
                    <a:p>
                      <a:pPr algn="ctr"/>
                      <a:r>
                        <a:rPr lang="en-US" sz="1600" dirty="0">
                          <a:latin typeface="Times New Roman" panose="02020603050405020304" pitchFamily="18" charset="0"/>
                          <a:cs typeface="Times New Roman" panose="02020603050405020304" pitchFamily="18" charset="0"/>
                        </a:rPr>
                        <a:t>(g/d)</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5091855"/>
                  </a:ext>
                </a:extLst>
              </a:tr>
              <a:tr h="370840">
                <a:tc>
                  <a:txBody>
                    <a:bodyPr/>
                    <a:lstStyle/>
                    <a:p>
                      <a:pPr algn="ctr"/>
                      <a:r>
                        <a:rPr lang="en-US" sz="1600" dirty="0">
                          <a:latin typeface="Times New Roman" panose="02020603050405020304" pitchFamily="18" charset="0"/>
                          <a:cs typeface="Times New Roman" panose="02020603050405020304" pitchFamily="18" charset="0"/>
                        </a:rPr>
                        <a:t>450</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9.72</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3.58</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12.94</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476</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20</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9</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31815235"/>
                  </a:ext>
                </a:extLst>
              </a:tr>
            </a:tbl>
          </a:graphicData>
        </a:graphic>
      </p:graphicFrame>
      <p:sp>
        <p:nvSpPr>
          <p:cNvPr id="8" name="Content Placeholder 2">
            <a:extLst>
              <a:ext uri="{FF2B5EF4-FFF2-40B4-BE49-F238E27FC236}">
                <a16:creationId xmlns:a16="http://schemas.microsoft.com/office/drawing/2014/main" id="{65193C55-1649-4637-BAC8-9089A3FCC9DD}"/>
              </a:ext>
            </a:extLst>
          </p:cNvPr>
          <p:cNvSpPr txBox="1">
            <a:spLocks/>
          </p:cNvSpPr>
          <p:nvPr/>
        </p:nvSpPr>
        <p:spPr>
          <a:xfrm>
            <a:off x="914401" y="4255490"/>
            <a:ext cx="7277100" cy="365125"/>
          </a:xfrm>
          <a:prstGeom prst="rect">
            <a:avLst/>
          </a:prstGeom>
          <a:ln>
            <a:solidFill>
              <a:srgbClr val="7030A0"/>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Nutrients requirement for milk production (4% milk fat)</a:t>
            </a:r>
            <a:endParaRPr lang="en-IN" sz="18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BBD2C754-4A59-4758-B55B-690A5D0EC8B8}"/>
              </a:ext>
            </a:extLst>
          </p:cNvPr>
          <p:cNvGraphicFramePr>
            <a:graphicFrameLocks noGrp="1"/>
          </p:cNvGraphicFramePr>
          <p:nvPr>
            <p:extLst>
              <p:ext uri="{D42A27DB-BD31-4B8C-83A1-F6EECF244321}">
                <p14:modId xmlns:p14="http://schemas.microsoft.com/office/powerpoint/2010/main" val="980728319"/>
              </p:ext>
            </p:extLst>
          </p:nvPr>
        </p:nvGraphicFramePr>
        <p:xfrm>
          <a:off x="897385" y="4847341"/>
          <a:ext cx="7239001" cy="1249680"/>
        </p:xfrm>
        <a:graphic>
          <a:graphicData uri="http://schemas.openxmlformats.org/drawingml/2006/table">
            <a:tbl>
              <a:tblPr firstRow="1" bandRow="1">
                <a:tableStyleId>{5C22544A-7EE6-4342-B048-85BDC9FD1C3A}</a:tableStyleId>
              </a:tblPr>
              <a:tblGrid>
                <a:gridCol w="1034143">
                  <a:extLst>
                    <a:ext uri="{9D8B030D-6E8A-4147-A177-3AD203B41FA5}">
                      <a16:colId xmlns:a16="http://schemas.microsoft.com/office/drawing/2014/main" val="1991738156"/>
                    </a:ext>
                  </a:extLst>
                </a:gridCol>
                <a:gridCol w="1034143">
                  <a:extLst>
                    <a:ext uri="{9D8B030D-6E8A-4147-A177-3AD203B41FA5}">
                      <a16:colId xmlns:a16="http://schemas.microsoft.com/office/drawing/2014/main" val="1840187930"/>
                    </a:ext>
                  </a:extLst>
                </a:gridCol>
                <a:gridCol w="1034143">
                  <a:extLst>
                    <a:ext uri="{9D8B030D-6E8A-4147-A177-3AD203B41FA5}">
                      <a16:colId xmlns:a16="http://schemas.microsoft.com/office/drawing/2014/main" val="2220457558"/>
                    </a:ext>
                  </a:extLst>
                </a:gridCol>
                <a:gridCol w="1034143">
                  <a:extLst>
                    <a:ext uri="{9D8B030D-6E8A-4147-A177-3AD203B41FA5}">
                      <a16:colId xmlns:a16="http://schemas.microsoft.com/office/drawing/2014/main" val="2556179861"/>
                    </a:ext>
                  </a:extLst>
                </a:gridCol>
                <a:gridCol w="1034143">
                  <a:extLst>
                    <a:ext uri="{9D8B030D-6E8A-4147-A177-3AD203B41FA5}">
                      <a16:colId xmlns:a16="http://schemas.microsoft.com/office/drawing/2014/main" val="2635503025"/>
                    </a:ext>
                  </a:extLst>
                </a:gridCol>
                <a:gridCol w="1034143">
                  <a:extLst>
                    <a:ext uri="{9D8B030D-6E8A-4147-A177-3AD203B41FA5}">
                      <a16:colId xmlns:a16="http://schemas.microsoft.com/office/drawing/2014/main" val="386501013"/>
                    </a:ext>
                  </a:extLst>
                </a:gridCol>
                <a:gridCol w="1034143">
                  <a:extLst>
                    <a:ext uri="{9D8B030D-6E8A-4147-A177-3AD203B41FA5}">
                      <a16:colId xmlns:a16="http://schemas.microsoft.com/office/drawing/2014/main" val="1054430670"/>
                    </a:ext>
                  </a:extLst>
                </a:gridCol>
              </a:tblGrid>
              <a:tr h="169204">
                <a:tc>
                  <a:txBody>
                    <a:bodyPr/>
                    <a:lstStyle/>
                    <a:p>
                      <a:pPr algn="ctr"/>
                      <a:r>
                        <a:rPr lang="en-US" sz="1600" dirty="0">
                          <a:latin typeface="Times New Roman" panose="02020603050405020304" pitchFamily="18" charset="0"/>
                          <a:cs typeface="Times New Roman" panose="02020603050405020304" pitchFamily="18" charset="0"/>
                        </a:rPr>
                        <a:t>Fat%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DM</a:t>
                      </a:r>
                    </a:p>
                    <a:p>
                      <a:pPr algn="ctr"/>
                      <a:r>
                        <a:rPr lang="en-US" sz="1600" dirty="0">
                          <a:latin typeface="Times New Roman" panose="02020603050405020304" pitchFamily="18" charset="0"/>
                          <a:cs typeface="Times New Roman" panose="02020603050405020304" pitchFamily="18" charset="0"/>
                        </a:rPr>
                        <a:t>(kg/day)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TDN (kg/day)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ME (</a:t>
                      </a:r>
                      <a:r>
                        <a:rPr lang="en-US" sz="1600" dirty="0" err="1">
                          <a:latin typeface="Times New Roman" panose="02020603050405020304" pitchFamily="18" charset="0"/>
                          <a:cs typeface="Times New Roman" panose="02020603050405020304" pitchFamily="18" charset="0"/>
                        </a:rPr>
                        <a:t>Mcal</a:t>
                      </a: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CP (g/day)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Ca</a:t>
                      </a:r>
                    </a:p>
                    <a:p>
                      <a:pPr algn="ctr"/>
                      <a:r>
                        <a:rPr lang="en-US" sz="1600" dirty="0">
                          <a:latin typeface="Times New Roman" panose="02020603050405020304" pitchFamily="18" charset="0"/>
                          <a:cs typeface="Times New Roman" panose="02020603050405020304" pitchFamily="18" charset="0"/>
                        </a:rPr>
                        <a:t>(g/day)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 </a:t>
                      </a:r>
                    </a:p>
                    <a:p>
                      <a:pPr algn="ctr"/>
                      <a:r>
                        <a:rPr lang="en-US" sz="1600" dirty="0">
                          <a:latin typeface="Times New Roman" panose="02020603050405020304" pitchFamily="18" charset="0"/>
                          <a:cs typeface="Times New Roman" panose="02020603050405020304" pitchFamily="18" charset="0"/>
                        </a:rPr>
                        <a:t>(g/d)</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9408897"/>
                  </a:ext>
                </a:extLst>
              </a:tr>
              <a:tr h="0">
                <a:tc gridSpan="7">
                  <a:txBody>
                    <a:bodyPr/>
                    <a:lstStyle/>
                    <a:p>
                      <a:pPr algn="ctr"/>
                      <a:r>
                        <a:rPr lang="en-US" sz="1600" dirty="0">
                          <a:latin typeface="Times New Roman" panose="02020603050405020304" pitchFamily="18" charset="0"/>
                          <a:cs typeface="Times New Roman" panose="02020603050405020304" pitchFamily="18" charset="0"/>
                        </a:rPr>
                        <a:t>Cow</a:t>
                      </a:r>
                      <a:endParaRPr lang="en-IN" sz="1600" dirty="0">
                        <a:latin typeface="Times New Roman" panose="02020603050405020304" pitchFamily="18" charset="0"/>
                        <a:cs typeface="Times New Roman" panose="02020603050405020304" pitchFamily="18" charset="0"/>
                      </a:endParaRPr>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789537744"/>
                  </a:ext>
                </a:extLst>
              </a:tr>
              <a:tr h="0">
                <a:tc>
                  <a:txBody>
                    <a:bodyPr/>
                    <a:lstStyle/>
                    <a:p>
                      <a:pPr algn="ctr"/>
                      <a:r>
                        <a:rPr lang="en-US" sz="1600" dirty="0">
                          <a:latin typeface="Times New Roman" panose="02020603050405020304" pitchFamily="18" charset="0"/>
                          <a:cs typeface="Times New Roman" panose="02020603050405020304" pitchFamily="18" charset="0"/>
                        </a:rPr>
                        <a:t>4</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0.510</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0.330</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1.20</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96</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3.2</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1.8</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4408403"/>
                  </a:ext>
                </a:extLst>
              </a:tr>
            </a:tbl>
          </a:graphicData>
        </a:graphic>
      </p:graphicFrame>
    </p:spTree>
    <p:extLst>
      <p:ext uri="{BB962C8B-B14F-4D97-AF65-F5344CB8AC3E}">
        <p14:creationId xmlns:p14="http://schemas.microsoft.com/office/powerpoint/2010/main" val="402519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29701" name="Picture 5" descr="How to Start Animal Feed Business in Nigeria - Livestock Business  Opportunities"/>
          <p:cNvPicPr>
            <a:picLocks noChangeAspect="1" noChangeArrowheads="1"/>
          </p:cNvPicPr>
          <p:nvPr/>
        </p:nvPicPr>
        <p:blipFill>
          <a:blip r:embed="rId2" cstate="print"/>
          <a:srcRect/>
          <a:stretch>
            <a:fillRect/>
          </a:stretch>
        </p:blipFill>
        <p:spPr bwMode="auto">
          <a:xfrm>
            <a:off x="381000" y="2743200"/>
            <a:ext cx="3802770" cy="2209800"/>
          </a:xfrm>
          <a:prstGeom prst="rect">
            <a:avLst/>
          </a:prstGeom>
          <a:noFill/>
        </p:spPr>
      </p:pic>
      <p:sp>
        <p:nvSpPr>
          <p:cNvPr id="8" name="TextBox 7"/>
          <p:cNvSpPr txBox="1"/>
          <p:nvPr/>
        </p:nvSpPr>
        <p:spPr>
          <a:xfrm>
            <a:off x="990600" y="5029200"/>
            <a:ext cx="2286000" cy="769441"/>
          </a:xfrm>
          <a:prstGeom prst="rect">
            <a:avLst/>
          </a:prstGeom>
          <a:noFill/>
        </p:spPr>
        <p:txBody>
          <a:bodyPr wrap="square" rtlCol="0">
            <a:spAutoFit/>
          </a:bodyPr>
          <a:lstStyle/>
          <a:p>
            <a:r>
              <a:rPr lang="en-US" sz="4400" b="1" dirty="0">
                <a:solidFill>
                  <a:srgbClr val="00B050"/>
                </a:solidFill>
                <a:latin typeface="Times New Roman" pitchFamily="18" charset="0"/>
                <a:cs typeface="Times New Roman" pitchFamily="18" charset="0"/>
              </a:rPr>
              <a:t>Ration</a:t>
            </a:r>
          </a:p>
        </p:txBody>
      </p:sp>
      <p:sp>
        <p:nvSpPr>
          <p:cNvPr id="9" name="Rounded Rectangle 8"/>
          <p:cNvSpPr/>
          <p:nvPr/>
        </p:nvSpPr>
        <p:spPr>
          <a:xfrm>
            <a:off x="4419600" y="1905000"/>
            <a:ext cx="4191000" cy="1905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a:solidFill>
                  <a:srgbClr val="7030A0"/>
                </a:solidFill>
                <a:latin typeface="Times New Roman" pitchFamily="18" charset="0"/>
                <a:cs typeface="Times New Roman" pitchFamily="18" charset="0"/>
              </a:rPr>
              <a:t>A ration is the feedstuff offered for a given animal during a time period of 24 hours. The feedstuffs are give at a time or in proportions at intervals (diet)</a:t>
            </a:r>
          </a:p>
        </p:txBody>
      </p:sp>
      <p:sp>
        <p:nvSpPr>
          <p:cNvPr id="10" name="Rounded Rectangle 9"/>
          <p:cNvSpPr/>
          <p:nvPr/>
        </p:nvSpPr>
        <p:spPr>
          <a:xfrm>
            <a:off x="4495800" y="4114800"/>
            <a:ext cx="4114800" cy="1905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a:latin typeface="Times New Roman" pitchFamily="18" charset="0"/>
                <a:cs typeface="Times New Roman" pitchFamily="18" charset="0"/>
              </a:rPr>
              <a:t>A balanced ration is one that furnishes nutrients in such proportions and amount that it will properly nourish a given animal for 24 hours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0FB657-2842-45E5-B7B9-6256879CB7E7}"/>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descr="Partnership Between Total and NewMotion | NewMotion UK">
            <a:extLst>
              <a:ext uri="{FF2B5EF4-FFF2-40B4-BE49-F238E27FC236}">
                <a16:creationId xmlns:a16="http://schemas.microsoft.com/office/drawing/2014/main" id="{B3CC317A-4DE2-4263-B31B-80D01AFA48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79411"/>
            <a:ext cx="2252662" cy="10189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17">
            <a:extLst>
              <a:ext uri="{FF2B5EF4-FFF2-40B4-BE49-F238E27FC236}">
                <a16:creationId xmlns:a16="http://schemas.microsoft.com/office/drawing/2014/main" id="{FC944992-9A59-4B59-BC26-E7EBB81D252D}"/>
              </a:ext>
            </a:extLst>
          </p:cNvPr>
          <p:cNvGraphicFramePr>
            <a:graphicFrameLocks noGrp="1"/>
          </p:cNvGraphicFramePr>
          <p:nvPr>
            <p:extLst>
              <p:ext uri="{D42A27DB-BD31-4B8C-83A1-F6EECF244321}">
                <p14:modId xmlns:p14="http://schemas.microsoft.com/office/powerpoint/2010/main" val="262109042"/>
              </p:ext>
            </p:extLst>
          </p:nvPr>
        </p:nvGraphicFramePr>
        <p:xfrm>
          <a:off x="948508" y="1905000"/>
          <a:ext cx="7260216" cy="3585285"/>
        </p:xfrm>
        <a:graphic>
          <a:graphicData uri="http://schemas.openxmlformats.org/drawingml/2006/table">
            <a:tbl>
              <a:tblPr firstRow="1" bandRow="1">
                <a:tableStyleId>{5C22544A-7EE6-4342-B048-85BDC9FD1C3A}</a:tableStyleId>
              </a:tblPr>
              <a:tblGrid>
                <a:gridCol w="1033903">
                  <a:extLst>
                    <a:ext uri="{9D8B030D-6E8A-4147-A177-3AD203B41FA5}">
                      <a16:colId xmlns:a16="http://schemas.microsoft.com/office/drawing/2014/main" val="3665876761"/>
                    </a:ext>
                  </a:extLst>
                </a:gridCol>
                <a:gridCol w="131727">
                  <a:extLst>
                    <a:ext uri="{9D8B030D-6E8A-4147-A177-3AD203B41FA5}">
                      <a16:colId xmlns:a16="http://schemas.microsoft.com/office/drawing/2014/main" val="4046140431"/>
                    </a:ext>
                  </a:extLst>
                </a:gridCol>
                <a:gridCol w="476662">
                  <a:extLst>
                    <a:ext uri="{9D8B030D-6E8A-4147-A177-3AD203B41FA5}">
                      <a16:colId xmlns:a16="http://schemas.microsoft.com/office/drawing/2014/main" val="1524943039"/>
                    </a:ext>
                  </a:extLst>
                </a:gridCol>
                <a:gridCol w="448409">
                  <a:extLst>
                    <a:ext uri="{9D8B030D-6E8A-4147-A177-3AD203B41FA5}">
                      <a16:colId xmlns:a16="http://schemas.microsoft.com/office/drawing/2014/main" val="3833867204"/>
                    </a:ext>
                  </a:extLst>
                </a:gridCol>
                <a:gridCol w="1033903">
                  <a:extLst>
                    <a:ext uri="{9D8B030D-6E8A-4147-A177-3AD203B41FA5}">
                      <a16:colId xmlns:a16="http://schemas.microsoft.com/office/drawing/2014/main" val="1000747942"/>
                    </a:ext>
                  </a:extLst>
                </a:gridCol>
                <a:gridCol w="1033903">
                  <a:extLst>
                    <a:ext uri="{9D8B030D-6E8A-4147-A177-3AD203B41FA5}">
                      <a16:colId xmlns:a16="http://schemas.microsoft.com/office/drawing/2014/main" val="506389065"/>
                    </a:ext>
                  </a:extLst>
                </a:gridCol>
                <a:gridCol w="1033903">
                  <a:extLst>
                    <a:ext uri="{9D8B030D-6E8A-4147-A177-3AD203B41FA5}">
                      <a16:colId xmlns:a16="http://schemas.microsoft.com/office/drawing/2014/main" val="2018867170"/>
                    </a:ext>
                  </a:extLst>
                </a:gridCol>
                <a:gridCol w="1033903">
                  <a:extLst>
                    <a:ext uri="{9D8B030D-6E8A-4147-A177-3AD203B41FA5}">
                      <a16:colId xmlns:a16="http://schemas.microsoft.com/office/drawing/2014/main" val="1725313410"/>
                    </a:ext>
                  </a:extLst>
                </a:gridCol>
                <a:gridCol w="1033903">
                  <a:extLst>
                    <a:ext uri="{9D8B030D-6E8A-4147-A177-3AD203B41FA5}">
                      <a16:colId xmlns:a16="http://schemas.microsoft.com/office/drawing/2014/main" val="3548055364"/>
                    </a:ext>
                  </a:extLst>
                </a:gridCol>
              </a:tblGrid>
              <a:tr h="833007">
                <a:tc gridSpan="2">
                  <a:txBody>
                    <a:bodyPr/>
                    <a:lstStyle/>
                    <a:p>
                      <a:pPr algn="ctr"/>
                      <a:r>
                        <a:rPr lang="en-US" sz="1400" dirty="0">
                          <a:latin typeface="Times New Roman" panose="02020603050405020304" pitchFamily="18" charset="0"/>
                          <a:cs typeface="Times New Roman" panose="02020603050405020304" pitchFamily="18" charset="0"/>
                        </a:rPr>
                        <a:t>Body weight (kg)/fat %</a:t>
                      </a:r>
                      <a:endParaRPr lang="en-IN" sz="1400" dirty="0">
                        <a:latin typeface="Times New Roman" panose="02020603050405020304" pitchFamily="18" charset="0"/>
                        <a:cs typeface="Times New Roman" panose="02020603050405020304" pitchFamily="18" charset="0"/>
                      </a:endParaRPr>
                    </a:p>
                  </a:txBody>
                  <a:tcPr/>
                </a:tc>
                <a:tc hMerge="1">
                  <a:txBody>
                    <a:bodyPr/>
                    <a:lstStyle/>
                    <a:p>
                      <a:pPr algn="ctr"/>
                      <a:r>
                        <a:rPr lang="en-US" sz="1400" dirty="0">
                          <a:latin typeface="Times New Roman" panose="02020603050405020304" pitchFamily="18" charset="0"/>
                          <a:cs typeface="Times New Roman" panose="02020603050405020304" pitchFamily="18" charset="0"/>
                        </a:rPr>
                        <a:t>DM</a:t>
                      </a:r>
                    </a:p>
                    <a:p>
                      <a:pPr algn="ctr"/>
                      <a:r>
                        <a:rPr lang="en-US" sz="1400" dirty="0">
                          <a:latin typeface="Times New Roman" panose="02020603050405020304" pitchFamily="18" charset="0"/>
                          <a:cs typeface="Times New Roman" panose="02020603050405020304" pitchFamily="18" charset="0"/>
                        </a:rPr>
                        <a:t>(kg/day)</a:t>
                      </a:r>
                      <a:endParaRPr lang="en-IN" sz="1400" dirty="0">
                        <a:latin typeface="Times New Roman" panose="02020603050405020304" pitchFamily="18" charset="0"/>
                        <a:cs typeface="Times New Roman" panose="02020603050405020304" pitchFamily="18" charset="0"/>
                      </a:endParaRPr>
                    </a:p>
                  </a:txBody>
                  <a:tcPr/>
                </a:tc>
                <a:tc gridSpan="2">
                  <a:txBody>
                    <a:bodyPr/>
                    <a:lstStyle/>
                    <a:p>
                      <a:pPr algn="ctr"/>
                      <a:r>
                        <a:rPr lang="en-US" sz="1400" dirty="0">
                          <a:latin typeface="Times New Roman" panose="02020603050405020304" pitchFamily="18" charset="0"/>
                          <a:cs typeface="Times New Roman" panose="02020603050405020304" pitchFamily="18" charset="0"/>
                        </a:rPr>
                        <a:t>DM</a:t>
                      </a:r>
                    </a:p>
                    <a:p>
                      <a:pPr algn="ctr"/>
                      <a:r>
                        <a:rPr lang="en-US" sz="1400" dirty="0">
                          <a:latin typeface="Times New Roman" panose="02020603050405020304" pitchFamily="18" charset="0"/>
                          <a:cs typeface="Times New Roman" panose="02020603050405020304" pitchFamily="18" charset="0"/>
                        </a:rPr>
                        <a:t>(kg/day)</a:t>
                      </a: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TDN (kg/day)</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ME (</a:t>
                      </a:r>
                      <a:r>
                        <a:rPr lang="en-US" sz="1400" dirty="0" err="1">
                          <a:latin typeface="Times New Roman" panose="02020603050405020304" pitchFamily="18" charset="0"/>
                          <a:cs typeface="Times New Roman" panose="02020603050405020304" pitchFamily="18" charset="0"/>
                        </a:rPr>
                        <a:t>Mcal</a:t>
                      </a:r>
                      <a:r>
                        <a:rPr lang="en-US" sz="1400" dirty="0">
                          <a:latin typeface="Times New Roman" panose="02020603050405020304" pitchFamily="18" charset="0"/>
                          <a:cs typeface="Times New Roman" panose="02020603050405020304" pitchFamily="18" charset="0"/>
                        </a:rPr>
                        <a:t>)</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CP (g/day)</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Ca</a:t>
                      </a:r>
                    </a:p>
                    <a:p>
                      <a:pPr algn="ctr"/>
                      <a:r>
                        <a:rPr lang="en-US" sz="1400" dirty="0">
                          <a:latin typeface="Times New Roman" panose="02020603050405020304" pitchFamily="18" charset="0"/>
                          <a:cs typeface="Times New Roman" panose="02020603050405020304" pitchFamily="18" charset="0"/>
                        </a:rPr>
                        <a:t>(g/day)</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P </a:t>
                      </a:r>
                    </a:p>
                    <a:p>
                      <a:pPr algn="ctr"/>
                      <a:r>
                        <a:rPr lang="en-US" sz="1400" dirty="0">
                          <a:latin typeface="Times New Roman" panose="02020603050405020304" pitchFamily="18" charset="0"/>
                          <a:cs typeface="Times New Roman" panose="02020603050405020304" pitchFamily="18" charset="0"/>
                        </a:rPr>
                        <a:t>(g/d)</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5091855"/>
                  </a:ext>
                </a:extLst>
              </a:tr>
              <a:tr h="256310">
                <a:tc gridSpan="9">
                  <a:txBody>
                    <a:bodyPr/>
                    <a:lstStyle/>
                    <a:p>
                      <a:pPr algn="ctr"/>
                      <a:r>
                        <a:rPr lang="en-US" sz="1400" dirty="0">
                          <a:latin typeface="Times New Roman" panose="02020603050405020304" pitchFamily="18" charset="0"/>
                          <a:cs typeface="Times New Roman" panose="02020603050405020304" pitchFamily="18" charset="0"/>
                        </a:rPr>
                        <a:t>Maintenance requirement</a:t>
                      </a:r>
                      <a:endParaRPr lang="en-IN" sz="1400"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hMerge="1">
                  <a:txBody>
                    <a:bodyPr/>
                    <a:lstStyle/>
                    <a:p>
                      <a:endParaRPr lang="en-IN"/>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57988471"/>
                  </a:ext>
                </a:extLst>
              </a:tr>
              <a:tr h="256310">
                <a:tc gridSpan="2">
                  <a:txBody>
                    <a:bodyPr/>
                    <a:lstStyle/>
                    <a:p>
                      <a:pPr algn="ctr"/>
                      <a:r>
                        <a:rPr lang="en-US" sz="1400" dirty="0">
                          <a:latin typeface="Times New Roman" panose="02020603050405020304" pitchFamily="18" charset="0"/>
                          <a:cs typeface="Times New Roman" panose="02020603050405020304" pitchFamily="18" charset="0"/>
                        </a:rPr>
                        <a:t>450</a:t>
                      </a:r>
                      <a:endParaRPr lang="en-IN" sz="1400" dirty="0">
                        <a:latin typeface="Times New Roman" panose="02020603050405020304" pitchFamily="18" charset="0"/>
                        <a:cs typeface="Times New Roman" panose="02020603050405020304" pitchFamily="18" charset="0"/>
                      </a:endParaRPr>
                    </a:p>
                  </a:txBody>
                  <a:tcPr/>
                </a:tc>
                <a:tc hMerge="1">
                  <a:txBody>
                    <a:bodyPr/>
                    <a:lstStyle/>
                    <a:p>
                      <a:pPr algn="ctr"/>
                      <a:r>
                        <a:rPr lang="en-US" sz="1400" dirty="0">
                          <a:latin typeface="Times New Roman" panose="02020603050405020304" pitchFamily="18" charset="0"/>
                          <a:cs typeface="Times New Roman" panose="02020603050405020304" pitchFamily="18" charset="0"/>
                        </a:rPr>
                        <a:t>9.72</a:t>
                      </a:r>
                      <a:endParaRPr lang="en-IN" sz="1400" dirty="0">
                        <a:latin typeface="Times New Roman" panose="02020603050405020304" pitchFamily="18" charset="0"/>
                        <a:cs typeface="Times New Roman" panose="02020603050405020304" pitchFamily="18" charset="0"/>
                      </a:endParaRPr>
                    </a:p>
                  </a:txBody>
                  <a:tcPr/>
                </a:tc>
                <a:tc gridSpan="2">
                  <a:txBody>
                    <a:bodyPr/>
                    <a:lstStyle/>
                    <a:p>
                      <a:pPr algn="ctr"/>
                      <a:r>
                        <a:rPr lang="en-US" sz="1400" dirty="0">
                          <a:latin typeface="Times New Roman" panose="02020603050405020304" pitchFamily="18" charset="0"/>
                          <a:cs typeface="Times New Roman" panose="02020603050405020304" pitchFamily="18" charset="0"/>
                        </a:rPr>
                        <a:t>9.72</a:t>
                      </a: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3.58</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12.94</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476</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20</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9</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31815235"/>
                  </a:ext>
                </a:extLst>
              </a:tr>
              <a:tr h="256310">
                <a:tc gridSpan="9">
                  <a:txBody>
                    <a:bodyPr/>
                    <a:lstStyle/>
                    <a:p>
                      <a:pPr algn="ctr"/>
                      <a:r>
                        <a:rPr lang="en-US" sz="1400" dirty="0">
                          <a:latin typeface="Times New Roman" panose="02020603050405020304" pitchFamily="18" charset="0"/>
                          <a:cs typeface="Times New Roman" panose="02020603050405020304" pitchFamily="18" charset="0"/>
                        </a:rPr>
                        <a:t>Milk production</a:t>
                      </a:r>
                      <a:endParaRPr lang="en-IN" sz="1400"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hMerge="1">
                  <a:txBody>
                    <a:bodyPr/>
                    <a:lstStyle/>
                    <a:p>
                      <a:endParaRPr lang="en-IN"/>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5024318"/>
                  </a:ext>
                </a:extLst>
              </a:tr>
              <a:tr h="578673">
                <a:tc gridSpan="2">
                  <a:txBody>
                    <a:bodyPr/>
                    <a:lstStyle/>
                    <a:p>
                      <a:pPr algn="ctr"/>
                      <a:r>
                        <a:rPr lang="en-US" sz="1400" dirty="0">
                          <a:latin typeface="Times New Roman" panose="02020603050405020304" pitchFamily="18" charset="0"/>
                          <a:cs typeface="Times New Roman" panose="02020603050405020304" pitchFamily="18" charset="0"/>
                        </a:rPr>
                        <a:t>For 1 kg milk with 4% fat</a:t>
                      </a:r>
                      <a:endParaRPr lang="en-IN" sz="1400" dirty="0">
                        <a:latin typeface="Times New Roman" panose="02020603050405020304" pitchFamily="18" charset="0"/>
                        <a:cs typeface="Times New Roman" panose="02020603050405020304" pitchFamily="18" charset="0"/>
                      </a:endParaRPr>
                    </a:p>
                  </a:txBody>
                  <a:tcPr/>
                </a:tc>
                <a:tc hMerge="1">
                  <a:txBody>
                    <a:bodyPr/>
                    <a:lstStyle/>
                    <a:p>
                      <a:pPr algn="ctr"/>
                      <a:r>
                        <a:rPr lang="en-US" sz="1600" dirty="0">
                          <a:latin typeface="Times New Roman" panose="02020603050405020304" pitchFamily="18" charset="0"/>
                          <a:cs typeface="Times New Roman" panose="02020603050405020304" pitchFamily="18" charset="0"/>
                        </a:rPr>
                        <a:t>0.510</a:t>
                      </a:r>
                      <a:endParaRPr lang="en-IN" sz="1600" dirty="0">
                        <a:latin typeface="Times New Roman" panose="02020603050405020304" pitchFamily="18" charset="0"/>
                        <a:cs typeface="Times New Roman" panose="02020603050405020304" pitchFamily="18" charset="0"/>
                      </a:endParaRPr>
                    </a:p>
                  </a:txBody>
                  <a:tcPr/>
                </a:tc>
                <a:tc gridSpan="2">
                  <a:txBody>
                    <a:bodyPr/>
                    <a:lstStyle/>
                    <a:p>
                      <a:pPr algn="ctr"/>
                      <a:r>
                        <a:rPr lang="en-US" sz="1400" dirty="0">
                          <a:latin typeface="Times New Roman" panose="02020603050405020304" pitchFamily="18" charset="0"/>
                          <a:cs typeface="Times New Roman" panose="02020603050405020304" pitchFamily="18" charset="0"/>
                        </a:rPr>
                        <a:t>0.510</a:t>
                      </a:r>
                      <a:endParaRPr lang="en-IN" sz="1400" dirty="0">
                        <a:latin typeface="Times New Roman" panose="02020603050405020304" pitchFamily="18" charset="0"/>
                        <a:cs typeface="Times New Roman" panose="02020603050405020304" pitchFamily="18" charset="0"/>
                      </a:endParaRPr>
                    </a:p>
                  </a:txBody>
                  <a:tcPr/>
                </a:tc>
                <a:tc hMerge="1">
                  <a:txBody>
                    <a:bodyPr/>
                    <a:lstStyle/>
                    <a:p>
                      <a:pPr algn="ct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0.330</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1.20</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96</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3.2</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1.8</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4358785"/>
                  </a:ext>
                </a:extLst>
              </a:tr>
              <a:tr h="6407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For 10 kg milk with 4% fat</a:t>
                      </a:r>
                      <a:endParaRPr lang="en-IN" sz="1400" dirty="0">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gridSpan="2">
                  <a:txBody>
                    <a:bodyPr/>
                    <a:lstStyle/>
                    <a:p>
                      <a:pPr algn="ctr"/>
                      <a:r>
                        <a:rPr lang="en-US" sz="1400" dirty="0"/>
                        <a:t>5.10</a:t>
                      </a:r>
                      <a:endParaRPr lang="en-IN" sz="1400" dirty="0"/>
                    </a:p>
                  </a:txBody>
                  <a:tcPr/>
                </a:tc>
                <a:tc hMerge="1">
                  <a:txBody>
                    <a:bodyPr/>
                    <a:lstStyle/>
                    <a:p>
                      <a:pPr algn="ctr"/>
                      <a:endParaRPr lang="en-IN" sz="1400" dirty="0"/>
                    </a:p>
                  </a:txBody>
                  <a:tcPr/>
                </a:tc>
                <a:tc>
                  <a:txBody>
                    <a:bodyPr/>
                    <a:lstStyle/>
                    <a:p>
                      <a:pPr algn="ctr"/>
                      <a:r>
                        <a:rPr lang="en-US" sz="1400" dirty="0"/>
                        <a:t>3.30</a:t>
                      </a:r>
                      <a:endParaRPr lang="en-IN" sz="1400" dirty="0"/>
                    </a:p>
                  </a:txBody>
                  <a:tcPr/>
                </a:tc>
                <a:tc>
                  <a:txBody>
                    <a:bodyPr/>
                    <a:lstStyle/>
                    <a:p>
                      <a:pPr algn="ctr"/>
                      <a:r>
                        <a:rPr lang="en-US" sz="1400" dirty="0"/>
                        <a:t>12.0</a:t>
                      </a:r>
                      <a:endParaRPr lang="en-IN" sz="1400" dirty="0"/>
                    </a:p>
                  </a:txBody>
                  <a:tcPr/>
                </a:tc>
                <a:tc>
                  <a:txBody>
                    <a:bodyPr/>
                    <a:lstStyle/>
                    <a:p>
                      <a:pPr algn="ctr"/>
                      <a:r>
                        <a:rPr lang="en-US" sz="1400" dirty="0"/>
                        <a:t>960</a:t>
                      </a:r>
                      <a:endParaRPr lang="en-IN" sz="1400" dirty="0"/>
                    </a:p>
                  </a:txBody>
                  <a:tcPr/>
                </a:tc>
                <a:tc>
                  <a:txBody>
                    <a:bodyPr/>
                    <a:lstStyle/>
                    <a:p>
                      <a:pPr algn="ctr"/>
                      <a:r>
                        <a:rPr lang="en-US" sz="1400" dirty="0"/>
                        <a:t>32</a:t>
                      </a:r>
                      <a:endParaRPr lang="en-IN" sz="1400" dirty="0"/>
                    </a:p>
                  </a:txBody>
                  <a:tcPr/>
                </a:tc>
                <a:tc>
                  <a:txBody>
                    <a:bodyPr/>
                    <a:lstStyle/>
                    <a:p>
                      <a:pPr algn="ctr"/>
                      <a:r>
                        <a:rPr lang="en-US" sz="1400" dirty="0"/>
                        <a:t>18</a:t>
                      </a:r>
                      <a:endParaRPr lang="en-IN" sz="1400" dirty="0"/>
                    </a:p>
                  </a:txBody>
                  <a:tcPr/>
                </a:tc>
                <a:extLst>
                  <a:ext uri="{0D108BD9-81ED-4DB2-BD59-A6C34878D82A}">
                    <a16:rowId xmlns:a16="http://schemas.microsoft.com/office/drawing/2014/main" val="1979197003"/>
                  </a:ext>
                </a:extLst>
              </a:tr>
              <a:tr h="256310">
                <a:tc gridSpan="9">
                  <a:txBody>
                    <a:bodyPr/>
                    <a:lstStyle/>
                    <a:p>
                      <a:pPr algn="ctr"/>
                      <a:r>
                        <a:rPr lang="en-US" sz="1400" dirty="0">
                          <a:latin typeface="Times New Roman" panose="02020603050405020304" pitchFamily="18" charset="0"/>
                          <a:cs typeface="Times New Roman" panose="02020603050405020304" pitchFamily="18" charset="0"/>
                        </a:rPr>
                        <a:t>Total</a:t>
                      </a:r>
                      <a:endParaRPr lang="en-IN" sz="1400"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hMerge="1">
                  <a:txBody>
                    <a:bodyPr/>
                    <a:lstStyle/>
                    <a:p>
                      <a:endParaRPr lang="en-IN"/>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tc hMerge="1">
                  <a:txBody>
                    <a:bodyPr/>
                    <a:lstStyle/>
                    <a:p>
                      <a:pPr algn="ct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6762926"/>
                  </a:ext>
                </a:extLst>
              </a:tr>
              <a:tr h="118822">
                <a:tc>
                  <a:txBody>
                    <a:bodyPr/>
                    <a:lstStyle/>
                    <a:p>
                      <a:pPr algn="ctr" fontAlgn="b"/>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r" fontAlgn="b"/>
                      <a:r>
                        <a:rPr lang="en-IN" sz="1100" b="0" i="0" u="none" strike="noStrike" dirty="0">
                          <a:solidFill>
                            <a:srgbClr val="000000"/>
                          </a:solidFill>
                          <a:effectLst/>
                          <a:latin typeface="Calibri" panose="020F0502020204030204" pitchFamily="34" charset="0"/>
                        </a:rPr>
                        <a:t>14.82</a:t>
                      </a:r>
                    </a:p>
                  </a:txBody>
                  <a:tcPr marL="9525" marR="9525" marT="9525" marB="0" anchor="b"/>
                </a:tc>
                <a:tc hMerge="1">
                  <a:txBody>
                    <a:bodyPr/>
                    <a:lstStyle/>
                    <a:p>
                      <a:pPr algn="r" fontAlgn="b"/>
                      <a:r>
                        <a:rPr lang="en-IN" sz="1100" b="0" i="0" u="none" strike="noStrike" dirty="0">
                          <a:solidFill>
                            <a:srgbClr val="000000"/>
                          </a:solidFill>
                          <a:effectLst/>
                          <a:latin typeface="Calibri" panose="020F0502020204030204" pitchFamily="34" charset="0"/>
                        </a:rPr>
                        <a:t>6.88</a:t>
                      </a:r>
                    </a:p>
                  </a:txBody>
                  <a:tcPr marL="9525" marR="9525" marT="9525" marB="0" anchor="b"/>
                </a:tc>
                <a:tc>
                  <a:txBody>
                    <a:bodyPr/>
                    <a:lstStyle/>
                    <a:p>
                      <a:pPr algn="r" fontAlgn="b"/>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1100" b="0" i="0" u="none" strike="noStrike" dirty="0">
                          <a:solidFill>
                            <a:srgbClr val="000000"/>
                          </a:solidFill>
                          <a:effectLst/>
                          <a:latin typeface="Calibri" panose="020F0502020204030204" pitchFamily="34" charset="0"/>
                        </a:rPr>
                        <a:t>6.88</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24.94</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1100" b="0" i="0" u="none" strike="noStrike" dirty="0">
                          <a:solidFill>
                            <a:srgbClr val="000000"/>
                          </a:solidFill>
                          <a:effectLst/>
                          <a:latin typeface="Calibri" panose="020F0502020204030204" pitchFamily="34" charset="0"/>
                        </a:rPr>
                        <a:t>1436</a:t>
                      </a:r>
                    </a:p>
                  </a:txBody>
                  <a:tcPr marL="9525" marR="9525" marT="9525" marB="0" anchor="b"/>
                </a:tc>
                <a:tc>
                  <a:txBody>
                    <a:bodyPr/>
                    <a:lstStyle/>
                    <a:p>
                      <a:pPr algn="r" fontAlgn="b"/>
                      <a:r>
                        <a:rPr lang="en-IN" sz="1100" b="0" i="0" u="none" strike="noStrike" dirty="0">
                          <a:solidFill>
                            <a:srgbClr val="000000"/>
                          </a:solidFill>
                          <a:effectLst/>
                          <a:latin typeface="Calibri" panose="020F0502020204030204" pitchFamily="34" charset="0"/>
                        </a:rPr>
                        <a:t>52</a:t>
                      </a:r>
                    </a:p>
                  </a:txBody>
                  <a:tcPr marL="9525" marR="9525" marT="9525" marB="0" anchor="b"/>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27</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89422949"/>
                  </a:ext>
                </a:extLst>
              </a:tr>
            </a:tbl>
          </a:graphicData>
        </a:graphic>
      </p:graphicFrame>
    </p:spTree>
    <p:extLst>
      <p:ext uri="{BB962C8B-B14F-4D97-AF65-F5344CB8AC3E}">
        <p14:creationId xmlns:p14="http://schemas.microsoft.com/office/powerpoint/2010/main" val="304598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6" name="Oval 5">
            <a:extLst>
              <a:ext uri="{FF2B5EF4-FFF2-40B4-BE49-F238E27FC236}">
                <a16:creationId xmlns:a16="http://schemas.microsoft.com/office/drawing/2014/main" id="{25FE938E-6EC4-43F2-BDC8-17BBF8FFFD9C}"/>
              </a:ext>
            </a:extLst>
          </p:cNvPr>
          <p:cNvSpPr/>
          <p:nvPr/>
        </p:nvSpPr>
        <p:spPr>
          <a:xfrm>
            <a:off x="685800" y="457200"/>
            <a:ext cx="22098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Nutrient requirement</a:t>
            </a:r>
          </a:p>
          <a:p>
            <a:pPr algn="ctr"/>
            <a:r>
              <a:rPr lang="en-US" dirty="0">
                <a:solidFill>
                  <a:srgbClr val="FF0000"/>
                </a:solidFill>
                <a:latin typeface="Times New Roman" panose="02020603050405020304" pitchFamily="18" charset="0"/>
                <a:cs typeface="Times New Roman" panose="02020603050405020304" pitchFamily="18" charset="0"/>
              </a:rPr>
              <a:t>for pregnancy</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66027AC-76F8-4F02-A008-AA5D6894D419}"/>
              </a:ext>
            </a:extLst>
          </p:cNvPr>
          <p:cNvSpPr/>
          <p:nvPr/>
        </p:nvSpPr>
        <p:spPr>
          <a:xfrm>
            <a:off x="3810000" y="304800"/>
            <a:ext cx="1828800" cy="46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Maintenance</a:t>
            </a:r>
            <a:endParaRPr lang="en-IN"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C09613BE-5DC8-4B57-A0EA-29B1FA1F221C}"/>
              </a:ext>
            </a:extLst>
          </p:cNvPr>
          <p:cNvSpPr/>
          <p:nvPr/>
        </p:nvSpPr>
        <p:spPr>
          <a:xfrm>
            <a:off x="3810000" y="1054666"/>
            <a:ext cx="1828800" cy="46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Foetal growth</a:t>
            </a:r>
            <a:endParaRPr lang="en-IN"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D0D05AF6-08EB-4427-877C-2DF02A7D9455}"/>
              </a:ext>
            </a:extLst>
          </p:cNvPr>
          <p:cNvCxnSpPr>
            <a:stCxn id="6" idx="6"/>
            <a:endCxn id="7" idx="1"/>
          </p:cNvCxnSpPr>
          <p:nvPr/>
        </p:nvCxnSpPr>
        <p:spPr>
          <a:xfrm flipV="1">
            <a:off x="2895600" y="539467"/>
            <a:ext cx="914400" cy="451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4712D48-890A-43F5-A537-819450865591}"/>
              </a:ext>
            </a:extLst>
          </p:cNvPr>
          <p:cNvCxnSpPr>
            <a:cxnSpLocks/>
            <a:endCxn id="8" idx="1"/>
          </p:cNvCxnSpPr>
          <p:nvPr/>
        </p:nvCxnSpPr>
        <p:spPr>
          <a:xfrm>
            <a:off x="2906697" y="1054670"/>
            <a:ext cx="903303" cy="234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FC43F5-7884-407E-B0B9-10D0F27E54B7}"/>
              </a:ext>
            </a:extLst>
          </p:cNvPr>
          <p:cNvSpPr txBox="1"/>
          <p:nvPr/>
        </p:nvSpPr>
        <p:spPr>
          <a:xfrm>
            <a:off x="5700204" y="488272"/>
            <a:ext cx="2895600" cy="923330"/>
          </a:xfrm>
          <a:prstGeom prst="rect">
            <a:avLst/>
          </a:prstGeom>
          <a:noFill/>
          <a:ln>
            <a:solidFill>
              <a:schemeClr val="tx2"/>
            </a:solidFill>
          </a:ln>
        </p:spPr>
        <p:txBody>
          <a:bodyPr wrap="square">
            <a:spAutoFit/>
          </a:bodyPr>
          <a:lstStyle/>
          <a:p>
            <a:pPr algn="ctr"/>
            <a:r>
              <a:rPr lang="en-US" b="1" dirty="0">
                <a:solidFill>
                  <a:srgbClr val="7030A0"/>
                </a:solidFill>
                <a:latin typeface="Times New Roman" pitchFamily="18" charset="0"/>
                <a:cs typeface="Times New Roman" pitchFamily="18" charset="0"/>
              </a:rPr>
              <a:t>“Nutrient requirements of cattle and buffalo” </a:t>
            </a:r>
          </a:p>
          <a:p>
            <a:pPr algn="ctr"/>
            <a:r>
              <a:rPr lang="en-US" b="1" dirty="0">
                <a:solidFill>
                  <a:srgbClr val="7030A0"/>
                </a:solidFill>
                <a:latin typeface="Times New Roman" pitchFamily="18" charset="0"/>
                <a:cs typeface="Times New Roman" pitchFamily="18" charset="0"/>
              </a:rPr>
              <a:t>(ICAR-2013)</a:t>
            </a:r>
            <a:endParaRPr lang="en-IN" dirty="0"/>
          </a:p>
        </p:txBody>
      </p:sp>
      <p:graphicFrame>
        <p:nvGraphicFramePr>
          <p:cNvPr id="17" name="Table 17">
            <a:extLst>
              <a:ext uri="{FF2B5EF4-FFF2-40B4-BE49-F238E27FC236}">
                <a16:creationId xmlns:a16="http://schemas.microsoft.com/office/drawing/2014/main" id="{D6B659AE-209F-4BB8-8FD6-0CC7E3D247CF}"/>
              </a:ext>
            </a:extLst>
          </p:cNvPr>
          <p:cNvGraphicFramePr>
            <a:graphicFrameLocks noGrp="1"/>
          </p:cNvGraphicFramePr>
          <p:nvPr/>
        </p:nvGraphicFramePr>
        <p:xfrm>
          <a:off x="762000" y="2758442"/>
          <a:ext cx="7772400" cy="2651758"/>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665876761"/>
                    </a:ext>
                  </a:extLst>
                </a:gridCol>
                <a:gridCol w="1554480">
                  <a:extLst>
                    <a:ext uri="{9D8B030D-6E8A-4147-A177-3AD203B41FA5}">
                      <a16:colId xmlns:a16="http://schemas.microsoft.com/office/drawing/2014/main" val="4046140431"/>
                    </a:ext>
                  </a:extLst>
                </a:gridCol>
                <a:gridCol w="1554480">
                  <a:extLst>
                    <a:ext uri="{9D8B030D-6E8A-4147-A177-3AD203B41FA5}">
                      <a16:colId xmlns:a16="http://schemas.microsoft.com/office/drawing/2014/main" val="1000747942"/>
                    </a:ext>
                  </a:extLst>
                </a:gridCol>
                <a:gridCol w="1554480">
                  <a:extLst>
                    <a:ext uri="{9D8B030D-6E8A-4147-A177-3AD203B41FA5}">
                      <a16:colId xmlns:a16="http://schemas.microsoft.com/office/drawing/2014/main" val="506389065"/>
                    </a:ext>
                  </a:extLst>
                </a:gridCol>
                <a:gridCol w="1554480">
                  <a:extLst>
                    <a:ext uri="{9D8B030D-6E8A-4147-A177-3AD203B41FA5}">
                      <a16:colId xmlns:a16="http://schemas.microsoft.com/office/drawing/2014/main" val="2018867170"/>
                    </a:ext>
                  </a:extLst>
                </a:gridCol>
              </a:tblGrid>
              <a:tr h="687493">
                <a:tc>
                  <a:txBody>
                    <a:bodyPr/>
                    <a:lstStyle/>
                    <a:p>
                      <a:pPr algn="ctr"/>
                      <a:r>
                        <a:rPr lang="en-US" sz="1800" dirty="0">
                          <a:latin typeface="Times New Roman" pitchFamily="18" charset="0"/>
                          <a:cs typeface="Times New Roman" pitchFamily="18" charset="0"/>
                        </a:rPr>
                        <a:t>Month of gestation</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DM</a:t>
                      </a:r>
                    </a:p>
                    <a:p>
                      <a:pPr algn="ctr"/>
                      <a:r>
                        <a:rPr lang="en-US" sz="1800" dirty="0">
                          <a:latin typeface="Times New Roman" pitchFamily="18" charset="0"/>
                          <a:cs typeface="Times New Roman" pitchFamily="18" charset="0"/>
                        </a:rPr>
                        <a:t>(kg/day)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TDN (kg/day)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ME (</a:t>
                      </a:r>
                      <a:r>
                        <a:rPr lang="en-US" sz="1800" dirty="0" err="1">
                          <a:latin typeface="Times New Roman" pitchFamily="18" charset="0"/>
                          <a:cs typeface="Times New Roman" pitchFamily="18" charset="0"/>
                        </a:rPr>
                        <a:t>Mcal</a:t>
                      </a:r>
                      <a:r>
                        <a:rPr lang="en-US" sz="1800" dirty="0">
                          <a:latin typeface="Times New Roman" pitchFamily="18" charset="0"/>
                          <a:cs typeface="Times New Roman" pitchFamily="18" charset="0"/>
                        </a:rPr>
                        <a:t>)</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CP (g/day)</a:t>
                      </a: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3395091855"/>
                  </a:ext>
                </a:extLst>
              </a:tr>
              <a:tr h="392853">
                <a:tc>
                  <a:txBody>
                    <a:bodyPr/>
                    <a:lstStyle/>
                    <a:p>
                      <a:pPr algn="ctr"/>
                      <a:r>
                        <a:rPr lang="en-IN" sz="1800" dirty="0">
                          <a:latin typeface="Times New Roman" pitchFamily="18" charset="0"/>
                          <a:cs typeface="Times New Roman" pitchFamily="18" charset="0"/>
                        </a:rPr>
                        <a:t>6-7</a:t>
                      </a:r>
                    </a:p>
                  </a:txBody>
                  <a:tcPr/>
                </a:tc>
                <a:tc>
                  <a:txBody>
                    <a:bodyPr/>
                    <a:lstStyle/>
                    <a:p>
                      <a:pPr algn="ctr"/>
                      <a:r>
                        <a:rPr lang="en-IN" sz="1800" dirty="0">
                          <a:latin typeface="Times New Roman" pitchFamily="18" charset="0"/>
                          <a:cs typeface="Times New Roman" pitchFamily="18" charset="0"/>
                        </a:rPr>
                        <a:t>0.85</a:t>
                      </a:r>
                    </a:p>
                  </a:txBody>
                  <a:tcPr/>
                </a:tc>
                <a:tc>
                  <a:txBody>
                    <a:bodyPr/>
                    <a:lstStyle/>
                    <a:p>
                      <a:pPr algn="ctr"/>
                      <a:r>
                        <a:rPr lang="en-IN" sz="1800" dirty="0">
                          <a:latin typeface="Times New Roman" pitchFamily="18" charset="0"/>
                          <a:cs typeface="Times New Roman" pitchFamily="18" charset="0"/>
                        </a:rPr>
                        <a:t>0.64</a:t>
                      </a:r>
                    </a:p>
                  </a:txBody>
                  <a:tcPr/>
                </a:tc>
                <a:tc>
                  <a:txBody>
                    <a:bodyPr/>
                    <a:lstStyle/>
                    <a:p>
                      <a:pPr algn="ctr"/>
                      <a:r>
                        <a:rPr lang="en-IN" sz="1800" dirty="0">
                          <a:latin typeface="Times New Roman" pitchFamily="18" charset="0"/>
                          <a:cs typeface="Times New Roman" pitchFamily="18" charset="0"/>
                        </a:rPr>
                        <a:t>2.30</a:t>
                      </a:r>
                    </a:p>
                  </a:txBody>
                  <a:tcPr/>
                </a:tc>
                <a:tc>
                  <a:txBody>
                    <a:bodyPr/>
                    <a:lstStyle/>
                    <a:p>
                      <a:pPr algn="ctr"/>
                      <a:r>
                        <a:rPr lang="en-IN" sz="1800" dirty="0">
                          <a:latin typeface="Times New Roman" pitchFamily="18" charset="0"/>
                          <a:cs typeface="Times New Roman" pitchFamily="18" charset="0"/>
                        </a:rPr>
                        <a:t>169</a:t>
                      </a:r>
                    </a:p>
                  </a:txBody>
                  <a:tcPr/>
                </a:tc>
                <a:extLst>
                  <a:ext uri="{0D108BD9-81ED-4DB2-BD59-A6C34878D82A}">
                    <a16:rowId xmlns:a16="http://schemas.microsoft.com/office/drawing/2014/main" val="631815235"/>
                  </a:ext>
                </a:extLst>
              </a:tr>
              <a:tr h="392853">
                <a:tc>
                  <a:txBody>
                    <a:bodyPr/>
                    <a:lstStyle/>
                    <a:p>
                      <a:pPr algn="ctr"/>
                      <a:r>
                        <a:rPr lang="en-IN" sz="1800" dirty="0">
                          <a:latin typeface="Times New Roman" pitchFamily="18" charset="0"/>
                          <a:cs typeface="Times New Roman" pitchFamily="18" charset="0"/>
                        </a:rPr>
                        <a:t>7-8</a:t>
                      </a:r>
                    </a:p>
                  </a:txBody>
                  <a:tcPr/>
                </a:tc>
                <a:tc>
                  <a:txBody>
                    <a:bodyPr/>
                    <a:lstStyle/>
                    <a:p>
                      <a:pPr algn="ctr"/>
                      <a:r>
                        <a:rPr lang="en-IN" sz="1800" dirty="0">
                          <a:latin typeface="Times New Roman" pitchFamily="18" charset="0"/>
                          <a:cs typeface="Times New Roman" pitchFamily="18" charset="0"/>
                        </a:rPr>
                        <a:t>0.99</a:t>
                      </a:r>
                    </a:p>
                  </a:txBody>
                  <a:tcPr/>
                </a:tc>
                <a:tc>
                  <a:txBody>
                    <a:bodyPr/>
                    <a:lstStyle/>
                    <a:p>
                      <a:pPr algn="ctr"/>
                      <a:r>
                        <a:rPr lang="en-IN" sz="1800" dirty="0">
                          <a:latin typeface="Times New Roman" pitchFamily="18" charset="0"/>
                          <a:cs typeface="Times New Roman" pitchFamily="18" charset="0"/>
                        </a:rPr>
                        <a:t>0.74</a:t>
                      </a:r>
                    </a:p>
                  </a:txBody>
                  <a:tcPr/>
                </a:tc>
                <a:tc>
                  <a:txBody>
                    <a:bodyPr/>
                    <a:lstStyle/>
                    <a:p>
                      <a:pPr algn="ctr"/>
                      <a:r>
                        <a:rPr lang="en-IN" sz="1800" dirty="0">
                          <a:latin typeface="Times New Roman" pitchFamily="18" charset="0"/>
                          <a:cs typeface="Times New Roman" pitchFamily="18" charset="0"/>
                        </a:rPr>
                        <a:t>2.67</a:t>
                      </a:r>
                    </a:p>
                  </a:txBody>
                  <a:tcPr/>
                </a:tc>
                <a:tc>
                  <a:txBody>
                    <a:bodyPr/>
                    <a:lstStyle/>
                    <a:p>
                      <a:pPr algn="ctr"/>
                      <a:r>
                        <a:rPr lang="en-IN" sz="1800" dirty="0">
                          <a:latin typeface="Times New Roman" pitchFamily="18" charset="0"/>
                          <a:cs typeface="Times New Roman" pitchFamily="18" charset="0"/>
                        </a:rPr>
                        <a:t>216</a:t>
                      </a:r>
                    </a:p>
                  </a:txBody>
                  <a:tcPr/>
                </a:tc>
                <a:extLst>
                  <a:ext uri="{0D108BD9-81ED-4DB2-BD59-A6C34878D82A}">
                    <a16:rowId xmlns:a16="http://schemas.microsoft.com/office/drawing/2014/main" val="4025024318"/>
                  </a:ext>
                </a:extLst>
              </a:tr>
              <a:tr h="392853">
                <a:tc>
                  <a:txBody>
                    <a:bodyPr/>
                    <a:lstStyle/>
                    <a:p>
                      <a:pPr algn="ctr"/>
                      <a:r>
                        <a:rPr lang="en-IN" sz="1800" dirty="0">
                          <a:latin typeface="Times New Roman" pitchFamily="18" charset="0"/>
                          <a:cs typeface="Times New Roman" pitchFamily="18" charset="0"/>
                        </a:rPr>
                        <a:t>8-9</a:t>
                      </a:r>
                    </a:p>
                  </a:txBody>
                  <a:tcPr/>
                </a:tc>
                <a:tc>
                  <a:txBody>
                    <a:bodyPr/>
                    <a:lstStyle/>
                    <a:p>
                      <a:pPr algn="ctr"/>
                      <a:r>
                        <a:rPr lang="en-IN" sz="1800" dirty="0">
                          <a:latin typeface="Times New Roman" pitchFamily="18" charset="0"/>
                          <a:cs typeface="Times New Roman" pitchFamily="18" charset="0"/>
                        </a:rPr>
                        <a:t>1.13</a:t>
                      </a:r>
                    </a:p>
                  </a:txBody>
                  <a:tcPr/>
                </a:tc>
                <a:tc>
                  <a:txBody>
                    <a:bodyPr/>
                    <a:lstStyle/>
                    <a:p>
                      <a:pPr algn="ctr"/>
                      <a:r>
                        <a:rPr lang="en-IN" sz="1800" dirty="0">
                          <a:latin typeface="Times New Roman" pitchFamily="18" charset="0"/>
                          <a:cs typeface="Times New Roman" pitchFamily="18" charset="0"/>
                        </a:rPr>
                        <a:t>0.84</a:t>
                      </a:r>
                    </a:p>
                  </a:txBody>
                  <a:tcPr/>
                </a:tc>
                <a:tc>
                  <a:txBody>
                    <a:bodyPr/>
                    <a:lstStyle/>
                    <a:p>
                      <a:pPr algn="ctr"/>
                      <a:r>
                        <a:rPr lang="en-IN" sz="1800" dirty="0">
                          <a:latin typeface="Times New Roman" pitchFamily="18" charset="0"/>
                          <a:cs typeface="Times New Roman" pitchFamily="18" charset="0"/>
                        </a:rPr>
                        <a:t>3.05</a:t>
                      </a:r>
                    </a:p>
                  </a:txBody>
                  <a:tcPr/>
                </a:tc>
                <a:tc>
                  <a:txBody>
                    <a:bodyPr/>
                    <a:lstStyle/>
                    <a:p>
                      <a:pPr algn="ctr"/>
                      <a:r>
                        <a:rPr lang="en-IN" sz="1800" dirty="0">
                          <a:latin typeface="Times New Roman" pitchFamily="18" charset="0"/>
                          <a:cs typeface="Times New Roman" pitchFamily="18" charset="0"/>
                        </a:rPr>
                        <a:t>263</a:t>
                      </a:r>
                    </a:p>
                  </a:txBody>
                  <a:tcPr/>
                </a:tc>
                <a:extLst>
                  <a:ext uri="{0D108BD9-81ED-4DB2-BD59-A6C34878D82A}">
                    <a16:rowId xmlns:a16="http://schemas.microsoft.com/office/drawing/2014/main" val="3354358785"/>
                  </a:ext>
                </a:extLst>
              </a:tr>
              <a:tr h="392853">
                <a:tc gridSpan="5">
                  <a:txBody>
                    <a:bodyPr/>
                    <a:lstStyle/>
                    <a:p>
                      <a:r>
                        <a:rPr lang="en-US" sz="1800" dirty="0">
                          <a:latin typeface="Times New Roman" pitchFamily="18" charset="0"/>
                          <a:cs typeface="Times New Roman" pitchFamily="18" charset="0"/>
                        </a:rPr>
                        <a:t>Ca (upto</a:t>
                      </a:r>
                      <a:r>
                        <a:rPr lang="en-US" sz="1800" baseline="0" dirty="0">
                          <a:latin typeface="Times New Roman" pitchFamily="18" charset="0"/>
                          <a:cs typeface="Times New Roman" pitchFamily="18" charset="0"/>
                        </a:rPr>
                        <a:t> 190 days=1 g/day; 190 days onwards=10 g/day)</a:t>
                      </a:r>
                      <a:endParaRPr lang="en-US" sz="1800" dirty="0">
                        <a:latin typeface="Times New Roman" pitchFamily="18" charset="0"/>
                        <a:cs typeface="Times New Roman" pitchFamily="18" charset="0"/>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4"/>
                  </a:ext>
                </a:extLst>
              </a:tr>
              <a:tr h="392853">
                <a:tc gridSpan="5">
                  <a:txBody>
                    <a:bodyPr/>
                    <a:lstStyle/>
                    <a:p>
                      <a:r>
                        <a:rPr lang="en-US" sz="1800" dirty="0">
                          <a:latin typeface="Times New Roman" pitchFamily="18" charset="0"/>
                          <a:cs typeface="Times New Roman" pitchFamily="18" charset="0"/>
                        </a:rPr>
                        <a:t>P (upto</a:t>
                      </a:r>
                      <a:r>
                        <a:rPr lang="en-US" sz="1800" baseline="0" dirty="0">
                          <a:latin typeface="Times New Roman" pitchFamily="18" charset="0"/>
                          <a:cs typeface="Times New Roman" pitchFamily="18" charset="0"/>
                        </a:rPr>
                        <a:t> 190 days=1.5 g/day; 190 days onwards=6 g/day)</a:t>
                      </a:r>
                      <a:endParaRPr lang="en-US" sz="1800" dirty="0">
                        <a:latin typeface="Times New Roman" pitchFamily="18" charset="0"/>
                        <a:cs typeface="Times New Roman" pitchFamily="18" charset="0"/>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5"/>
                  </a:ext>
                </a:extLst>
              </a:tr>
            </a:tbl>
          </a:graphicData>
        </a:graphic>
      </p:graphicFrame>
      <p:sp>
        <p:nvSpPr>
          <p:cNvPr id="18" name="TextBox 17">
            <a:extLst>
              <a:ext uri="{FF2B5EF4-FFF2-40B4-BE49-F238E27FC236}">
                <a16:creationId xmlns:a16="http://schemas.microsoft.com/office/drawing/2014/main" id="{91FC43F5-7884-407E-B0B9-10D0F27E54B7}"/>
              </a:ext>
            </a:extLst>
          </p:cNvPr>
          <p:cNvSpPr txBox="1"/>
          <p:nvPr/>
        </p:nvSpPr>
        <p:spPr>
          <a:xfrm>
            <a:off x="3124200" y="2038290"/>
            <a:ext cx="2895600" cy="400110"/>
          </a:xfrm>
          <a:prstGeom prst="rect">
            <a:avLst/>
          </a:prstGeom>
          <a:noFill/>
          <a:ln>
            <a:solidFill>
              <a:schemeClr val="tx2"/>
            </a:solidFill>
          </a:ln>
        </p:spPr>
        <p:txBody>
          <a:bodyPr wrap="square">
            <a:spAutoFit/>
          </a:bodyPr>
          <a:lstStyle/>
          <a:p>
            <a:pPr algn="ctr"/>
            <a:r>
              <a:rPr lang="en-US" sz="2000" b="1" dirty="0">
                <a:solidFill>
                  <a:srgbClr val="7030A0"/>
                </a:solidFill>
                <a:latin typeface="Times New Roman" pitchFamily="18" charset="0"/>
                <a:cs typeface="Times New Roman" pitchFamily="18" charset="0"/>
              </a:rPr>
              <a:t>Cow-Foetal growth</a:t>
            </a:r>
            <a:endParaRPr lang="en-IN" sz="2000" dirty="0"/>
          </a:p>
        </p:txBody>
      </p:sp>
      <p:sp>
        <p:nvSpPr>
          <p:cNvPr id="12" name="TextBox 11">
            <a:extLst>
              <a:ext uri="{FF2B5EF4-FFF2-40B4-BE49-F238E27FC236}">
                <a16:creationId xmlns:a16="http://schemas.microsoft.com/office/drawing/2014/main" id="{81F5D495-8DE3-40EC-8FA7-0AE2608E395C}"/>
              </a:ext>
            </a:extLst>
          </p:cNvPr>
          <p:cNvSpPr txBox="1"/>
          <p:nvPr/>
        </p:nvSpPr>
        <p:spPr>
          <a:xfrm>
            <a:off x="152400" y="-4465"/>
            <a:ext cx="1524000" cy="461665"/>
          </a:xfrm>
          <a:prstGeom prst="rect">
            <a:avLst/>
          </a:prstGeom>
          <a:noFill/>
        </p:spPr>
        <p:txBody>
          <a:bodyPr wrap="square" rtlCol="0">
            <a:spAutoFit/>
          </a:bodyPr>
          <a:lstStyle/>
          <a:p>
            <a:pPr algn="ctr"/>
            <a:r>
              <a:rPr lang="en-US" sz="2400" b="1" dirty="0">
                <a:solidFill>
                  <a:srgbClr val="7030A0"/>
                </a:solidFill>
                <a:latin typeface="Times New Roman" panose="02020603050405020304" pitchFamily="18" charset="0"/>
                <a:cs typeface="Times New Roman" panose="02020603050405020304" pitchFamily="18" charset="0"/>
              </a:rPr>
              <a:t>Lecture 4</a:t>
            </a:r>
            <a:endParaRPr lang="en-IN"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58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17" name="Table 17">
            <a:extLst>
              <a:ext uri="{FF2B5EF4-FFF2-40B4-BE49-F238E27FC236}">
                <a16:creationId xmlns:a16="http://schemas.microsoft.com/office/drawing/2014/main" id="{D6B659AE-209F-4BB8-8FD6-0CC7E3D247CF}"/>
              </a:ext>
            </a:extLst>
          </p:cNvPr>
          <p:cNvGraphicFramePr>
            <a:graphicFrameLocks noGrp="1"/>
          </p:cNvGraphicFramePr>
          <p:nvPr>
            <p:extLst>
              <p:ext uri="{D42A27DB-BD31-4B8C-83A1-F6EECF244321}">
                <p14:modId xmlns:p14="http://schemas.microsoft.com/office/powerpoint/2010/main" val="601154397"/>
              </p:ext>
            </p:extLst>
          </p:nvPr>
        </p:nvGraphicFramePr>
        <p:xfrm>
          <a:off x="762000" y="2057400"/>
          <a:ext cx="7772400" cy="307848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665876761"/>
                    </a:ext>
                  </a:extLst>
                </a:gridCol>
                <a:gridCol w="1554480">
                  <a:extLst>
                    <a:ext uri="{9D8B030D-6E8A-4147-A177-3AD203B41FA5}">
                      <a16:colId xmlns:a16="http://schemas.microsoft.com/office/drawing/2014/main" val="4046140431"/>
                    </a:ext>
                  </a:extLst>
                </a:gridCol>
                <a:gridCol w="1554480">
                  <a:extLst>
                    <a:ext uri="{9D8B030D-6E8A-4147-A177-3AD203B41FA5}">
                      <a16:colId xmlns:a16="http://schemas.microsoft.com/office/drawing/2014/main" val="1000747942"/>
                    </a:ext>
                  </a:extLst>
                </a:gridCol>
                <a:gridCol w="1554480">
                  <a:extLst>
                    <a:ext uri="{9D8B030D-6E8A-4147-A177-3AD203B41FA5}">
                      <a16:colId xmlns:a16="http://schemas.microsoft.com/office/drawing/2014/main" val="506389065"/>
                    </a:ext>
                  </a:extLst>
                </a:gridCol>
                <a:gridCol w="1554480">
                  <a:extLst>
                    <a:ext uri="{9D8B030D-6E8A-4147-A177-3AD203B41FA5}">
                      <a16:colId xmlns:a16="http://schemas.microsoft.com/office/drawing/2014/main" val="2018867170"/>
                    </a:ext>
                  </a:extLst>
                </a:gridCol>
              </a:tblGrid>
              <a:tr h="341267">
                <a:tc>
                  <a:txBody>
                    <a:bodyPr/>
                    <a:lstStyle/>
                    <a:p>
                      <a:pPr algn="ctr"/>
                      <a:r>
                        <a:rPr lang="en-US" sz="2000" dirty="0">
                          <a:latin typeface="Times New Roman" pitchFamily="18" charset="0"/>
                          <a:cs typeface="Times New Roman" pitchFamily="18" charset="0"/>
                        </a:rPr>
                        <a:t>Month of gestation</a:t>
                      </a:r>
                      <a:endParaRPr lang="en-IN" sz="2000" dirty="0">
                        <a:latin typeface="Times New Roman" pitchFamily="18" charset="0"/>
                        <a:cs typeface="Times New Roman" pitchFamily="18" charset="0"/>
                      </a:endParaRPr>
                    </a:p>
                  </a:txBody>
                  <a:tcPr/>
                </a:tc>
                <a:tc>
                  <a:txBody>
                    <a:bodyPr/>
                    <a:lstStyle/>
                    <a:p>
                      <a:pPr algn="ctr"/>
                      <a:r>
                        <a:rPr lang="en-US" sz="2000" dirty="0">
                          <a:latin typeface="Times New Roman" pitchFamily="18" charset="0"/>
                          <a:cs typeface="Times New Roman" pitchFamily="18" charset="0"/>
                        </a:rPr>
                        <a:t>DM</a:t>
                      </a:r>
                    </a:p>
                    <a:p>
                      <a:pPr algn="ctr"/>
                      <a:r>
                        <a:rPr lang="en-US" sz="2000" dirty="0">
                          <a:latin typeface="Times New Roman" pitchFamily="18" charset="0"/>
                          <a:cs typeface="Times New Roman" pitchFamily="18" charset="0"/>
                        </a:rPr>
                        <a:t>(kg/day)</a:t>
                      </a:r>
                      <a:endParaRPr lang="en-IN" sz="2000" dirty="0">
                        <a:latin typeface="Times New Roman" pitchFamily="18" charset="0"/>
                        <a:cs typeface="Times New Roman" pitchFamily="18" charset="0"/>
                      </a:endParaRPr>
                    </a:p>
                  </a:txBody>
                  <a:tcPr/>
                </a:tc>
                <a:tc>
                  <a:txBody>
                    <a:bodyPr/>
                    <a:lstStyle/>
                    <a:p>
                      <a:pPr algn="ctr"/>
                      <a:r>
                        <a:rPr lang="en-US" sz="2000" dirty="0">
                          <a:latin typeface="Times New Roman" pitchFamily="18" charset="0"/>
                          <a:cs typeface="Times New Roman" pitchFamily="18" charset="0"/>
                        </a:rPr>
                        <a:t>TDN (kg/day)</a:t>
                      </a:r>
                      <a:endParaRPr lang="en-IN" sz="2000" dirty="0">
                        <a:latin typeface="Times New Roman" pitchFamily="18" charset="0"/>
                        <a:cs typeface="Times New Roman" pitchFamily="18" charset="0"/>
                      </a:endParaRPr>
                    </a:p>
                  </a:txBody>
                  <a:tcPr/>
                </a:tc>
                <a:tc>
                  <a:txBody>
                    <a:bodyPr/>
                    <a:lstStyle/>
                    <a:p>
                      <a:pPr algn="ctr"/>
                      <a:r>
                        <a:rPr lang="en-US" sz="2000" dirty="0">
                          <a:latin typeface="Times New Roman" pitchFamily="18" charset="0"/>
                          <a:cs typeface="Times New Roman" pitchFamily="18" charset="0"/>
                        </a:rPr>
                        <a:t>ME (</a:t>
                      </a:r>
                      <a:r>
                        <a:rPr lang="en-US" sz="2000" dirty="0" err="1">
                          <a:latin typeface="Times New Roman" pitchFamily="18" charset="0"/>
                          <a:cs typeface="Times New Roman" pitchFamily="18" charset="0"/>
                        </a:rPr>
                        <a:t>Mcal</a:t>
                      </a:r>
                      <a:r>
                        <a:rPr lang="en-US" sz="2000" dirty="0">
                          <a:latin typeface="Times New Roman" pitchFamily="18" charset="0"/>
                          <a:cs typeface="Times New Roman" pitchFamily="18" charset="0"/>
                        </a:rPr>
                        <a:t>)</a:t>
                      </a:r>
                      <a:endParaRPr lang="en-IN" sz="2000" dirty="0">
                        <a:latin typeface="Times New Roman" pitchFamily="18" charset="0"/>
                        <a:cs typeface="Times New Roman" pitchFamily="18" charset="0"/>
                      </a:endParaRPr>
                    </a:p>
                  </a:txBody>
                  <a:tcPr/>
                </a:tc>
                <a:tc>
                  <a:txBody>
                    <a:bodyPr/>
                    <a:lstStyle/>
                    <a:p>
                      <a:pPr algn="ctr"/>
                      <a:r>
                        <a:rPr lang="en-US" sz="2000" dirty="0">
                          <a:latin typeface="Times New Roman" pitchFamily="18" charset="0"/>
                          <a:cs typeface="Times New Roman" pitchFamily="18" charset="0"/>
                        </a:rPr>
                        <a:t>CP (g/day)</a:t>
                      </a:r>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3395091855"/>
                  </a:ext>
                </a:extLst>
              </a:tr>
              <a:tr h="197576">
                <a:tc>
                  <a:txBody>
                    <a:bodyPr/>
                    <a:lstStyle/>
                    <a:p>
                      <a:pPr algn="ctr"/>
                      <a:r>
                        <a:rPr lang="en-IN" sz="2000" dirty="0">
                          <a:latin typeface="Times New Roman" pitchFamily="18" charset="0"/>
                          <a:cs typeface="Times New Roman" pitchFamily="18" charset="0"/>
                        </a:rPr>
                        <a:t>6-7</a:t>
                      </a:r>
                    </a:p>
                  </a:txBody>
                  <a:tcPr/>
                </a:tc>
                <a:tc>
                  <a:txBody>
                    <a:bodyPr/>
                    <a:lstStyle/>
                    <a:p>
                      <a:pPr algn="ctr"/>
                      <a:r>
                        <a:rPr lang="en-US" sz="2000" dirty="0">
                          <a:latin typeface="Times New Roman" pitchFamily="18" charset="0"/>
                          <a:cs typeface="Times New Roman" pitchFamily="18" charset="0"/>
                        </a:rPr>
                        <a:t>1.0</a:t>
                      </a:r>
                    </a:p>
                  </a:txBody>
                  <a:tcPr/>
                </a:tc>
                <a:tc>
                  <a:txBody>
                    <a:bodyPr/>
                    <a:lstStyle/>
                    <a:p>
                      <a:pPr algn="ctr"/>
                      <a:r>
                        <a:rPr lang="en-US" sz="2000" dirty="0">
                          <a:latin typeface="Times New Roman" pitchFamily="18" charset="0"/>
                          <a:cs typeface="Times New Roman" pitchFamily="18" charset="0"/>
                        </a:rPr>
                        <a:t>0.80</a:t>
                      </a:r>
                    </a:p>
                  </a:txBody>
                  <a:tcPr/>
                </a:tc>
                <a:tc>
                  <a:txBody>
                    <a:bodyPr/>
                    <a:lstStyle/>
                    <a:p>
                      <a:pPr algn="ctr"/>
                      <a:r>
                        <a:rPr lang="en-US" sz="2000" dirty="0">
                          <a:latin typeface="Times New Roman" pitchFamily="18" charset="0"/>
                          <a:cs typeface="Times New Roman" pitchFamily="18" charset="0"/>
                        </a:rPr>
                        <a:t>2.76</a:t>
                      </a:r>
                    </a:p>
                  </a:txBody>
                  <a:tcPr/>
                </a:tc>
                <a:tc>
                  <a:txBody>
                    <a:bodyPr/>
                    <a:lstStyle/>
                    <a:p>
                      <a:pPr algn="ctr"/>
                      <a:r>
                        <a:rPr lang="en-US" sz="2000" dirty="0">
                          <a:latin typeface="Times New Roman" pitchFamily="18" charset="0"/>
                          <a:cs typeface="Times New Roman" pitchFamily="18" charset="0"/>
                        </a:rPr>
                        <a:t>203</a:t>
                      </a:r>
                    </a:p>
                  </a:txBody>
                  <a:tcPr/>
                </a:tc>
                <a:extLst>
                  <a:ext uri="{0D108BD9-81ED-4DB2-BD59-A6C34878D82A}">
                    <a16:rowId xmlns:a16="http://schemas.microsoft.com/office/drawing/2014/main" val="10001"/>
                  </a:ext>
                </a:extLst>
              </a:tr>
              <a:tr h="197576">
                <a:tc>
                  <a:txBody>
                    <a:bodyPr/>
                    <a:lstStyle/>
                    <a:p>
                      <a:pPr algn="ctr"/>
                      <a:r>
                        <a:rPr lang="en-IN" sz="2000" dirty="0">
                          <a:latin typeface="Times New Roman" pitchFamily="18" charset="0"/>
                          <a:cs typeface="Times New Roman" pitchFamily="18" charset="0"/>
                        </a:rPr>
                        <a:t>7-8</a:t>
                      </a:r>
                    </a:p>
                  </a:txBody>
                  <a:tcPr/>
                </a:tc>
                <a:tc>
                  <a:txBody>
                    <a:bodyPr/>
                    <a:lstStyle/>
                    <a:p>
                      <a:pPr algn="ctr"/>
                      <a:r>
                        <a:rPr lang="en-US" sz="2000" dirty="0">
                          <a:latin typeface="Times New Roman" pitchFamily="18" charset="0"/>
                          <a:cs typeface="Times New Roman" pitchFamily="18" charset="0"/>
                        </a:rPr>
                        <a:t>1.2</a:t>
                      </a:r>
                    </a:p>
                  </a:txBody>
                  <a:tcPr/>
                </a:tc>
                <a:tc>
                  <a:txBody>
                    <a:bodyPr/>
                    <a:lstStyle/>
                    <a:p>
                      <a:pPr algn="ctr"/>
                      <a:r>
                        <a:rPr lang="en-US" sz="2000" dirty="0">
                          <a:latin typeface="Times New Roman" pitchFamily="18" charset="0"/>
                          <a:cs typeface="Times New Roman" pitchFamily="18" charset="0"/>
                        </a:rPr>
                        <a:t>0.90</a:t>
                      </a:r>
                    </a:p>
                  </a:txBody>
                  <a:tcPr/>
                </a:tc>
                <a:tc>
                  <a:txBody>
                    <a:bodyPr/>
                    <a:lstStyle/>
                    <a:p>
                      <a:pPr algn="ctr"/>
                      <a:r>
                        <a:rPr lang="en-US" sz="2000" dirty="0">
                          <a:latin typeface="Times New Roman" pitchFamily="18" charset="0"/>
                          <a:cs typeface="Times New Roman" pitchFamily="18" charset="0"/>
                        </a:rPr>
                        <a:t>3.21</a:t>
                      </a:r>
                    </a:p>
                  </a:txBody>
                  <a:tcPr/>
                </a:tc>
                <a:tc>
                  <a:txBody>
                    <a:bodyPr/>
                    <a:lstStyle/>
                    <a:p>
                      <a:pPr algn="ctr"/>
                      <a:r>
                        <a:rPr lang="en-US" sz="2000" dirty="0">
                          <a:latin typeface="Times New Roman" pitchFamily="18" charset="0"/>
                          <a:cs typeface="Times New Roman" pitchFamily="18" charset="0"/>
                        </a:rPr>
                        <a:t>259</a:t>
                      </a:r>
                    </a:p>
                  </a:txBody>
                  <a:tcPr/>
                </a:tc>
                <a:extLst>
                  <a:ext uri="{0D108BD9-81ED-4DB2-BD59-A6C34878D82A}">
                    <a16:rowId xmlns:a16="http://schemas.microsoft.com/office/drawing/2014/main" val="10002"/>
                  </a:ext>
                </a:extLst>
              </a:tr>
              <a:tr h="197576">
                <a:tc>
                  <a:txBody>
                    <a:bodyPr/>
                    <a:lstStyle/>
                    <a:p>
                      <a:pPr algn="ctr"/>
                      <a:r>
                        <a:rPr lang="en-IN" sz="2000" dirty="0">
                          <a:latin typeface="Times New Roman" pitchFamily="18" charset="0"/>
                          <a:cs typeface="Times New Roman" pitchFamily="18" charset="0"/>
                        </a:rPr>
                        <a:t>8-9</a:t>
                      </a:r>
                    </a:p>
                  </a:txBody>
                  <a:tcPr/>
                </a:tc>
                <a:tc>
                  <a:txBody>
                    <a:bodyPr/>
                    <a:lstStyle/>
                    <a:p>
                      <a:pPr algn="ctr"/>
                      <a:r>
                        <a:rPr lang="en-US" sz="2000" dirty="0">
                          <a:latin typeface="Times New Roman" pitchFamily="18" charset="0"/>
                          <a:cs typeface="Times New Roman" pitchFamily="18" charset="0"/>
                        </a:rPr>
                        <a:t>1.4</a:t>
                      </a:r>
                    </a:p>
                  </a:txBody>
                  <a:tcPr/>
                </a:tc>
                <a:tc>
                  <a:txBody>
                    <a:bodyPr/>
                    <a:lstStyle/>
                    <a:p>
                      <a:pPr algn="ctr"/>
                      <a:r>
                        <a:rPr lang="en-US" sz="2000" dirty="0">
                          <a:latin typeface="Times New Roman" pitchFamily="18" charset="0"/>
                          <a:cs typeface="Times New Roman" pitchFamily="18" charset="0"/>
                        </a:rPr>
                        <a:t>1.0</a:t>
                      </a:r>
                    </a:p>
                  </a:txBody>
                  <a:tcPr/>
                </a:tc>
                <a:tc>
                  <a:txBody>
                    <a:bodyPr/>
                    <a:lstStyle/>
                    <a:p>
                      <a:pPr algn="ctr"/>
                      <a:r>
                        <a:rPr lang="en-US" sz="2000" dirty="0">
                          <a:latin typeface="Times New Roman" pitchFamily="18" charset="0"/>
                          <a:cs typeface="Times New Roman" pitchFamily="18" charset="0"/>
                        </a:rPr>
                        <a:t>3.66</a:t>
                      </a:r>
                    </a:p>
                  </a:txBody>
                  <a:tcPr/>
                </a:tc>
                <a:tc>
                  <a:txBody>
                    <a:bodyPr/>
                    <a:lstStyle/>
                    <a:p>
                      <a:pPr algn="ctr"/>
                      <a:r>
                        <a:rPr lang="en-US" sz="2000" dirty="0">
                          <a:latin typeface="Times New Roman" pitchFamily="18" charset="0"/>
                          <a:cs typeface="Times New Roman" pitchFamily="18" charset="0"/>
                        </a:rPr>
                        <a:t>316</a:t>
                      </a:r>
                    </a:p>
                  </a:txBody>
                  <a:tcPr/>
                </a:tc>
                <a:extLst>
                  <a:ext uri="{0D108BD9-81ED-4DB2-BD59-A6C34878D82A}">
                    <a16:rowId xmlns:a16="http://schemas.microsoft.com/office/drawing/2014/main" val="10003"/>
                  </a:ext>
                </a:extLst>
              </a:tr>
              <a:tr h="197576">
                <a:tc>
                  <a:txBody>
                    <a:bodyPr/>
                    <a:lstStyle/>
                    <a:p>
                      <a:pPr algn="ctr"/>
                      <a:r>
                        <a:rPr lang="en-IN" sz="2000" dirty="0">
                          <a:latin typeface="Times New Roman" pitchFamily="18" charset="0"/>
                          <a:cs typeface="Times New Roman" pitchFamily="18" charset="0"/>
                        </a:rPr>
                        <a:t>9-10</a:t>
                      </a:r>
                    </a:p>
                  </a:txBody>
                  <a:tcPr/>
                </a:tc>
                <a:tc>
                  <a:txBody>
                    <a:bodyPr/>
                    <a:lstStyle/>
                    <a:p>
                      <a:pPr algn="ctr"/>
                      <a:r>
                        <a:rPr lang="en-US" sz="2000" dirty="0">
                          <a:latin typeface="Times New Roman" pitchFamily="18" charset="0"/>
                          <a:cs typeface="Times New Roman" pitchFamily="18" charset="0"/>
                        </a:rPr>
                        <a:t>1.5</a:t>
                      </a:r>
                    </a:p>
                  </a:txBody>
                  <a:tcPr/>
                </a:tc>
                <a:tc>
                  <a:txBody>
                    <a:bodyPr/>
                    <a:lstStyle/>
                    <a:p>
                      <a:pPr algn="ctr"/>
                      <a:r>
                        <a:rPr lang="en-US" sz="2000" dirty="0">
                          <a:latin typeface="Times New Roman" pitchFamily="18" charset="0"/>
                          <a:cs typeface="Times New Roman" pitchFamily="18" charset="0"/>
                        </a:rPr>
                        <a:t>1.1</a:t>
                      </a:r>
                    </a:p>
                  </a:txBody>
                  <a:tcPr/>
                </a:tc>
                <a:tc>
                  <a:txBody>
                    <a:bodyPr/>
                    <a:lstStyle/>
                    <a:p>
                      <a:pPr algn="ctr"/>
                      <a:r>
                        <a:rPr lang="en-US" sz="2000" dirty="0">
                          <a:latin typeface="Times New Roman" pitchFamily="18" charset="0"/>
                          <a:cs typeface="Times New Roman" pitchFamily="18" charset="0"/>
                        </a:rPr>
                        <a:t>4.11</a:t>
                      </a:r>
                    </a:p>
                  </a:txBody>
                  <a:tcPr/>
                </a:tc>
                <a:tc>
                  <a:txBody>
                    <a:bodyPr/>
                    <a:lstStyle/>
                    <a:p>
                      <a:pPr algn="ctr"/>
                      <a:r>
                        <a:rPr lang="en-US" sz="2000" dirty="0">
                          <a:latin typeface="Times New Roman" pitchFamily="18" charset="0"/>
                          <a:cs typeface="Times New Roman" pitchFamily="18" charset="0"/>
                        </a:rPr>
                        <a:t>373</a:t>
                      </a:r>
                    </a:p>
                  </a:txBody>
                  <a:tcPr/>
                </a:tc>
                <a:extLst>
                  <a:ext uri="{0D108BD9-81ED-4DB2-BD59-A6C34878D82A}">
                    <a16:rowId xmlns:a16="http://schemas.microsoft.com/office/drawing/2014/main" val="10004"/>
                  </a:ext>
                </a:extLst>
              </a:tr>
              <a:tr h="197576">
                <a:tc gridSpan="5">
                  <a:txBody>
                    <a:bodyPr/>
                    <a:lstStyle/>
                    <a:p>
                      <a:r>
                        <a:rPr lang="en-US" sz="2000" dirty="0">
                          <a:latin typeface="Times New Roman" pitchFamily="18" charset="0"/>
                          <a:cs typeface="Times New Roman" pitchFamily="18" charset="0"/>
                        </a:rPr>
                        <a:t>Ca (upto</a:t>
                      </a:r>
                      <a:r>
                        <a:rPr lang="en-US" sz="2000" baseline="0" dirty="0">
                          <a:latin typeface="Times New Roman" pitchFamily="18" charset="0"/>
                          <a:cs typeface="Times New Roman" pitchFamily="18" charset="0"/>
                        </a:rPr>
                        <a:t> 190 days=1 g/day; 190 days onwards=10 g/day)</a:t>
                      </a:r>
                      <a:endParaRPr lang="en-US" sz="2000" dirty="0">
                        <a:latin typeface="Times New Roman" pitchFamily="18" charset="0"/>
                        <a:cs typeface="Times New Roman" pitchFamily="18" charset="0"/>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5"/>
                  </a:ext>
                </a:extLst>
              </a:tr>
              <a:tr h="197576">
                <a:tc gridSpan="5">
                  <a:txBody>
                    <a:bodyPr/>
                    <a:lstStyle/>
                    <a:p>
                      <a:r>
                        <a:rPr lang="en-US" sz="2000" dirty="0">
                          <a:latin typeface="Times New Roman" pitchFamily="18" charset="0"/>
                          <a:cs typeface="Times New Roman" pitchFamily="18" charset="0"/>
                        </a:rPr>
                        <a:t>P (upto</a:t>
                      </a:r>
                      <a:r>
                        <a:rPr lang="en-US" sz="2000" baseline="0" dirty="0">
                          <a:latin typeface="Times New Roman" pitchFamily="18" charset="0"/>
                          <a:cs typeface="Times New Roman" pitchFamily="18" charset="0"/>
                        </a:rPr>
                        <a:t> 190 days=1.5 g/day; 190 days onwards=6 g/day)</a:t>
                      </a:r>
                      <a:endParaRPr lang="en-US" sz="2000" dirty="0">
                        <a:latin typeface="Times New Roman" pitchFamily="18" charset="0"/>
                        <a:cs typeface="Times New Roman" pitchFamily="18" charset="0"/>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6"/>
                  </a:ext>
                </a:extLst>
              </a:tr>
            </a:tbl>
          </a:graphicData>
        </a:graphic>
      </p:graphicFrame>
      <p:sp>
        <p:nvSpPr>
          <p:cNvPr id="18" name="TextBox 17">
            <a:extLst>
              <a:ext uri="{FF2B5EF4-FFF2-40B4-BE49-F238E27FC236}">
                <a16:creationId xmlns:a16="http://schemas.microsoft.com/office/drawing/2014/main" id="{91FC43F5-7884-407E-B0B9-10D0F27E54B7}"/>
              </a:ext>
            </a:extLst>
          </p:cNvPr>
          <p:cNvSpPr txBox="1"/>
          <p:nvPr/>
        </p:nvSpPr>
        <p:spPr>
          <a:xfrm>
            <a:off x="990600" y="1066800"/>
            <a:ext cx="2895600" cy="400110"/>
          </a:xfrm>
          <a:prstGeom prst="rect">
            <a:avLst/>
          </a:prstGeom>
          <a:noFill/>
          <a:ln>
            <a:solidFill>
              <a:schemeClr val="tx2"/>
            </a:solidFill>
          </a:ln>
        </p:spPr>
        <p:txBody>
          <a:bodyPr wrap="square">
            <a:spAutoFit/>
          </a:bodyPr>
          <a:lstStyle/>
          <a:p>
            <a:pPr algn="ctr"/>
            <a:r>
              <a:rPr lang="en-US" sz="2000" b="1" dirty="0">
                <a:solidFill>
                  <a:srgbClr val="7030A0"/>
                </a:solidFill>
                <a:latin typeface="Times New Roman" pitchFamily="18" charset="0"/>
                <a:cs typeface="Times New Roman" pitchFamily="18" charset="0"/>
              </a:rPr>
              <a:t>Buffalo-Foetal growth</a:t>
            </a:r>
            <a:endParaRPr lang="en-IN" sz="2000" dirty="0"/>
          </a:p>
        </p:txBody>
      </p:sp>
    </p:spTree>
    <p:extLst>
      <p:ext uri="{BB962C8B-B14F-4D97-AF65-F5344CB8AC3E}">
        <p14:creationId xmlns:p14="http://schemas.microsoft.com/office/powerpoint/2010/main" val="2936157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TextBox 4">
            <a:extLst>
              <a:ext uri="{FF2B5EF4-FFF2-40B4-BE49-F238E27FC236}">
                <a16:creationId xmlns:a16="http://schemas.microsoft.com/office/drawing/2014/main" id="{91FC43F5-7884-407E-B0B9-10D0F27E54B7}"/>
              </a:ext>
            </a:extLst>
          </p:cNvPr>
          <p:cNvSpPr txBox="1"/>
          <p:nvPr/>
        </p:nvSpPr>
        <p:spPr>
          <a:xfrm>
            <a:off x="838200" y="914400"/>
            <a:ext cx="7620000" cy="707886"/>
          </a:xfrm>
          <a:prstGeom prst="rect">
            <a:avLst/>
          </a:prstGeom>
          <a:noFill/>
          <a:ln>
            <a:solidFill>
              <a:schemeClr val="tx2"/>
            </a:solidFill>
          </a:ln>
        </p:spPr>
        <p:txBody>
          <a:bodyPr wrap="square">
            <a:spAutoFit/>
          </a:bodyPr>
          <a:lstStyle/>
          <a:p>
            <a:pPr algn="just"/>
            <a:r>
              <a:rPr lang="en-US" sz="2000" dirty="0">
                <a:solidFill>
                  <a:srgbClr val="FF0000"/>
                </a:solidFill>
                <a:latin typeface="Times New Roman" pitchFamily="18" charset="0"/>
                <a:cs typeface="Times New Roman" pitchFamily="18" charset="0"/>
              </a:rPr>
              <a:t>Question: Calculate the nutrient requirements of 7.5 month pregnant Hariana cow having 450 kg body weight </a:t>
            </a:r>
            <a:endParaRPr lang="en-IN" sz="2000" dirty="0">
              <a:solidFill>
                <a:srgbClr val="FF0000"/>
              </a:solidFill>
            </a:endParaRPr>
          </a:p>
        </p:txBody>
      </p:sp>
      <p:sp>
        <p:nvSpPr>
          <p:cNvPr id="6" name="TextBox 5">
            <a:extLst>
              <a:ext uri="{FF2B5EF4-FFF2-40B4-BE49-F238E27FC236}">
                <a16:creationId xmlns:a16="http://schemas.microsoft.com/office/drawing/2014/main" id="{91FC43F5-7884-407E-B0B9-10D0F27E54B7}"/>
              </a:ext>
            </a:extLst>
          </p:cNvPr>
          <p:cNvSpPr txBox="1"/>
          <p:nvPr/>
        </p:nvSpPr>
        <p:spPr>
          <a:xfrm>
            <a:off x="914400" y="1905000"/>
            <a:ext cx="7543800" cy="400110"/>
          </a:xfrm>
          <a:prstGeom prst="rect">
            <a:avLst/>
          </a:prstGeom>
          <a:noFill/>
          <a:ln>
            <a:solidFill>
              <a:schemeClr val="tx2"/>
            </a:solidFill>
          </a:ln>
        </p:spPr>
        <p:txBody>
          <a:bodyPr wrap="square">
            <a:spAutoFit/>
          </a:bodyPr>
          <a:lstStyle/>
          <a:p>
            <a:pPr algn="just"/>
            <a:r>
              <a:rPr lang="en-US" sz="2000" dirty="0">
                <a:solidFill>
                  <a:srgbClr val="7030A0"/>
                </a:solidFill>
                <a:latin typeface="Times New Roman" pitchFamily="18" charset="0"/>
                <a:cs typeface="Times New Roman" pitchFamily="18" charset="0"/>
              </a:rPr>
              <a:t>1.  Nutrient requirement for maintenance of 450 kg cow</a:t>
            </a:r>
            <a:endParaRPr lang="en-IN" sz="2000" dirty="0"/>
          </a:p>
        </p:txBody>
      </p:sp>
      <p:graphicFrame>
        <p:nvGraphicFramePr>
          <p:cNvPr id="7" name="Table 6"/>
          <p:cNvGraphicFramePr>
            <a:graphicFrameLocks noGrp="1"/>
          </p:cNvGraphicFramePr>
          <p:nvPr/>
        </p:nvGraphicFramePr>
        <p:xfrm>
          <a:off x="914400" y="2743200"/>
          <a:ext cx="7543802" cy="1285240"/>
        </p:xfrm>
        <a:graphic>
          <a:graphicData uri="http://schemas.openxmlformats.org/drawingml/2006/table">
            <a:tbl>
              <a:tblPr firstRow="1" bandRow="1">
                <a:tableStyleId>{5C22544A-7EE6-4342-B048-85BDC9FD1C3A}</a:tableStyleId>
              </a:tblPr>
              <a:tblGrid>
                <a:gridCol w="1077686">
                  <a:extLst>
                    <a:ext uri="{9D8B030D-6E8A-4147-A177-3AD203B41FA5}">
                      <a16:colId xmlns:a16="http://schemas.microsoft.com/office/drawing/2014/main" val="20000"/>
                    </a:ext>
                  </a:extLst>
                </a:gridCol>
                <a:gridCol w="1077686">
                  <a:extLst>
                    <a:ext uri="{9D8B030D-6E8A-4147-A177-3AD203B41FA5}">
                      <a16:colId xmlns:a16="http://schemas.microsoft.com/office/drawing/2014/main" val="20001"/>
                    </a:ext>
                  </a:extLst>
                </a:gridCol>
                <a:gridCol w="1077686">
                  <a:extLst>
                    <a:ext uri="{9D8B030D-6E8A-4147-A177-3AD203B41FA5}">
                      <a16:colId xmlns:a16="http://schemas.microsoft.com/office/drawing/2014/main" val="20002"/>
                    </a:ext>
                  </a:extLst>
                </a:gridCol>
                <a:gridCol w="1077686">
                  <a:extLst>
                    <a:ext uri="{9D8B030D-6E8A-4147-A177-3AD203B41FA5}">
                      <a16:colId xmlns:a16="http://schemas.microsoft.com/office/drawing/2014/main" val="20003"/>
                    </a:ext>
                  </a:extLst>
                </a:gridCol>
                <a:gridCol w="1077686">
                  <a:extLst>
                    <a:ext uri="{9D8B030D-6E8A-4147-A177-3AD203B41FA5}">
                      <a16:colId xmlns:a16="http://schemas.microsoft.com/office/drawing/2014/main" val="20004"/>
                    </a:ext>
                  </a:extLst>
                </a:gridCol>
                <a:gridCol w="1077686">
                  <a:extLst>
                    <a:ext uri="{9D8B030D-6E8A-4147-A177-3AD203B41FA5}">
                      <a16:colId xmlns:a16="http://schemas.microsoft.com/office/drawing/2014/main" val="20005"/>
                    </a:ext>
                  </a:extLst>
                </a:gridCol>
                <a:gridCol w="1077686">
                  <a:extLst>
                    <a:ext uri="{9D8B030D-6E8A-4147-A177-3AD203B41FA5}">
                      <a16:colId xmlns:a16="http://schemas.microsoft.com/office/drawing/2014/main" val="20006"/>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Body weight (kg)</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DM</a:t>
                      </a:r>
                    </a:p>
                    <a:p>
                      <a:pPr algn="ctr"/>
                      <a:r>
                        <a:rPr lang="en-US" dirty="0">
                          <a:latin typeface="Times New Roman" panose="02020603050405020304" pitchFamily="18" charset="0"/>
                          <a:cs typeface="Times New Roman" panose="02020603050405020304" pitchFamily="18" charset="0"/>
                        </a:rPr>
                        <a:t>(kg/day)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TDN (kg/day)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ME (</a:t>
                      </a:r>
                      <a:r>
                        <a:rPr lang="en-US" dirty="0" err="1">
                          <a:latin typeface="Times New Roman" panose="02020603050405020304" pitchFamily="18" charset="0"/>
                          <a:cs typeface="Times New Roman" panose="02020603050405020304" pitchFamily="18" charset="0"/>
                        </a:rPr>
                        <a:t>Mcal</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CP (g/day)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Ca</a:t>
                      </a:r>
                    </a:p>
                    <a:p>
                      <a:pPr algn="ctr"/>
                      <a:r>
                        <a:rPr lang="en-US" dirty="0">
                          <a:latin typeface="Times New Roman" panose="02020603050405020304" pitchFamily="18" charset="0"/>
                          <a:cs typeface="Times New Roman" panose="02020603050405020304" pitchFamily="18" charset="0"/>
                        </a:rPr>
                        <a:t>(g/day)</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P </a:t>
                      </a:r>
                    </a:p>
                    <a:p>
                      <a:pPr algn="ctr"/>
                      <a:r>
                        <a:rPr lang="en-US" dirty="0">
                          <a:latin typeface="Times New Roman" panose="02020603050405020304" pitchFamily="18" charset="0"/>
                          <a:cs typeface="Times New Roman" panose="02020603050405020304" pitchFamily="18" charset="0"/>
                        </a:rPr>
                        <a:t>(g/d)</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dirty="0">
                          <a:latin typeface="Times New Roman" panose="02020603050405020304" pitchFamily="18" charset="0"/>
                          <a:cs typeface="Times New Roman" panose="02020603050405020304" pitchFamily="18" charset="0"/>
                        </a:rPr>
                        <a:t>450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9.72</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3.58</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12.94</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476</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20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9</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24</a:t>
            </a:fld>
            <a:endParaRPr lang="en-US"/>
          </a:p>
        </p:txBody>
      </p:sp>
      <p:graphicFrame>
        <p:nvGraphicFramePr>
          <p:cNvPr id="12" name="Table 11"/>
          <p:cNvGraphicFramePr>
            <a:graphicFrameLocks noGrp="1"/>
          </p:cNvGraphicFramePr>
          <p:nvPr/>
        </p:nvGraphicFramePr>
        <p:xfrm>
          <a:off x="838200" y="4953000"/>
          <a:ext cx="7543800" cy="1010920"/>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370840">
                <a:tc>
                  <a:txBody>
                    <a:bodyPr/>
                    <a:lstStyle/>
                    <a:p>
                      <a:pPr algn="ctr"/>
                      <a:r>
                        <a:rPr lang="en-US" dirty="0">
                          <a:latin typeface="Times New Roman" pitchFamily="18" charset="0"/>
                          <a:cs typeface="Times New Roman" pitchFamily="18" charset="0"/>
                        </a:rPr>
                        <a:t>DM</a:t>
                      </a:r>
                    </a:p>
                    <a:p>
                      <a:pPr algn="ctr"/>
                      <a:r>
                        <a:rPr lang="en-US" dirty="0">
                          <a:latin typeface="Times New Roman" pitchFamily="18" charset="0"/>
                          <a:cs typeface="Times New Roman" pitchFamily="18" charset="0"/>
                        </a:rPr>
                        <a:t>(kg/day)</a:t>
                      </a:r>
                      <a:endParaRPr lang="en-IN"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TDN (kg/day)</a:t>
                      </a:r>
                      <a:endParaRPr lang="en-IN"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ME (</a:t>
                      </a:r>
                      <a:r>
                        <a:rPr lang="en-US" dirty="0" err="1">
                          <a:latin typeface="Times New Roman" pitchFamily="18" charset="0"/>
                          <a:cs typeface="Times New Roman" pitchFamily="18" charset="0"/>
                        </a:rPr>
                        <a:t>Mcal</a:t>
                      </a:r>
                      <a:r>
                        <a:rPr lang="en-US" dirty="0">
                          <a:latin typeface="Times New Roman" pitchFamily="18" charset="0"/>
                          <a:cs typeface="Times New Roman" pitchFamily="18" charset="0"/>
                        </a:rPr>
                        <a:t>)</a:t>
                      </a:r>
                      <a:endParaRPr lang="en-IN"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CP (g/day)</a:t>
                      </a:r>
                      <a:endParaRPr lang="en-IN"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Ca</a:t>
                      </a:r>
                    </a:p>
                    <a:p>
                      <a:pPr algn="ctr"/>
                      <a:r>
                        <a:rPr lang="en-US" dirty="0">
                          <a:latin typeface="Times New Roman" pitchFamily="18" charset="0"/>
                          <a:cs typeface="Times New Roman" pitchFamily="18" charset="0"/>
                        </a:rPr>
                        <a:t> (g/day)</a:t>
                      </a:r>
                    </a:p>
                  </a:txBody>
                  <a:tcPr/>
                </a:tc>
                <a:tc>
                  <a:txBody>
                    <a:bodyPr/>
                    <a:lstStyle/>
                    <a:p>
                      <a:pPr algn="ctr"/>
                      <a:r>
                        <a:rPr lang="en-US" dirty="0">
                          <a:latin typeface="Times New Roman" pitchFamily="18" charset="0"/>
                          <a:cs typeface="Times New Roman" pitchFamily="18" charset="0"/>
                        </a:rPr>
                        <a:t>P </a:t>
                      </a:r>
                    </a:p>
                    <a:p>
                      <a:pPr algn="ctr"/>
                      <a:r>
                        <a:rPr lang="en-US" dirty="0">
                          <a:latin typeface="Times New Roman" pitchFamily="18" charset="0"/>
                          <a:cs typeface="Times New Roman" pitchFamily="18" charset="0"/>
                        </a:rPr>
                        <a:t>(g/day)</a:t>
                      </a: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latin typeface="Times New Roman" panose="02020603050405020304" pitchFamily="18" charset="0"/>
                          <a:cs typeface="Times New Roman" panose="02020603050405020304" pitchFamily="18" charset="0"/>
                        </a:rPr>
                        <a:t>10.71</a:t>
                      </a:r>
                    </a:p>
                  </a:txBody>
                  <a:tcPr/>
                </a:tc>
                <a:tc>
                  <a:txBody>
                    <a:bodyPr/>
                    <a:lstStyle/>
                    <a:p>
                      <a:pPr algn="ctr"/>
                      <a:r>
                        <a:rPr lang="en-IN" dirty="0">
                          <a:latin typeface="Times New Roman" panose="02020603050405020304" pitchFamily="18" charset="0"/>
                          <a:cs typeface="Times New Roman" panose="02020603050405020304" pitchFamily="18" charset="0"/>
                        </a:rPr>
                        <a:t>4.32</a:t>
                      </a:r>
                    </a:p>
                  </a:txBody>
                  <a:tcPr/>
                </a:tc>
                <a:tc>
                  <a:txBody>
                    <a:bodyPr/>
                    <a:lstStyle/>
                    <a:p>
                      <a:pPr algn="ctr"/>
                      <a:r>
                        <a:rPr lang="en-IN" dirty="0">
                          <a:latin typeface="Times New Roman" panose="02020603050405020304" pitchFamily="18" charset="0"/>
                          <a:cs typeface="Times New Roman" panose="02020603050405020304" pitchFamily="18" charset="0"/>
                        </a:rPr>
                        <a:t>15.61</a:t>
                      </a:r>
                    </a:p>
                  </a:txBody>
                  <a:tcPr/>
                </a:tc>
                <a:tc>
                  <a:txBody>
                    <a:bodyPr/>
                    <a:lstStyle/>
                    <a:p>
                      <a:pPr algn="ctr"/>
                      <a:r>
                        <a:rPr lang="en-IN" dirty="0">
                          <a:latin typeface="Times New Roman" panose="02020603050405020304" pitchFamily="18" charset="0"/>
                          <a:cs typeface="Times New Roman" panose="02020603050405020304" pitchFamily="18" charset="0"/>
                        </a:rPr>
                        <a:t>6.92</a:t>
                      </a:r>
                    </a:p>
                  </a:txBody>
                  <a:tcPr/>
                </a:tc>
                <a:tc>
                  <a:txBody>
                    <a:bodyPr/>
                    <a:lstStyle/>
                    <a:p>
                      <a:pPr algn="ctr"/>
                      <a:r>
                        <a:rPr lang="en-US" dirty="0">
                          <a:latin typeface="Times New Roman" pitchFamily="18" charset="0"/>
                          <a:cs typeface="Times New Roman" pitchFamily="18" charset="0"/>
                        </a:rPr>
                        <a:t>29</a:t>
                      </a:r>
                    </a:p>
                  </a:txBody>
                  <a:tcPr/>
                </a:tc>
                <a:tc>
                  <a:txBody>
                    <a:bodyPr/>
                    <a:lstStyle/>
                    <a:p>
                      <a:pPr algn="ctr"/>
                      <a:r>
                        <a:rPr lang="en-US" dirty="0">
                          <a:latin typeface="Times New Roman" pitchFamily="18" charset="0"/>
                          <a:cs typeface="Times New Roman" pitchFamily="18" charset="0"/>
                        </a:rPr>
                        <a:t>15</a:t>
                      </a:r>
                    </a:p>
                  </a:txBody>
                  <a:tcPr/>
                </a:tc>
                <a:extLst>
                  <a:ext uri="{0D108BD9-81ED-4DB2-BD59-A6C34878D82A}">
                    <a16:rowId xmlns:a16="http://schemas.microsoft.com/office/drawing/2014/main" val="10001"/>
                  </a:ext>
                </a:extLst>
              </a:tr>
            </a:tbl>
          </a:graphicData>
        </a:graphic>
      </p:graphicFrame>
      <p:graphicFrame>
        <p:nvGraphicFramePr>
          <p:cNvPr id="13" name="Table 17">
            <a:extLst>
              <a:ext uri="{FF2B5EF4-FFF2-40B4-BE49-F238E27FC236}">
                <a16:creationId xmlns:a16="http://schemas.microsoft.com/office/drawing/2014/main" id="{D6B659AE-209F-4BB8-8FD6-0CC7E3D247CF}"/>
              </a:ext>
            </a:extLst>
          </p:cNvPr>
          <p:cNvGraphicFramePr>
            <a:graphicFrameLocks noGrp="1"/>
          </p:cNvGraphicFramePr>
          <p:nvPr/>
        </p:nvGraphicFramePr>
        <p:xfrm>
          <a:off x="838200" y="1981200"/>
          <a:ext cx="7543800" cy="1866052"/>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3665876761"/>
                    </a:ext>
                  </a:extLst>
                </a:gridCol>
                <a:gridCol w="1508760">
                  <a:extLst>
                    <a:ext uri="{9D8B030D-6E8A-4147-A177-3AD203B41FA5}">
                      <a16:colId xmlns:a16="http://schemas.microsoft.com/office/drawing/2014/main" val="4046140431"/>
                    </a:ext>
                  </a:extLst>
                </a:gridCol>
                <a:gridCol w="1508760">
                  <a:extLst>
                    <a:ext uri="{9D8B030D-6E8A-4147-A177-3AD203B41FA5}">
                      <a16:colId xmlns:a16="http://schemas.microsoft.com/office/drawing/2014/main" val="1000747942"/>
                    </a:ext>
                  </a:extLst>
                </a:gridCol>
                <a:gridCol w="1508760">
                  <a:extLst>
                    <a:ext uri="{9D8B030D-6E8A-4147-A177-3AD203B41FA5}">
                      <a16:colId xmlns:a16="http://schemas.microsoft.com/office/drawing/2014/main" val="506389065"/>
                    </a:ext>
                  </a:extLst>
                </a:gridCol>
                <a:gridCol w="1508760">
                  <a:extLst>
                    <a:ext uri="{9D8B030D-6E8A-4147-A177-3AD203B41FA5}">
                      <a16:colId xmlns:a16="http://schemas.microsoft.com/office/drawing/2014/main" val="2018867170"/>
                    </a:ext>
                  </a:extLst>
                </a:gridCol>
              </a:tblGrid>
              <a:tr h="687493">
                <a:tc>
                  <a:txBody>
                    <a:bodyPr/>
                    <a:lstStyle/>
                    <a:p>
                      <a:pPr algn="ctr"/>
                      <a:r>
                        <a:rPr lang="en-US" sz="1800" dirty="0">
                          <a:latin typeface="Times New Roman" pitchFamily="18" charset="0"/>
                          <a:cs typeface="Times New Roman" pitchFamily="18" charset="0"/>
                        </a:rPr>
                        <a:t>Month of gestation</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DM</a:t>
                      </a:r>
                    </a:p>
                    <a:p>
                      <a:pPr algn="ctr"/>
                      <a:r>
                        <a:rPr lang="en-US" sz="1800" dirty="0">
                          <a:latin typeface="Times New Roman" pitchFamily="18" charset="0"/>
                          <a:cs typeface="Times New Roman" pitchFamily="18" charset="0"/>
                        </a:rPr>
                        <a:t>(kg/day)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TDN (kg/day)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ME (</a:t>
                      </a:r>
                      <a:r>
                        <a:rPr lang="en-US" sz="1800" dirty="0" err="1">
                          <a:latin typeface="Times New Roman" pitchFamily="18" charset="0"/>
                          <a:cs typeface="Times New Roman" pitchFamily="18" charset="0"/>
                        </a:rPr>
                        <a:t>Mcal</a:t>
                      </a:r>
                      <a:r>
                        <a:rPr lang="en-US" sz="1800" dirty="0">
                          <a:latin typeface="Times New Roman" pitchFamily="18" charset="0"/>
                          <a:cs typeface="Times New Roman" pitchFamily="18" charset="0"/>
                        </a:rPr>
                        <a:t>)</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CP (g/day)</a:t>
                      </a: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3395091855"/>
                  </a:ext>
                </a:extLst>
              </a:tr>
              <a:tr h="392853">
                <a:tc>
                  <a:txBody>
                    <a:bodyPr/>
                    <a:lstStyle/>
                    <a:p>
                      <a:pPr algn="ctr"/>
                      <a:r>
                        <a:rPr lang="en-IN" sz="1800" dirty="0">
                          <a:latin typeface="Times New Roman" pitchFamily="18" charset="0"/>
                          <a:cs typeface="Times New Roman" pitchFamily="18" charset="0"/>
                        </a:rPr>
                        <a:t>7-8</a:t>
                      </a:r>
                    </a:p>
                  </a:txBody>
                  <a:tcPr/>
                </a:tc>
                <a:tc>
                  <a:txBody>
                    <a:bodyPr/>
                    <a:lstStyle/>
                    <a:p>
                      <a:pPr algn="ctr"/>
                      <a:r>
                        <a:rPr lang="en-IN" sz="1800" dirty="0">
                          <a:latin typeface="Times New Roman" pitchFamily="18" charset="0"/>
                          <a:cs typeface="Times New Roman" pitchFamily="18" charset="0"/>
                        </a:rPr>
                        <a:t>0.99</a:t>
                      </a:r>
                    </a:p>
                  </a:txBody>
                  <a:tcPr/>
                </a:tc>
                <a:tc>
                  <a:txBody>
                    <a:bodyPr/>
                    <a:lstStyle/>
                    <a:p>
                      <a:pPr algn="ctr"/>
                      <a:r>
                        <a:rPr lang="en-IN" sz="1800" dirty="0">
                          <a:latin typeface="Times New Roman" pitchFamily="18" charset="0"/>
                          <a:cs typeface="Times New Roman" pitchFamily="18" charset="0"/>
                        </a:rPr>
                        <a:t>0.74</a:t>
                      </a:r>
                    </a:p>
                  </a:txBody>
                  <a:tcPr/>
                </a:tc>
                <a:tc>
                  <a:txBody>
                    <a:bodyPr/>
                    <a:lstStyle/>
                    <a:p>
                      <a:pPr algn="ctr"/>
                      <a:r>
                        <a:rPr lang="en-IN" sz="1800" dirty="0">
                          <a:latin typeface="Times New Roman" pitchFamily="18" charset="0"/>
                          <a:cs typeface="Times New Roman" pitchFamily="18" charset="0"/>
                        </a:rPr>
                        <a:t>2.67</a:t>
                      </a:r>
                    </a:p>
                  </a:txBody>
                  <a:tcPr/>
                </a:tc>
                <a:tc>
                  <a:txBody>
                    <a:bodyPr/>
                    <a:lstStyle/>
                    <a:p>
                      <a:pPr algn="ctr"/>
                      <a:r>
                        <a:rPr lang="en-IN" sz="1800" dirty="0">
                          <a:latin typeface="Times New Roman" pitchFamily="18" charset="0"/>
                          <a:cs typeface="Times New Roman" pitchFamily="18" charset="0"/>
                        </a:rPr>
                        <a:t>216</a:t>
                      </a:r>
                    </a:p>
                  </a:txBody>
                  <a:tcPr/>
                </a:tc>
                <a:extLst>
                  <a:ext uri="{0D108BD9-81ED-4DB2-BD59-A6C34878D82A}">
                    <a16:rowId xmlns:a16="http://schemas.microsoft.com/office/drawing/2014/main" val="4025024318"/>
                  </a:ext>
                </a:extLst>
              </a:tr>
              <a:tr h="392853">
                <a:tc gridSpan="5">
                  <a:txBody>
                    <a:bodyPr/>
                    <a:lstStyle/>
                    <a:p>
                      <a:r>
                        <a:rPr lang="en-US" sz="1800" dirty="0">
                          <a:latin typeface="Times New Roman" pitchFamily="18" charset="0"/>
                          <a:cs typeface="Times New Roman" pitchFamily="18" charset="0"/>
                        </a:rPr>
                        <a:t>Ca (</a:t>
                      </a:r>
                      <a:r>
                        <a:rPr lang="en-US" sz="1800" baseline="0" dirty="0">
                          <a:latin typeface="Times New Roman" pitchFamily="18" charset="0"/>
                          <a:cs typeface="Times New Roman" pitchFamily="18" charset="0"/>
                        </a:rPr>
                        <a:t>190 days onwards=10 g/day)</a:t>
                      </a:r>
                      <a:endParaRPr lang="en-US" sz="1800" dirty="0">
                        <a:latin typeface="Times New Roman" pitchFamily="18" charset="0"/>
                        <a:cs typeface="Times New Roman" pitchFamily="18" charset="0"/>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2"/>
                  </a:ext>
                </a:extLst>
              </a:tr>
              <a:tr h="392853">
                <a:tc gridSpan="5">
                  <a:txBody>
                    <a:bodyPr/>
                    <a:lstStyle/>
                    <a:p>
                      <a:r>
                        <a:rPr lang="en-US" sz="1800" dirty="0">
                          <a:latin typeface="Times New Roman" pitchFamily="18" charset="0"/>
                          <a:cs typeface="Times New Roman" pitchFamily="18" charset="0"/>
                        </a:rPr>
                        <a:t>P (</a:t>
                      </a:r>
                      <a:r>
                        <a:rPr lang="en-US" sz="1800" baseline="0" dirty="0">
                          <a:latin typeface="Times New Roman" pitchFamily="18" charset="0"/>
                          <a:cs typeface="Times New Roman" pitchFamily="18" charset="0"/>
                        </a:rPr>
                        <a:t>190 days onwards=6 g/day)</a:t>
                      </a:r>
                      <a:endParaRPr lang="en-US" sz="1800" dirty="0">
                        <a:latin typeface="Times New Roman" pitchFamily="18" charset="0"/>
                        <a:cs typeface="Times New Roman" pitchFamily="18" charset="0"/>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3"/>
                  </a:ext>
                </a:extLst>
              </a:tr>
            </a:tbl>
          </a:graphicData>
        </a:graphic>
      </p:graphicFrame>
      <p:sp>
        <p:nvSpPr>
          <p:cNvPr id="14" name="TextBox 13">
            <a:extLst>
              <a:ext uri="{FF2B5EF4-FFF2-40B4-BE49-F238E27FC236}">
                <a16:creationId xmlns:a16="http://schemas.microsoft.com/office/drawing/2014/main" id="{91FC43F5-7884-407E-B0B9-10D0F27E54B7}"/>
              </a:ext>
            </a:extLst>
          </p:cNvPr>
          <p:cNvSpPr txBox="1"/>
          <p:nvPr/>
        </p:nvSpPr>
        <p:spPr>
          <a:xfrm>
            <a:off x="838200" y="1219200"/>
            <a:ext cx="7543800" cy="400110"/>
          </a:xfrm>
          <a:prstGeom prst="rect">
            <a:avLst/>
          </a:prstGeom>
          <a:noFill/>
          <a:ln>
            <a:solidFill>
              <a:schemeClr val="tx2"/>
            </a:solidFill>
          </a:ln>
        </p:spPr>
        <p:txBody>
          <a:bodyPr wrap="square">
            <a:spAutoFit/>
          </a:bodyPr>
          <a:lstStyle/>
          <a:p>
            <a:pPr algn="just"/>
            <a:r>
              <a:rPr lang="en-US" sz="2000" dirty="0">
                <a:solidFill>
                  <a:srgbClr val="7030A0"/>
                </a:solidFill>
                <a:latin typeface="Times New Roman" pitchFamily="18" charset="0"/>
                <a:cs typeface="Times New Roman" pitchFamily="18" charset="0"/>
              </a:rPr>
              <a:t>2.  Nutrient requirement for 7.5 months pregnancy</a:t>
            </a:r>
            <a:endParaRPr lang="en-IN" sz="2000" dirty="0"/>
          </a:p>
        </p:txBody>
      </p:sp>
      <p:pic>
        <p:nvPicPr>
          <p:cNvPr id="16" name="Picture 2" descr="Partnership Between Total and NewMotion | NewMotion UK">
            <a:extLst>
              <a:ext uri="{FF2B5EF4-FFF2-40B4-BE49-F238E27FC236}">
                <a16:creationId xmlns:a16="http://schemas.microsoft.com/office/drawing/2014/main" id="{B3CC317A-4DE2-4263-B31B-80D01AFA48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86200"/>
            <a:ext cx="2252662" cy="101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21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6" name="Oval 5">
            <a:extLst>
              <a:ext uri="{FF2B5EF4-FFF2-40B4-BE49-F238E27FC236}">
                <a16:creationId xmlns:a16="http://schemas.microsoft.com/office/drawing/2014/main" id="{25FE938E-6EC4-43F2-BDC8-17BBF8FFFD9C}"/>
              </a:ext>
            </a:extLst>
          </p:cNvPr>
          <p:cNvSpPr/>
          <p:nvPr/>
        </p:nvSpPr>
        <p:spPr>
          <a:xfrm>
            <a:off x="1600200" y="381000"/>
            <a:ext cx="4038600" cy="1143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B050"/>
                </a:solidFill>
                <a:latin typeface="Times New Roman" panose="02020603050405020304" pitchFamily="18" charset="0"/>
                <a:cs typeface="Times New Roman" panose="02020603050405020304" pitchFamily="18" charset="0"/>
              </a:rPr>
              <a:t>Nutrient requirement</a:t>
            </a:r>
          </a:p>
          <a:p>
            <a:pPr algn="ctr"/>
            <a:r>
              <a:rPr lang="en-US" sz="2400" b="1" dirty="0">
                <a:solidFill>
                  <a:srgbClr val="00B050"/>
                </a:solidFill>
                <a:latin typeface="Times New Roman" panose="02020603050405020304" pitchFamily="18" charset="0"/>
                <a:cs typeface="Times New Roman" panose="02020603050405020304" pitchFamily="18" charset="0"/>
              </a:rPr>
              <a:t>for growth </a:t>
            </a:r>
            <a:endParaRPr lang="en-IN" sz="2400" b="1" dirty="0">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1FC43F5-7884-407E-B0B9-10D0F27E54B7}"/>
              </a:ext>
            </a:extLst>
          </p:cNvPr>
          <p:cNvSpPr txBox="1"/>
          <p:nvPr/>
        </p:nvSpPr>
        <p:spPr>
          <a:xfrm>
            <a:off x="5700204" y="488272"/>
            <a:ext cx="2895600" cy="923330"/>
          </a:xfrm>
          <a:prstGeom prst="rect">
            <a:avLst/>
          </a:prstGeom>
          <a:noFill/>
          <a:ln>
            <a:solidFill>
              <a:schemeClr val="tx2"/>
            </a:solidFill>
          </a:ln>
        </p:spPr>
        <p:txBody>
          <a:bodyPr wrap="square">
            <a:spAutoFit/>
          </a:bodyPr>
          <a:lstStyle/>
          <a:p>
            <a:pPr algn="ctr"/>
            <a:r>
              <a:rPr lang="en-US" b="1" dirty="0">
                <a:solidFill>
                  <a:srgbClr val="7030A0"/>
                </a:solidFill>
                <a:latin typeface="Times New Roman" pitchFamily="18" charset="0"/>
                <a:cs typeface="Times New Roman" pitchFamily="18" charset="0"/>
              </a:rPr>
              <a:t>“Nutrient requirements of cattle and buffalo” </a:t>
            </a:r>
          </a:p>
          <a:p>
            <a:pPr algn="ctr"/>
            <a:r>
              <a:rPr lang="en-US" b="1" dirty="0">
                <a:solidFill>
                  <a:srgbClr val="7030A0"/>
                </a:solidFill>
                <a:latin typeface="Times New Roman" pitchFamily="18" charset="0"/>
                <a:cs typeface="Times New Roman" pitchFamily="18" charset="0"/>
              </a:rPr>
              <a:t>(ICAR-2013)</a:t>
            </a:r>
            <a:endParaRPr lang="en-IN" dirty="0"/>
          </a:p>
        </p:txBody>
      </p:sp>
      <p:graphicFrame>
        <p:nvGraphicFramePr>
          <p:cNvPr id="17" name="Table 17">
            <a:extLst>
              <a:ext uri="{FF2B5EF4-FFF2-40B4-BE49-F238E27FC236}">
                <a16:creationId xmlns:a16="http://schemas.microsoft.com/office/drawing/2014/main" id="{D6B659AE-209F-4BB8-8FD6-0CC7E3D247CF}"/>
              </a:ext>
            </a:extLst>
          </p:cNvPr>
          <p:cNvGraphicFramePr>
            <a:graphicFrameLocks noGrp="1"/>
          </p:cNvGraphicFramePr>
          <p:nvPr>
            <p:extLst>
              <p:ext uri="{D42A27DB-BD31-4B8C-83A1-F6EECF244321}">
                <p14:modId xmlns:p14="http://schemas.microsoft.com/office/powerpoint/2010/main" val="3850060399"/>
              </p:ext>
            </p:extLst>
          </p:nvPr>
        </p:nvGraphicFramePr>
        <p:xfrm>
          <a:off x="457200" y="2057400"/>
          <a:ext cx="8077200" cy="4196079"/>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3665876761"/>
                    </a:ext>
                  </a:extLst>
                </a:gridCol>
                <a:gridCol w="1009650">
                  <a:extLst>
                    <a:ext uri="{9D8B030D-6E8A-4147-A177-3AD203B41FA5}">
                      <a16:colId xmlns:a16="http://schemas.microsoft.com/office/drawing/2014/main" val="4046140431"/>
                    </a:ext>
                  </a:extLst>
                </a:gridCol>
                <a:gridCol w="1009650">
                  <a:extLst>
                    <a:ext uri="{9D8B030D-6E8A-4147-A177-3AD203B41FA5}">
                      <a16:colId xmlns:a16="http://schemas.microsoft.com/office/drawing/2014/main" val="1000747942"/>
                    </a:ext>
                  </a:extLst>
                </a:gridCol>
                <a:gridCol w="1009650">
                  <a:extLst>
                    <a:ext uri="{9D8B030D-6E8A-4147-A177-3AD203B41FA5}">
                      <a16:colId xmlns:a16="http://schemas.microsoft.com/office/drawing/2014/main" val="506389065"/>
                    </a:ext>
                  </a:extLst>
                </a:gridCol>
                <a:gridCol w="1009650">
                  <a:extLst>
                    <a:ext uri="{9D8B030D-6E8A-4147-A177-3AD203B41FA5}">
                      <a16:colId xmlns:a16="http://schemas.microsoft.com/office/drawing/2014/main" val="2018867170"/>
                    </a:ext>
                  </a:extLst>
                </a:gridCol>
                <a:gridCol w="1047750">
                  <a:extLst>
                    <a:ext uri="{9D8B030D-6E8A-4147-A177-3AD203B41FA5}">
                      <a16:colId xmlns:a16="http://schemas.microsoft.com/office/drawing/2014/main" val="20005"/>
                    </a:ext>
                  </a:extLst>
                </a:gridCol>
                <a:gridCol w="971550">
                  <a:extLst>
                    <a:ext uri="{9D8B030D-6E8A-4147-A177-3AD203B41FA5}">
                      <a16:colId xmlns:a16="http://schemas.microsoft.com/office/drawing/2014/main" val="20006"/>
                    </a:ext>
                  </a:extLst>
                </a:gridCol>
                <a:gridCol w="1009650">
                  <a:extLst>
                    <a:ext uri="{9D8B030D-6E8A-4147-A177-3AD203B41FA5}">
                      <a16:colId xmlns:a16="http://schemas.microsoft.com/office/drawing/2014/main" val="20007"/>
                    </a:ext>
                  </a:extLst>
                </a:gridCol>
              </a:tblGrid>
              <a:tr h="687493">
                <a:tc>
                  <a:txBody>
                    <a:bodyPr/>
                    <a:lstStyle/>
                    <a:p>
                      <a:pPr algn="ctr"/>
                      <a:r>
                        <a:rPr lang="en-US" sz="1800" dirty="0">
                          <a:latin typeface="Times New Roman" pitchFamily="18" charset="0"/>
                          <a:cs typeface="Times New Roman" pitchFamily="18" charset="0"/>
                        </a:rPr>
                        <a:t>BW</a:t>
                      </a:r>
                    </a:p>
                    <a:p>
                      <a:pPr algn="ctr"/>
                      <a:r>
                        <a:rPr lang="en-US" sz="1800" dirty="0">
                          <a:latin typeface="Times New Roman" pitchFamily="18" charset="0"/>
                          <a:cs typeface="Times New Roman" pitchFamily="18" charset="0"/>
                        </a:rPr>
                        <a:t>(kg)</a:t>
                      </a:r>
                      <a:endParaRPr lang="en-IN" sz="1800" dirty="0">
                        <a:latin typeface="Times New Roman" pitchFamily="18" charset="0"/>
                        <a:cs typeface="Times New Roman" pitchFamily="18" charset="0"/>
                      </a:endParaRPr>
                    </a:p>
                  </a:txBody>
                  <a:tcPr/>
                </a:tc>
                <a:tc>
                  <a:txBody>
                    <a:bodyPr/>
                    <a:lstStyle/>
                    <a:p>
                      <a:r>
                        <a:rPr lang="en-US" dirty="0"/>
                        <a:t>Weight gain (kg/day)</a:t>
                      </a:r>
                    </a:p>
                  </a:txBody>
                  <a:tcPr/>
                </a:tc>
                <a:tc>
                  <a:txBody>
                    <a:bodyPr/>
                    <a:lstStyle/>
                    <a:p>
                      <a:pPr algn="ctr"/>
                      <a:r>
                        <a:rPr lang="en-US" sz="1800" dirty="0">
                          <a:latin typeface="Times New Roman" pitchFamily="18" charset="0"/>
                          <a:cs typeface="Times New Roman" pitchFamily="18" charset="0"/>
                        </a:rPr>
                        <a:t>DM</a:t>
                      </a:r>
                    </a:p>
                    <a:p>
                      <a:pPr algn="ctr"/>
                      <a:r>
                        <a:rPr lang="en-US" sz="1800" dirty="0">
                          <a:latin typeface="Times New Roman" pitchFamily="18" charset="0"/>
                          <a:cs typeface="Times New Roman" pitchFamily="18" charset="0"/>
                        </a:rPr>
                        <a:t>(kg/day)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TDN (kg/day)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ME (</a:t>
                      </a:r>
                      <a:r>
                        <a:rPr lang="en-US" sz="1800" dirty="0" err="1">
                          <a:latin typeface="Times New Roman" pitchFamily="18" charset="0"/>
                          <a:cs typeface="Times New Roman" pitchFamily="18" charset="0"/>
                        </a:rPr>
                        <a:t>Mcal</a:t>
                      </a:r>
                      <a:r>
                        <a:rPr lang="en-US" sz="1800" dirty="0">
                          <a:latin typeface="Times New Roman" pitchFamily="18" charset="0"/>
                          <a:cs typeface="Times New Roman" pitchFamily="18" charset="0"/>
                        </a:rPr>
                        <a:t>)</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CP (g/day)</a:t>
                      </a:r>
                      <a:endParaRPr lang="en-IN" sz="1800" dirty="0">
                        <a:latin typeface="Times New Roman" pitchFamily="18" charset="0"/>
                        <a:cs typeface="Times New Roman" pitchFamily="18" charset="0"/>
                      </a:endParaRPr>
                    </a:p>
                  </a:txBody>
                  <a:tcPr/>
                </a:tc>
                <a:tc>
                  <a:txBody>
                    <a:bodyPr/>
                    <a:lstStyle/>
                    <a:p>
                      <a:pPr algn="ctr"/>
                      <a:r>
                        <a:rPr lang="en-IN" sz="1800" dirty="0">
                          <a:latin typeface="Times New Roman" pitchFamily="18" charset="0"/>
                          <a:cs typeface="Times New Roman" pitchFamily="18" charset="0"/>
                        </a:rPr>
                        <a:t>Ca (g/day)</a:t>
                      </a:r>
                    </a:p>
                  </a:txBody>
                  <a:tcPr/>
                </a:tc>
                <a:tc>
                  <a:txBody>
                    <a:bodyPr/>
                    <a:lstStyle/>
                    <a:p>
                      <a:pPr algn="ctr"/>
                      <a:r>
                        <a:rPr lang="en-IN" sz="1800" dirty="0">
                          <a:latin typeface="Times New Roman" pitchFamily="18" charset="0"/>
                          <a:cs typeface="Times New Roman" pitchFamily="18" charset="0"/>
                        </a:rPr>
                        <a:t>P (g/day)</a:t>
                      </a:r>
                    </a:p>
                  </a:txBody>
                  <a:tcPr/>
                </a:tc>
                <a:extLst>
                  <a:ext uri="{0D108BD9-81ED-4DB2-BD59-A6C34878D82A}">
                    <a16:rowId xmlns:a16="http://schemas.microsoft.com/office/drawing/2014/main" val="3395091855"/>
                  </a:ext>
                </a:extLst>
              </a:tr>
              <a:tr h="392853">
                <a:tc>
                  <a:txBody>
                    <a:bodyPr/>
                    <a:lstStyle/>
                    <a:p>
                      <a:pPr algn="ctr"/>
                      <a:r>
                        <a:rPr lang="en-IN" sz="1800" dirty="0">
                          <a:latin typeface="Times New Roman" pitchFamily="18" charset="0"/>
                          <a:cs typeface="Times New Roman" pitchFamily="18" charset="0"/>
                        </a:rPr>
                        <a:t>70</a:t>
                      </a:r>
                    </a:p>
                  </a:txBody>
                  <a:tcPr/>
                </a:tc>
                <a:tc>
                  <a:txBody>
                    <a:bodyPr/>
                    <a:lstStyle/>
                    <a:p>
                      <a:pPr algn="ctr"/>
                      <a:r>
                        <a:rPr lang="en-IN" sz="1800" dirty="0">
                          <a:latin typeface="Times New Roman" pitchFamily="18" charset="0"/>
                          <a:cs typeface="Times New Roman" pitchFamily="18" charset="0"/>
                        </a:rPr>
                        <a:t>0.2</a:t>
                      </a:r>
                    </a:p>
                  </a:txBody>
                  <a:tcPr/>
                </a:tc>
                <a:tc>
                  <a:txBody>
                    <a:bodyPr/>
                    <a:lstStyle/>
                    <a:p>
                      <a:pPr algn="ctr"/>
                      <a:r>
                        <a:rPr lang="en-IN" sz="1800" dirty="0">
                          <a:latin typeface="Times New Roman" pitchFamily="18" charset="0"/>
                          <a:cs typeface="Times New Roman" pitchFamily="18" charset="0"/>
                        </a:rPr>
                        <a:t>1.6</a:t>
                      </a:r>
                    </a:p>
                  </a:txBody>
                  <a:tcPr/>
                </a:tc>
                <a:tc>
                  <a:txBody>
                    <a:bodyPr/>
                    <a:lstStyle/>
                    <a:p>
                      <a:pPr algn="ctr"/>
                      <a:r>
                        <a:rPr lang="en-IN" sz="1800" dirty="0">
                          <a:latin typeface="Times New Roman" pitchFamily="18" charset="0"/>
                          <a:cs typeface="Times New Roman" pitchFamily="18" charset="0"/>
                        </a:rPr>
                        <a:t>1.04</a:t>
                      </a:r>
                    </a:p>
                  </a:txBody>
                  <a:tcPr/>
                </a:tc>
                <a:tc>
                  <a:txBody>
                    <a:bodyPr/>
                    <a:lstStyle/>
                    <a:p>
                      <a:pPr algn="ctr"/>
                      <a:r>
                        <a:rPr lang="en-IN" sz="1800" dirty="0">
                          <a:latin typeface="Times New Roman" pitchFamily="18" charset="0"/>
                          <a:cs typeface="Times New Roman" pitchFamily="18" charset="0"/>
                        </a:rPr>
                        <a:t>3.76</a:t>
                      </a:r>
                    </a:p>
                  </a:txBody>
                  <a:tcPr/>
                </a:tc>
                <a:tc>
                  <a:txBody>
                    <a:bodyPr/>
                    <a:lstStyle/>
                    <a:p>
                      <a:pPr algn="ctr"/>
                      <a:r>
                        <a:rPr lang="en-IN" sz="1800" dirty="0">
                          <a:latin typeface="Times New Roman" pitchFamily="18" charset="0"/>
                          <a:cs typeface="Times New Roman" pitchFamily="18" charset="0"/>
                        </a:rPr>
                        <a:t>263</a:t>
                      </a:r>
                    </a:p>
                  </a:txBody>
                  <a:tcPr/>
                </a:tc>
                <a:tc rowSpan="2">
                  <a:txBody>
                    <a:bodyPr/>
                    <a:lstStyle/>
                    <a:p>
                      <a:pPr algn="ctr"/>
                      <a:r>
                        <a:rPr lang="en-IN" sz="1800" dirty="0">
                          <a:latin typeface="Times New Roman" pitchFamily="18" charset="0"/>
                          <a:cs typeface="Times New Roman" pitchFamily="18" charset="0"/>
                        </a:rPr>
                        <a:t>&lt;200 kg BW</a:t>
                      </a:r>
                      <a:r>
                        <a:rPr lang="en-IN" sz="1800" baseline="0" dirty="0">
                          <a:latin typeface="Times New Roman" pitchFamily="18" charset="0"/>
                          <a:cs typeface="Times New Roman" pitchFamily="18" charset="0"/>
                        </a:rPr>
                        <a:t> = 17</a:t>
                      </a:r>
                      <a:endParaRPr lang="en-IN" sz="1800" dirty="0">
                        <a:latin typeface="Times New Roman" pitchFamily="18" charset="0"/>
                        <a:cs typeface="Times New Roman" pitchFamily="18" charset="0"/>
                      </a:endParaRPr>
                    </a:p>
                  </a:txBody>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baseline="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IN" sz="1800" baseline="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baseline="0" dirty="0">
                          <a:latin typeface="Times New Roman" pitchFamily="18" charset="0"/>
                          <a:cs typeface="Times New Roman" pitchFamily="18" charset="0"/>
                        </a:rPr>
                        <a:t>Young = 9</a:t>
                      </a: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631815235"/>
                  </a:ext>
                </a:extLst>
              </a:tr>
              <a:tr h="392853">
                <a:tc>
                  <a:txBody>
                    <a:bodyPr/>
                    <a:lstStyle/>
                    <a:p>
                      <a:pPr algn="ctr"/>
                      <a:r>
                        <a:rPr lang="en-IN" sz="1800" dirty="0">
                          <a:latin typeface="Times New Roman" pitchFamily="18" charset="0"/>
                          <a:cs typeface="Times New Roman" pitchFamily="18" charset="0"/>
                        </a:rPr>
                        <a:t>70</a:t>
                      </a:r>
                    </a:p>
                  </a:txBody>
                  <a:tcPr/>
                </a:tc>
                <a:tc>
                  <a:txBody>
                    <a:bodyPr/>
                    <a:lstStyle/>
                    <a:p>
                      <a:pPr algn="ctr"/>
                      <a:r>
                        <a:rPr lang="en-IN" sz="1800" dirty="0">
                          <a:latin typeface="Times New Roman" pitchFamily="18" charset="0"/>
                          <a:cs typeface="Times New Roman" pitchFamily="18" charset="0"/>
                        </a:rPr>
                        <a:t>0.3</a:t>
                      </a:r>
                    </a:p>
                  </a:txBody>
                  <a:tcPr/>
                </a:tc>
                <a:tc>
                  <a:txBody>
                    <a:bodyPr/>
                    <a:lstStyle/>
                    <a:p>
                      <a:pPr algn="ctr"/>
                      <a:r>
                        <a:rPr lang="en-IN" sz="1800" dirty="0">
                          <a:latin typeface="Times New Roman" pitchFamily="18" charset="0"/>
                          <a:cs typeface="Times New Roman" pitchFamily="18" charset="0"/>
                        </a:rPr>
                        <a:t>1.8</a:t>
                      </a:r>
                    </a:p>
                  </a:txBody>
                  <a:tcPr/>
                </a:tc>
                <a:tc>
                  <a:txBody>
                    <a:bodyPr/>
                    <a:lstStyle/>
                    <a:p>
                      <a:pPr algn="ctr"/>
                      <a:r>
                        <a:rPr lang="en-IN" sz="1800" dirty="0">
                          <a:latin typeface="Times New Roman" pitchFamily="18" charset="0"/>
                          <a:cs typeface="Times New Roman" pitchFamily="18" charset="0"/>
                        </a:rPr>
                        <a:t>1.16</a:t>
                      </a:r>
                    </a:p>
                  </a:txBody>
                  <a:tcPr/>
                </a:tc>
                <a:tc>
                  <a:txBody>
                    <a:bodyPr/>
                    <a:lstStyle/>
                    <a:p>
                      <a:pPr algn="ctr"/>
                      <a:r>
                        <a:rPr lang="en-IN" sz="1800" dirty="0">
                          <a:latin typeface="Times New Roman" pitchFamily="18" charset="0"/>
                          <a:cs typeface="Times New Roman" pitchFamily="18" charset="0"/>
                        </a:rPr>
                        <a:t>4.19</a:t>
                      </a:r>
                    </a:p>
                  </a:txBody>
                  <a:tcPr/>
                </a:tc>
                <a:tc>
                  <a:txBody>
                    <a:bodyPr/>
                    <a:lstStyle/>
                    <a:p>
                      <a:pPr algn="ctr"/>
                      <a:r>
                        <a:rPr lang="en-IN" sz="1800" dirty="0">
                          <a:latin typeface="Times New Roman" pitchFamily="18" charset="0"/>
                          <a:cs typeface="Times New Roman" pitchFamily="18" charset="0"/>
                        </a:rPr>
                        <a:t>335</a:t>
                      </a:r>
                    </a:p>
                  </a:txBody>
                  <a:tcPr/>
                </a:tc>
                <a:tc vMerge="1">
                  <a:txBody>
                    <a:bodyPr/>
                    <a:lstStyle/>
                    <a:p>
                      <a:pPr algn="ctr"/>
                      <a:endParaRPr lang="en-IN" sz="1800" dirty="0">
                        <a:latin typeface="Times New Roman" pitchFamily="18" charset="0"/>
                        <a:cs typeface="Times New Roman" pitchFamily="18" charset="0"/>
                      </a:endParaRPr>
                    </a:p>
                  </a:txBody>
                  <a:tcPr/>
                </a:tc>
                <a:tc vMerge="1">
                  <a:txBody>
                    <a:bodyPr/>
                    <a:lstStyle/>
                    <a:p>
                      <a:pPr algn="ct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4025024318"/>
                  </a:ext>
                </a:extLst>
              </a:tr>
              <a:tr h="392853">
                <a:tc>
                  <a:txBody>
                    <a:bodyPr/>
                    <a:lstStyle/>
                    <a:p>
                      <a:pPr algn="ctr"/>
                      <a:r>
                        <a:rPr lang="en-IN" sz="1800" dirty="0">
                          <a:latin typeface="Times New Roman" pitchFamily="18" charset="0"/>
                          <a:cs typeface="Times New Roman" pitchFamily="18" charset="0"/>
                        </a:rPr>
                        <a:t>70</a:t>
                      </a:r>
                    </a:p>
                  </a:txBody>
                  <a:tcPr/>
                </a:tc>
                <a:tc>
                  <a:txBody>
                    <a:bodyPr/>
                    <a:lstStyle/>
                    <a:p>
                      <a:pPr algn="ctr"/>
                      <a:r>
                        <a:rPr lang="en-IN" sz="1800" dirty="0">
                          <a:latin typeface="Times New Roman" pitchFamily="18" charset="0"/>
                          <a:cs typeface="Times New Roman" pitchFamily="18" charset="0"/>
                        </a:rPr>
                        <a:t>0.4</a:t>
                      </a:r>
                    </a:p>
                  </a:txBody>
                  <a:tcPr/>
                </a:tc>
                <a:tc>
                  <a:txBody>
                    <a:bodyPr/>
                    <a:lstStyle/>
                    <a:p>
                      <a:pPr algn="ctr"/>
                      <a:r>
                        <a:rPr lang="en-IN" sz="1800" dirty="0">
                          <a:latin typeface="Times New Roman" pitchFamily="18" charset="0"/>
                          <a:cs typeface="Times New Roman" pitchFamily="18" charset="0"/>
                        </a:rPr>
                        <a:t>1.8</a:t>
                      </a:r>
                    </a:p>
                  </a:txBody>
                  <a:tcPr/>
                </a:tc>
                <a:tc>
                  <a:txBody>
                    <a:bodyPr/>
                    <a:lstStyle/>
                    <a:p>
                      <a:pPr algn="ctr"/>
                      <a:r>
                        <a:rPr lang="en-IN" sz="1800" dirty="0">
                          <a:latin typeface="Times New Roman" pitchFamily="18" charset="0"/>
                          <a:cs typeface="Times New Roman" pitchFamily="18" charset="0"/>
                        </a:rPr>
                        <a:t>1.28</a:t>
                      </a:r>
                    </a:p>
                  </a:txBody>
                  <a:tcPr/>
                </a:tc>
                <a:tc>
                  <a:txBody>
                    <a:bodyPr/>
                    <a:lstStyle/>
                    <a:p>
                      <a:pPr algn="ctr"/>
                      <a:r>
                        <a:rPr lang="en-IN" sz="1800" dirty="0">
                          <a:latin typeface="Times New Roman" pitchFamily="18" charset="0"/>
                          <a:cs typeface="Times New Roman" pitchFamily="18" charset="0"/>
                        </a:rPr>
                        <a:t>4.63</a:t>
                      </a:r>
                    </a:p>
                  </a:txBody>
                  <a:tcPr/>
                </a:tc>
                <a:tc>
                  <a:txBody>
                    <a:bodyPr/>
                    <a:lstStyle/>
                    <a:p>
                      <a:pPr algn="ctr"/>
                      <a:r>
                        <a:rPr lang="en-IN" sz="1800" dirty="0">
                          <a:latin typeface="Times New Roman" pitchFamily="18" charset="0"/>
                          <a:cs typeface="Times New Roman" pitchFamily="18" charset="0"/>
                        </a:rPr>
                        <a:t>406</a:t>
                      </a:r>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200-300 kg BW =13</a:t>
                      </a:r>
                    </a:p>
                  </a:txBody>
                  <a:tcPr/>
                </a:tc>
                <a:tc vMerge="1">
                  <a:txBody>
                    <a:bodyPr/>
                    <a:lstStyle/>
                    <a:p>
                      <a:pPr algn="ct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3354358785"/>
                  </a:ext>
                </a:extLst>
              </a:tr>
              <a:tr h="392853">
                <a:tc>
                  <a:txBody>
                    <a:bodyPr/>
                    <a:lstStyle/>
                    <a:p>
                      <a:pPr algn="ctr"/>
                      <a:r>
                        <a:rPr lang="en-IN" sz="1800" dirty="0">
                          <a:latin typeface="Times New Roman" pitchFamily="18" charset="0"/>
                          <a:cs typeface="Times New Roman" pitchFamily="18" charset="0"/>
                        </a:rPr>
                        <a:t>100</a:t>
                      </a:r>
                    </a:p>
                  </a:txBody>
                  <a:tcPr/>
                </a:tc>
                <a:tc>
                  <a:txBody>
                    <a:bodyPr/>
                    <a:lstStyle/>
                    <a:p>
                      <a:pPr algn="ctr"/>
                      <a:r>
                        <a:rPr lang="en-IN" sz="1800" dirty="0">
                          <a:latin typeface="Times New Roman" pitchFamily="18" charset="0"/>
                          <a:cs typeface="Times New Roman" pitchFamily="18" charset="0"/>
                        </a:rPr>
                        <a:t>0.2</a:t>
                      </a:r>
                    </a:p>
                  </a:txBody>
                  <a:tcPr/>
                </a:tc>
                <a:tc>
                  <a:txBody>
                    <a:bodyPr/>
                    <a:lstStyle/>
                    <a:p>
                      <a:pPr algn="ctr"/>
                      <a:r>
                        <a:rPr lang="en-IN" sz="1800" dirty="0">
                          <a:latin typeface="Times New Roman" pitchFamily="18" charset="0"/>
                          <a:cs typeface="Times New Roman" pitchFamily="18" charset="0"/>
                        </a:rPr>
                        <a:t>2.9</a:t>
                      </a:r>
                    </a:p>
                  </a:txBody>
                  <a:tcPr/>
                </a:tc>
                <a:tc>
                  <a:txBody>
                    <a:bodyPr/>
                    <a:lstStyle/>
                    <a:p>
                      <a:pPr algn="ctr"/>
                      <a:r>
                        <a:rPr lang="en-IN" sz="1800" dirty="0">
                          <a:latin typeface="Times New Roman" pitchFamily="18" charset="0"/>
                          <a:cs typeface="Times New Roman" pitchFamily="18" charset="0"/>
                        </a:rPr>
                        <a:t>1.33</a:t>
                      </a:r>
                    </a:p>
                  </a:txBody>
                  <a:tcPr/>
                </a:tc>
                <a:tc>
                  <a:txBody>
                    <a:bodyPr/>
                    <a:lstStyle/>
                    <a:p>
                      <a:pPr algn="ctr"/>
                      <a:r>
                        <a:rPr lang="en-IN" sz="1800" dirty="0">
                          <a:latin typeface="Times New Roman" pitchFamily="18" charset="0"/>
                          <a:cs typeface="Times New Roman" pitchFamily="18" charset="0"/>
                        </a:rPr>
                        <a:t>4.78</a:t>
                      </a:r>
                    </a:p>
                  </a:txBody>
                  <a:tcPr/>
                </a:tc>
                <a:tc>
                  <a:txBody>
                    <a:bodyPr/>
                    <a:lstStyle/>
                    <a:p>
                      <a:pPr algn="ctr"/>
                      <a:r>
                        <a:rPr lang="en-IN" sz="1800" dirty="0">
                          <a:latin typeface="Times New Roman" pitchFamily="18" charset="0"/>
                          <a:cs typeface="Times New Roman" pitchFamily="18" charset="0"/>
                        </a:rPr>
                        <a:t>288</a:t>
                      </a: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dirty="0">
                        <a:latin typeface="Times New Roman" pitchFamily="18" charset="0"/>
                        <a:cs typeface="Times New Roman" pitchFamily="18" charset="0"/>
                      </a:endParaRPr>
                    </a:p>
                  </a:txBody>
                  <a:tcPr/>
                </a:tc>
                <a:tc vMerge="1">
                  <a:txBody>
                    <a:bodyPr/>
                    <a:lstStyle/>
                    <a:p>
                      <a:pPr algn="ct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92853">
                <a:tc>
                  <a:txBody>
                    <a:bodyPr/>
                    <a:lstStyle/>
                    <a:p>
                      <a:pPr algn="ctr"/>
                      <a:r>
                        <a:rPr lang="en-IN" sz="1800" dirty="0">
                          <a:latin typeface="Times New Roman" pitchFamily="18" charset="0"/>
                          <a:cs typeface="Times New Roman" pitchFamily="18" charset="0"/>
                        </a:rPr>
                        <a:t>100</a:t>
                      </a:r>
                    </a:p>
                  </a:txBody>
                  <a:tcPr/>
                </a:tc>
                <a:tc>
                  <a:txBody>
                    <a:bodyPr/>
                    <a:lstStyle/>
                    <a:p>
                      <a:pPr algn="ctr"/>
                      <a:r>
                        <a:rPr lang="en-IN" sz="1800" dirty="0">
                          <a:latin typeface="Times New Roman" pitchFamily="18" charset="0"/>
                          <a:cs typeface="Times New Roman" pitchFamily="18" charset="0"/>
                        </a:rPr>
                        <a:t>0.3</a:t>
                      </a:r>
                    </a:p>
                  </a:txBody>
                  <a:tcPr/>
                </a:tc>
                <a:tc>
                  <a:txBody>
                    <a:bodyPr/>
                    <a:lstStyle/>
                    <a:p>
                      <a:pPr algn="ctr"/>
                      <a:r>
                        <a:rPr lang="en-IN" sz="1800" dirty="0">
                          <a:latin typeface="Times New Roman" pitchFamily="18" charset="0"/>
                          <a:cs typeface="Times New Roman" pitchFamily="18" charset="0"/>
                        </a:rPr>
                        <a:t>2.9</a:t>
                      </a:r>
                    </a:p>
                  </a:txBody>
                  <a:tcPr/>
                </a:tc>
                <a:tc>
                  <a:txBody>
                    <a:bodyPr/>
                    <a:lstStyle/>
                    <a:p>
                      <a:pPr algn="ctr"/>
                      <a:r>
                        <a:rPr lang="en-IN" sz="1800" dirty="0">
                          <a:latin typeface="Times New Roman" pitchFamily="18" charset="0"/>
                          <a:cs typeface="Times New Roman" pitchFamily="18" charset="0"/>
                        </a:rPr>
                        <a:t>1.46</a:t>
                      </a:r>
                    </a:p>
                  </a:txBody>
                  <a:tcPr/>
                </a:tc>
                <a:tc>
                  <a:txBody>
                    <a:bodyPr/>
                    <a:lstStyle/>
                    <a:p>
                      <a:pPr algn="ctr"/>
                      <a:r>
                        <a:rPr lang="en-IN" sz="1800" dirty="0">
                          <a:latin typeface="Times New Roman" pitchFamily="18" charset="0"/>
                          <a:cs typeface="Times New Roman" pitchFamily="18" charset="0"/>
                        </a:rPr>
                        <a:t>5.28</a:t>
                      </a:r>
                    </a:p>
                  </a:txBody>
                  <a:tcPr/>
                </a:tc>
                <a:tc>
                  <a:txBody>
                    <a:bodyPr/>
                    <a:lstStyle/>
                    <a:p>
                      <a:pPr algn="ctr"/>
                      <a:r>
                        <a:rPr lang="en-IN" sz="1800" dirty="0">
                          <a:latin typeface="Times New Roman" pitchFamily="18" charset="0"/>
                          <a:cs typeface="Times New Roman" pitchFamily="18" charset="0"/>
                        </a:rPr>
                        <a:t>357</a:t>
                      </a:r>
                    </a:p>
                  </a:txBody>
                  <a:tcPr/>
                </a:tc>
                <a:tc vMerge="1">
                  <a:txBody>
                    <a:bodyPr/>
                    <a:lstStyle/>
                    <a:p>
                      <a:pPr algn="ctr"/>
                      <a:endParaRPr lang="en-IN" sz="1800" dirty="0">
                        <a:latin typeface="Times New Roman" pitchFamily="18" charset="0"/>
                        <a:cs typeface="Times New Roman" pitchFamily="18" charset="0"/>
                      </a:endParaRPr>
                    </a:p>
                  </a:txBody>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IN" sz="180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Adult=6</a:t>
                      </a:r>
                    </a:p>
                  </a:txBody>
                  <a:tcPr/>
                </a:tc>
                <a:extLst>
                  <a:ext uri="{0D108BD9-81ED-4DB2-BD59-A6C34878D82A}">
                    <a16:rowId xmlns:a16="http://schemas.microsoft.com/office/drawing/2014/main" val="10005"/>
                  </a:ext>
                </a:extLst>
              </a:tr>
              <a:tr h="392853">
                <a:tc>
                  <a:txBody>
                    <a:bodyPr/>
                    <a:lstStyle/>
                    <a:p>
                      <a:pPr algn="ctr"/>
                      <a:r>
                        <a:rPr lang="en-IN" sz="1800" dirty="0">
                          <a:latin typeface="Times New Roman" pitchFamily="18" charset="0"/>
                          <a:cs typeface="Times New Roman" pitchFamily="18" charset="0"/>
                        </a:rPr>
                        <a:t>100</a:t>
                      </a:r>
                    </a:p>
                  </a:txBody>
                  <a:tcPr/>
                </a:tc>
                <a:tc>
                  <a:txBody>
                    <a:bodyPr/>
                    <a:lstStyle/>
                    <a:p>
                      <a:pPr algn="ctr"/>
                      <a:r>
                        <a:rPr lang="en-IN" sz="1800" dirty="0">
                          <a:latin typeface="Times New Roman" pitchFamily="18" charset="0"/>
                          <a:cs typeface="Times New Roman" pitchFamily="18" charset="0"/>
                        </a:rPr>
                        <a:t>0.4</a:t>
                      </a:r>
                    </a:p>
                  </a:txBody>
                  <a:tcPr/>
                </a:tc>
                <a:tc>
                  <a:txBody>
                    <a:bodyPr/>
                    <a:lstStyle/>
                    <a:p>
                      <a:pPr algn="ctr"/>
                      <a:r>
                        <a:rPr lang="en-IN" sz="1800" dirty="0">
                          <a:latin typeface="Times New Roman" pitchFamily="18" charset="0"/>
                          <a:cs typeface="Times New Roman" pitchFamily="18" charset="0"/>
                        </a:rPr>
                        <a:t>3.0</a:t>
                      </a:r>
                    </a:p>
                  </a:txBody>
                  <a:tcPr/>
                </a:tc>
                <a:tc>
                  <a:txBody>
                    <a:bodyPr/>
                    <a:lstStyle/>
                    <a:p>
                      <a:pPr algn="ctr"/>
                      <a:r>
                        <a:rPr lang="en-IN" sz="1800" dirty="0">
                          <a:latin typeface="Times New Roman" pitchFamily="18" charset="0"/>
                          <a:cs typeface="Times New Roman" pitchFamily="18" charset="0"/>
                        </a:rPr>
                        <a:t>1.61</a:t>
                      </a:r>
                    </a:p>
                  </a:txBody>
                  <a:tcPr/>
                </a:tc>
                <a:tc>
                  <a:txBody>
                    <a:bodyPr/>
                    <a:lstStyle/>
                    <a:p>
                      <a:pPr algn="ctr"/>
                      <a:r>
                        <a:rPr lang="en-IN" sz="1800" dirty="0">
                          <a:latin typeface="Times New Roman" pitchFamily="18" charset="0"/>
                          <a:cs typeface="Times New Roman" pitchFamily="18" charset="0"/>
                        </a:rPr>
                        <a:t>5.80</a:t>
                      </a:r>
                    </a:p>
                  </a:txBody>
                  <a:tcPr/>
                </a:tc>
                <a:tc>
                  <a:txBody>
                    <a:bodyPr/>
                    <a:lstStyle/>
                    <a:p>
                      <a:pPr algn="ctr"/>
                      <a:r>
                        <a:rPr lang="en-IN" sz="1800" dirty="0">
                          <a:latin typeface="Times New Roman" pitchFamily="18" charset="0"/>
                          <a:cs typeface="Times New Roman" pitchFamily="18" charset="0"/>
                        </a:rPr>
                        <a:t>423</a:t>
                      </a:r>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&gt;400 kg BW</a:t>
                      </a:r>
                      <a:r>
                        <a:rPr lang="en-IN" sz="1800" baseline="0" dirty="0">
                          <a:latin typeface="Times New Roman" pitchFamily="18" charset="0"/>
                          <a:cs typeface="Times New Roman" pitchFamily="18" charset="0"/>
                        </a:rPr>
                        <a:t> = 8</a:t>
                      </a:r>
                      <a:endParaRPr lang="en-IN" sz="1800" dirty="0">
                        <a:latin typeface="Times New Roman" pitchFamily="18" charset="0"/>
                        <a:cs typeface="Times New Roman" pitchFamily="18" charset="0"/>
                      </a:endParaRP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92853">
                <a:tc>
                  <a:txBody>
                    <a:bodyPr/>
                    <a:lstStyle/>
                    <a:p>
                      <a:pPr algn="ctr"/>
                      <a:r>
                        <a:rPr lang="en-IN" sz="1800" dirty="0">
                          <a:latin typeface="Times New Roman" pitchFamily="18" charset="0"/>
                          <a:cs typeface="Times New Roman" pitchFamily="18" charset="0"/>
                        </a:rPr>
                        <a:t>100</a:t>
                      </a:r>
                    </a:p>
                  </a:txBody>
                  <a:tcPr/>
                </a:tc>
                <a:tc>
                  <a:txBody>
                    <a:bodyPr/>
                    <a:lstStyle/>
                    <a:p>
                      <a:pPr algn="ctr"/>
                      <a:r>
                        <a:rPr lang="en-IN" sz="1800" dirty="0">
                          <a:latin typeface="Times New Roman" pitchFamily="18" charset="0"/>
                          <a:cs typeface="Times New Roman" pitchFamily="18" charset="0"/>
                        </a:rPr>
                        <a:t>0.5</a:t>
                      </a:r>
                    </a:p>
                  </a:txBody>
                  <a:tcPr/>
                </a:tc>
                <a:tc>
                  <a:txBody>
                    <a:bodyPr/>
                    <a:lstStyle/>
                    <a:p>
                      <a:pPr algn="ctr"/>
                      <a:r>
                        <a:rPr lang="en-IN" sz="1800" dirty="0">
                          <a:latin typeface="Times New Roman" pitchFamily="18" charset="0"/>
                          <a:cs typeface="Times New Roman" pitchFamily="18" charset="0"/>
                        </a:rPr>
                        <a:t>3.1</a:t>
                      </a:r>
                    </a:p>
                  </a:txBody>
                  <a:tcPr/>
                </a:tc>
                <a:tc>
                  <a:txBody>
                    <a:bodyPr/>
                    <a:lstStyle/>
                    <a:p>
                      <a:pPr algn="ctr"/>
                      <a:r>
                        <a:rPr lang="en-IN" sz="1800" dirty="0">
                          <a:latin typeface="Times New Roman" pitchFamily="18" charset="0"/>
                          <a:cs typeface="Times New Roman" pitchFamily="18" charset="0"/>
                        </a:rPr>
                        <a:t>1.75</a:t>
                      </a:r>
                    </a:p>
                  </a:txBody>
                  <a:tcPr/>
                </a:tc>
                <a:tc>
                  <a:txBody>
                    <a:bodyPr/>
                    <a:lstStyle/>
                    <a:p>
                      <a:pPr algn="ctr"/>
                      <a:r>
                        <a:rPr lang="en-IN" sz="1800" dirty="0">
                          <a:latin typeface="Times New Roman" pitchFamily="18" charset="0"/>
                          <a:cs typeface="Times New Roman" pitchFamily="18" charset="0"/>
                        </a:rPr>
                        <a:t>6.32</a:t>
                      </a:r>
                    </a:p>
                  </a:txBody>
                  <a:tcPr/>
                </a:tc>
                <a:tc>
                  <a:txBody>
                    <a:bodyPr/>
                    <a:lstStyle/>
                    <a:p>
                      <a:pPr algn="ctr"/>
                      <a:r>
                        <a:rPr lang="en-IN" sz="1800" dirty="0">
                          <a:latin typeface="Times New Roman" pitchFamily="18" charset="0"/>
                          <a:cs typeface="Times New Roman" pitchFamily="18" charset="0"/>
                        </a:rPr>
                        <a:t>487</a:t>
                      </a:r>
                    </a:p>
                  </a:txBody>
                  <a:tcPr/>
                </a:tc>
                <a:tc vMerge="1">
                  <a:txBody>
                    <a:bodyPr/>
                    <a:lstStyle/>
                    <a:p>
                      <a:pPr algn="ctr"/>
                      <a:endParaRPr lang="en-IN" sz="1800" dirty="0">
                        <a:latin typeface="Times New Roman" pitchFamily="18" charset="0"/>
                        <a:cs typeface="Times New Roman" pitchFamily="18" charset="0"/>
                      </a:endParaRPr>
                    </a:p>
                  </a:txBody>
                  <a:tcPr/>
                </a:tc>
                <a:tc vMerge="1">
                  <a:txBody>
                    <a:bodyPr/>
                    <a:lstStyle/>
                    <a:p>
                      <a:pPr algn="ct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92853">
                <a:tc>
                  <a:txBody>
                    <a:bodyPr/>
                    <a:lstStyle/>
                    <a:p>
                      <a:pPr algn="ctr"/>
                      <a:r>
                        <a:rPr lang="en-IN" sz="1800" dirty="0">
                          <a:latin typeface="Times New Roman" pitchFamily="18" charset="0"/>
                          <a:cs typeface="Times New Roman" pitchFamily="18" charset="0"/>
                        </a:rPr>
                        <a:t>100</a:t>
                      </a:r>
                    </a:p>
                  </a:txBody>
                  <a:tcPr/>
                </a:tc>
                <a:tc>
                  <a:txBody>
                    <a:bodyPr/>
                    <a:lstStyle/>
                    <a:p>
                      <a:pPr algn="ctr"/>
                      <a:r>
                        <a:rPr lang="en-IN" sz="1800" dirty="0">
                          <a:latin typeface="Times New Roman" pitchFamily="18" charset="0"/>
                          <a:cs typeface="Times New Roman" pitchFamily="18" charset="0"/>
                        </a:rPr>
                        <a:t>0.6</a:t>
                      </a:r>
                    </a:p>
                  </a:txBody>
                  <a:tcPr/>
                </a:tc>
                <a:tc>
                  <a:txBody>
                    <a:bodyPr/>
                    <a:lstStyle/>
                    <a:p>
                      <a:pPr algn="ctr"/>
                      <a:r>
                        <a:rPr lang="en-IN" sz="1800" dirty="0">
                          <a:latin typeface="Times New Roman" pitchFamily="18" charset="0"/>
                          <a:cs typeface="Times New Roman" pitchFamily="18" charset="0"/>
                        </a:rPr>
                        <a:t>3.1</a:t>
                      </a:r>
                    </a:p>
                  </a:txBody>
                  <a:tcPr/>
                </a:tc>
                <a:tc>
                  <a:txBody>
                    <a:bodyPr/>
                    <a:lstStyle/>
                    <a:p>
                      <a:pPr algn="ctr"/>
                      <a:r>
                        <a:rPr lang="en-IN" sz="1800" dirty="0">
                          <a:latin typeface="Times New Roman" pitchFamily="18" charset="0"/>
                          <a:cs typeface="Times New Roman" pitchFamily="18" charset="0"/>
                        </a:rPr>
                        <a:t>1.90</a:t>
                      </a:r>
                    </a:p>
                  </a:txBody>
                  <a:tcPr/>
                </a:tc>
                <a:tc>
                  <a:txBody>
                    <a:bodyPr/>
                    <a:lstStyle/>
                    <a:p>
                      <a:pPr algn="ctr"/>
                      <a:r>
                        <a:rPr lang="en-IN" sz="1800" dirty="0">
                          <a:latin typeface="Times New Roman" pitchFamily="18" charset="0"/>
                          <a:cs typeface="Times New Roman" pitchFamily="18" charset="0"/>
                        </a:rPr>
                        <a:t>6.84</a:t>
                      </a:r>
                    </a:p>
                  </a:txBody>
                  <a:tcPr/>
                </a:tc>
                <a:tc>
                  <a:txBody>
                    <a:bodyPr/>
                    <a:lstStyle/>
                    <a:p>
                      <a:pPr algn="ctr"/>
                      <a:r>
                        <a:rPr lang="en-IN" sz="1800" dirty="0">
                          <a:latin typeface="Times New Roman" pitchFamily="18" charset="0"/>
                          <a:cs typeface="Times New Roman" pitchFamily="18" charset="0"/>
                        </a:rPr>
                        <a:t>549</a:t>
                      </a:r>
                    </a:p>
                  </a:txBody>
                  <a:tcPr/>
                </a:tc>
                <a:tc vMerge="1">
                  <a:txBody>
                    <a:bodyPr/>
                    <a:lstStyle/>
                    <a:p>
                      <a:pPr algn="ctr"/>
                      <a:endParaRPr lang="en-IN" sz="1800" dirty="0">
                        <a:latin typeface="Times New Roman" pitchFamily="18" charset="0"/>
                        <a:cs typeface="Times New Roman" pitchFamily="18" charset="0"/>
                      </a:endParaRPr>
                    </a:p>
                  </a:txBody>
                  <a:tcPr/>
                </a:tc>
                <a:tc vMerge="1">
                  <a:txBody>
                    <a:bodyPr/>
                    <a:lstStyle/>
                    <a:p>
                      <a:pPr algn="ct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892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extBox 4">
            <a:extLst>
              <a:ext uri="{FF2B5EF4-FFF2-40B4-BE49-F238E27FC236}">
                <a16:creationId xmlns:a16="http://schemas.microsoft.com/office/drawing/2014/main" id="{91FC43F5-7884-407E-B0B9-10D0F27E54B7}"/>
              </a:ext>
            </a:extLst>
          </p:cNvPr>
          <p:cNvSpPr txBox="1"/>
          <p:nvPr/>
        </p:nvSpPr>
        <p:spPr>
          <a:xfrm>
            <a:off x="838200" y="914400"/>
            <a:ext cx="7620000" cy="707886"/>
          </a:xfrm>
          <a:prstGeom prst="rect">
            <a:avLst/>
          </a:prstGeom>
          <a:noFill/>
          <a:ln>
            <a:solidFill>
              <a:schemeClr val="tx2"/>
            </a:solidFill>
          </a:ln>
        </p:spPr>
        <p:txBody>
          <a:bodyPr wrap="square">
            <a:spAutoFit/>
          </a:bodyPr>
          <a:lstStyle/>
          <a:p>
            <a:pPr algn="just"/>
            <a:r>
              <a:rPr lang="en-US" sz="2000" dirty="0">
                <a:solidFill>
                  <a:srgbClr val="FF0000"/>
                </a:solidFill>
                <a:latin typeface="Times New Roman" pitchFamily="18" charset="0"/>
                <a:cs typeface="Times New Roman" pitchFamily="18" charset="0"/>
              </a:rPr>
              <a:t>Question: Calculate the nutrient requirements of 100 kg calf with average daily gain (ADG) 400 g/day</a:t>
            </a:r>
            <a:endParaRPr lang="en-IN" sz="2000"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19394753"/>
              </p:ext>
            </p:extLst>
          </p:nvPr>
        </p:nvGraphicFramePr>
        <p:xfrm>
          <a:off x="457200" y="2133600"/>
          <a:ext cx="8153400" cy="1828800"/>
        </p:xfrm>
        <a:graphic>
          <a:graphicData uri="http://schemas.openxmlformats.org/drawingml/2006/table">
            <a:tbl>
              <a:tblPr firstRow="1" bandRow="1">
                <a:tableStyleId>{5C22544A-7EE6-4342-B048-85BDC9FD1C3A}</a:tableStyleId>
              </a:tblPr>
              <a:tblGrid>
                <a:gridCol w="1019175">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gridCol w="101917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1019175">
                  <a:extLst>
                    <a:ext uri="{9D8B030D-6E8A-4147-A177-3AD203B41FA5}">
                      <a16:colId xmlns:a16="http://schemas.microsoft.com/office/drawing/2014/main" val="20005"/>
                    </a:ext>
                  </a:extLst>
                </a:gridCol>
                <a:gridCol w="1019175">
                  <a:extLst>
                    <a:ext uri="{9D8B030D-6E8A-4147-A177-3AD203B41FA5}">
                      <a16:colId xmlns:a16="http://schemas.microsoft.com/office/drawing/2014/main" val="20006"/>
                    </a:ext>
                  </a:extLst>
                </a:gridCol>
                <a:gridCol w="1019175">
                  <a:extLst>
                    <a:ext uri="{9D8B030D-6E8A-4147-A177-3AD203B41FA5}">
                      <a16:colId xmlns:a16="http://schemas.microsoft.com/office/drawing/2014/main" val="20007"/>
                    </a:ext>
                  </a:extLst>
                </a:gridCol>
              </a:tblGrid>
              <a:tr h="370840">
                <a:tc>
                  <a:txBody>
                    <a:bodyPr/>
                    <a:lstStyle/>
                    <a:p>
                      <a:pPr algn="ctr"/>
                      <a:r>
                        <a:rPr lang="en-US" sz="1800" dirty="0">
                          <a:latin typeface="Times New Roman" pitchFamily="18" charset="0"/>
                          <a:cs typeface="Times New Roman" pitchFamily="18" charset="0"/>
                        </a:rPr>
                        <a:t>BW</a:t>
                      </a:r>
                    </a:p>
                    <a:p>
                      <a:pPr algn="ctr"/>
                      <a:r>
                        <a:rPr lang="en-US" sz="1800" dirty="0">
                          <a:latin typeface="Times New Roman" pitchFamily="18" charset="0"/>
                          <a:cs typeface="Times New Roman" pitchFamily="18" charset="0"/>
                        </a:rPr>
                        <a:t>(kg)</a:t>
                      </a:r>
                      <a:endParaRPr lang="en-IN" sz="1800"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Weight gain (kg/day)</a:t>
                      </a:r>
                    </a:p>
                  </a:txBody>
                  <a:tcPr/>
                </a:tc>
                <a:tc>
                  <a:txBody>
                    <a:bodyPr/>
                    <a:lstStyle/>
                    <a:p>
                      <a:pPr algn="ctr"/>
                      <a:r>
                        <a:rPr lang="en-US" sz="1800" dirty="0">
                          <a:latin typeface="Times New Roman" pitchFamily="18" charset="0"/>
                          <a:cs typeface="Times New Roman" pitchFamily="18" charset="0"/>
                        </a:rPr>
                        <a:t>DM</a:t>
                      </a:r>
                    </a:p>
                    <a:p>
                      <a:pPr algn="ctr"/>
                      <a:r>
                        <a:rPr lang="en-US" sz="1800" dirty="0">
                          <a:latin typeface="Times New Roman" pitchFamily="18" charset="0"/>
                          <a:cs typeface="Times New Roman" pitchFamily="18" charset="0"/>
                        </a:rPr>
                        <a:t>(kg/day)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TDN (kg/day)</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ME (</a:t>
                      </a:r>
                      <a:r>
                        <a:rPr lang="en-US" sz="1800" dirty="0" err="1">
                          <a:latin typeface="Times New Roman" pitchFamily="18" charset="0"/>
                          <a:cs typeface="Times New Roman" pitchFamily="18" charset="0"/>
                        </a:rPr>
                        <a:t>Mcal</a:t>
                      </a:r>
                      <a:r>
                        <a:rPr lang="en-US" sz="1800" dirty="0">
                          <a:latin typeface="Times New Roman" pitchFamily="18" charset="0"/>
                          <a:cs typeface="Times New Roman" pitchFamily="18" charset="0"/>
                        </a:rPr>
                        <a:t>)</a:t>
                      </a:r>
                      <a:endParaRPr lang="en-IN"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CP (g/day)</a:t>
                      </a:r>
                      <a:endParaRPr lang="en-IN" sz="1800" dirty="0">
                        <a:latin typeface="Times New Roman" pitchFamily="18" charset="0"/>
                        <a:cs typeface="Times New Roman" pitchFamily="18" charset="0"/>
                      </a:endParaRPr>
                    </a:p>
                  </a:txBody>
                  <a:tcPr/>
                </a:tc>
                <a:tc>
                  <a:txBody>
                    <a:bodyPr/>
                    <a:lstStyle/>
                    <a:p>
                      <a:pPr algn="ctr"/>
                      <a:r>
                        <a:rPr lang="en-IN" sz="1800" dirty="0">
                          <a:latin typeface="Times New Roman" pitchFamily="18" charset="0"/>
                          <a:cs typeface="Times New Roman" pitchFamily="18" charset="0"/>
                        </a:rPr>
                        <a:t>Ca (g/day)</a:t>
                      </a:r>
                    </a:p>
                  </a:txBody>
                  <a:tcPr/>
                </a:tc>
                <a:tc>
                  <a:txBody>
                    <a:bodyPr/>
                    <a:lstStyle/>
                    <a:p>
                      <a:pPr algn="ctr"/>
                      <a:r>
                        <a:rPr lang="en-IN" sz="1800" dirty="0">
                          <a:latin typeface="Times New Roman" pitchFamily="18" charset="0"/>
                          <a:cs typeface="Times New Roman" pitchFamily="18" charset="0"/>
                        </a:rPr>
                        <a:t>P (g/day)</a:t>
                      </a:r>
                    </a:p>
                  </a:txBody>
                  <a:tcPr/>
                </a:tc>
                <a:extLst>
                  <a:ext uri="{0D108BD9-81ED-4DB2-BD59-A6C34878D82A}">
                    <a16:rowId xmlns:a16="http://schemas.microsoft.com/office/drawing/2014/main" val="10000"/>
                  </a:ext>
                </a:extLst>
              </a:tr>
              <a:tr h="370840">
                <a:tc>
                  <a:txBody>
                    <a:bodyPr/>
                    <a:lstStyle/>
                    <a:p>
                      <a:pPr algn="ctr"/>
                      <a:r>
                        <a:rPr lang="en-IN" sz="1800" dirty="0">
                          <a:latin typeface="Times New Roman" pitchFamily="18" charset="0"/>
                          <a:cs typeface="Times New Roman" pitchFamily="18" charset="0"/>
                        </a:rPr>
                        <a:t>100</a:t>
                      </a:r>
                    </a:p>
                  </a:txBody>
                  <a:tcPr/>
                </a:tc>
                <a:tc>
                  <a:txBody>
                    <a:bodyPr/>
                    <a:lstStyle/>
                    <a:p>
                      <a:pPr algn="ctr"/>
                      <a:r>
                        <a:rPr lang="en-IN" sz="1800" dirty="0">
                          <a:latin typeface="Times New Roman" pitchFamily="18" charset="0"/>
                          <a:cs typeface="Times New Roman" pitchFamily="18" charset="0"/>
                        </a:rPr>
                        <a:t>0.4</a:t>
                      </a:r>
                    </a:p>
                  </a:txBody>
                  <a:tcPr/>
                </a:tc>
                <a:tc>
                  <a:txBody>
                    <a:bodyPr/>
                    <a:lstStyle/>
                    <a:p>
                      <a:pPr algn="ctr"/>
                      <a:r>
                        <a:rPr lang="en-IN" sz="1800" dirty="0">
                          <a:latin typeface="Times New Roman" pitchFamily="18" charset="0"/>
                          <a:cs typeface="Times New Roman" pitchFamily="18" charset="0"/>
                        </a:rPr>
                        <a:t>3.0</a:t>
                      </a:r>
                    </a:p>
                  </a:txBody>
                  <a:tcPr/>
                </a:tc>
                <a:tc>
                  <a:txBody>
                    <a:bodyPr/>
                    <a:lstStyle/>
                    <a:p>
                      <a:pPr algn="ctr"/>
                      <a:r>
                        <a:rPr lang="en-IN" sz="1800" dirty="0">
                          <a:latin typeface="Times New Roman" pitchFamily="18" charset="0"/>
                          <a:cs typeface="Times New Roman" pitchFamily="18" charset="0"/>
                        </a:rPr>
                        <a:t>1.61</a:t>
                      </a:r>
                    </a:p>
                  </a:txBody>
                  <a:tcPr/>
                </a:tc>
                <a:tc>
                  <a:txBody>
                    <a:bodyPr/>
                    <a:lstStyle/>
                    <a:p>
                      <a:pPr algn="ctr"/>
                      <a:r>
                        <a:rPr lang="en-IN" sz="1800" dirty="0">
                          <a:latin typeface="Times New Roman" pitchFamily="18" charset="0"/>
                          <a:cs typeface="Times New Roman" pitchFamily="18" charset="0"/>
                        </a:rPr>
                        <a:t>5.80</a:t>
                      </a:r>
                    </a:p>
                  </a:txBody>
                  <a:tcPr/>
                </a:tc>
                <a:tc>
                  <a:txBody>
                    <a:bodyPr/>
                    <a:lstStyle/>
                    <a:p>
                      <a:pPr algn="ctr"/>
                      <a:r>
                        <a:rPr lang="en-IN" sz="1800" dirty="0">
                          <a:latin typeface="Times New Roman" pitchFamily="18" charset="0"/>
                          <a:cs typeface="Times New Roman" pitchFamily="18" charset="0"/>
                        </a:rPr>
                        <a:t>423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&lt;200 kg BW</a:t>
                      </a:r>
                      <a:r>
                        <a:rPr lang="en-IN" sz="1800" baseline="0" dirty="0">
                          <a:latin typeface="Times New Roman" pitchFamily="18" charset="0"/>
                          <a:cs typeface="Times New Roman" pitchFamily="18" charset="0"/>
                        </a:rPr>
                        <a:t> = 17</a:t>
                      </a:r>
                      <a:endParaRPr lang="en-IN" sz="1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aseline="0" dirty="0">
                          <a:latin typeface="Times New Roman" pitchFamily="18" charset="0"/>
                          <a:cs typeface="Times New Roman" pitchFamily="18" charset="0"/>
                        </a:rPr>
                        <a:t>Young = 9</a:t>
                      </a: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2302934"/>
            <a:ext cx="7543801" cy="2345266"/>
          </a:xfrm>
        </p:spPr>
        <p:txBody>
          <a:bodyPr>
            <a:noAutofit/>
          </a:bodyPr>
          <a:lstStyle/>
          <a:p>
            <a:pPr algn="just">
              <a:buFont typeface="Wingdings" pitchFamily="2" charset="2"/>
              <a:buChar char="v"/>
            </a:pPr>
            <a:r>
              <a:rPr lang="en-US" sz="2200" dirty="0">
                <a:solidFill>
                  <a:schemeClr val="tx1"/>
                </a:solidFill>
                <a:latin typeface="Times New Roman" pitchFamily="18" charset="0"/>
                <a:cs typeface="Times New Roman" pitchFamily="18" charset="0"/>
              </a:rPr>
              <a:t>Feedstuffs are subjected to different protocols of laboratory analyses like proximate analysis, detergent method of fibre analysis, </a:t>
            </a:r>
            <a:r>
              <a:rPr lang="en-US" sz="2200" dirty="0" err="1">
                <a:solidFill>
                  <a:schemeClr val="tx1"/>
                </a:solidFill>
                <a:latin typeface="Times New Roman" pitchFamily="18" charset="0"/>
                <a:cs typeface="Times New Roman" pitchFamily="18" charset="0"/>
              </a:rPr>
              <a:t>Talpatra</a:t>
            </a:r>
            <a:r>
              <a:rPr lang="en-US" sz="2200" dirty="0">
                <a:solidFill>
                  <a:schemeClr val="tx1"/>
                </a:solidFill>
                <a:latin typeface="Times New Roman" pitchFamily="18" charset="0"/>
                <a:cs typeface="Times New Roman" pitchFamily="18" charset="0"/>
              </a:rPr>
              <a:t> method for Ca determination, etc. for nutrient profiling. </a:t>
            </a:r>
          </a:p>
          <a:p>
            <a:pPr algn="just">
              <a:buFont typeface="Wingdings" pitchFamily="2" charset="2"/>
              <a:buChar char="v"/>
            </a:pPr>
            <a:r>
              <a:rPr lang="en-US" sz="2200" dirty="0">
                <a:solidFill>
                  <a:schemeClr val="tx1"/>
                </a:solidFill>
                <a:latin typeface="Times New Roman" pitchFamily="18" charset="0"/>
                <a:cs typeface="Times New Roman" pitchFamily="18" charset="0"/>
              </a:rPr>
              <a:t>These analytical procedures are specific for a given element, compound, or group of compounds.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Title 1"/>
          <p:cNvSpPr>
            <a:spLocks noGrp="1"/>
          </p:cNvSpPr>
          <p:nvPr>
            <p:ph type="title"/>
          </p:nvPr>
        </p:nvSpPr>
        <p:spPr>
          <a:xfrm>
            <a:off x="822960" y="1219200"/>
            <a:ext cx="7543800" cy="518161"/>
          </a:xfrm>
        </p:spPr>
        <p:txBody>
          <a:bodyPr>
            <a:normAutofit/>
          </a:bodyPr>
          <a:lstStyle/>
          <a:p>
            <a:r>
              <a:rPr lang="en-US" sz="2800" b="1" dirty="0">
                <a:solidFill>
                  <a:srgbClr val="7030A0"/>
                </a:solidFill>
                <a:latin typeface="Times New Roman" pitchFamily="18" charset="0"/>
                <a:cs typeface="Times New Roman" pitchFamily="18" charset="0"/>
              </a:rPr>
              <a:t>2. Nutrient composition of feedstuffs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6" name="Table 5"/>
          <p:cNvGraphicFramePr>
            <a:graphicFrameLocks noGrp="1"/>
          </p:cNvGraphicFramePr>
          <p:nvPr/>
        </p:nvGraphicFramePr>
        <p:xfrm>
          <a:off x="914400" y="2133600"/>
          <a:ext cx="7619997" cy="3317240"/>
        </p:xfrm>
        <a:graphic>
          <a:graphicData uri="http://schemas.openxmlformats.org/drawingml/2006/table">
            <a:tbl>
              <a:tblPr firstRow="1" bandRow="1">
                <a:tableStyleId>{5C22544A-7EE6-4342-B048-85BDC9FD1C3A}</a:tableStyleId>
              </a:tblPr>
              <a:tblGrid>
                <a:gridCol w="1088571">
                  <a:extLst>
                    <a:ext uri="{9D8B030D-6E8A-4147-A177-3AD203B41FA5}">
                      <a16:colId xmlns:a16="http://schemas.microsoft.com/office/drawing/2014/main" val="20000"/>
                    </a:ext>
                  </a:extLst>
                </a:gridCol>
                <a:gridCol w="1088571">
                  <a:extLst>
                    <a:ext uri="{9D8B030D-6E8A-4147-A177-3AD203B41FA5}">
                      <a16:colId xmlns:a16="http://schemas.microsoft.com/office/drawing/2014/main" val="20001"/>
                    </a:ext>
                  </a:extLst>
                </a:gridCol>
                <a:gridCol w="1088571">
                  <a:extLst>
                    <a:ext uri="{9D8B030D-6E8A-4147-A177-3AD203B41FA5}">
                      <a16:colId xmlns:a16="http://schemas.microsoft.com/office/drawing/2014/main" val="20002"/>
                    </a:ext>
                  </a:extLst>
                </a:gridCol>
                <a:gridCol w="1088571">
                  <a:extLst>
                    <a:ext uri="{9D8B030D-6E8A-4147-A177-3AD203B41FA5}">
                      <a16:colId xmlns:a16="http://schemas.microsoft.com/office/drawing/2014/main" val="20003"/>
                    </a:ext>
                  </a:extLst>
                </a:gridCol>
                <a:gridCol w="1088571">
                  <a:extLst>
                    <a:ext uri="{9D8B030D-6E8A-4147-A177-3AD203B41FA5}">
                      <a16:colId xmlns:a16="http://schemas.microsoft.com/office/drawing/2014/main" val="20004"/>
                    </a:ext>
                  </a:extLst>
                </a:gridCol>
                <a:gridCol w="1088571">
                  <a:extLst>
                    <a:ext uri="{9D8B030D-6E8A-4147-A177-3AD203B41FA5}">
                      <a16:colId xmlns:a16="http://schemas.microsoft.com/office/drawing/2014/main" val="20005"/>
                    </a:ext>
                  </a:extLst>
                </a:gridCol>
                <a:gridCol w="1088571">
                  <a:extLst>
                    <a:ext uri="{9D8B030D-6E8A-4147-A177-3AD203B41FA5}">
                      <a16:colId xmlns:a16="http://schemas.microsoft.com/office/drawing/2014/main" val="20006"/>
                    </a:ext>
                  </a:extLst>
                </a:gridCol>
              </a:tblGrid>
              <a:tr h="370840">
                <a:tc>
                  <a:txBody>
                    <a:bodyPr/>
                    <a:lstStyle/>
                    <a:p>
                      <a:pPr marL="0" marR="0" algn="ctr">
                        <a:spcBef>
                          <a:spcPts val="0"/>
                        </a:spcBef>
                        <a:spcAft>
                          <a:spcPts val="0"/>
                        </a:spcAft>
                        <a:tabLst>
                          <a:tab pos="1010285" algn="l"/>
                        </a:tabLst>
                      </a:pPr>
                      <a:r>
                        <a:rPr lang="en-US" sz="1600" b="1" dirty="0">
                          <a:latin typeface="Times New Roman"/>
                          <a:ea typeface="Times New Roman"/>
                        </a:rPr>
                        <a:t>Ingredient</a:t>
                      </a:r>
                      <a:endParaRPr lang="en-US" sz="1600" dirty="0">
                        <a:latin typeface="Times New Roman"/>
                        <a:ea typeface="Times New Roman"/>
                      </a:endParaRPr>
                    </a:p>
                  </a:txBody>
                  <a:tcPr marL="68580" marR="68580" marT="0" marB="0" anchor="ctr"/>
                </a:tc>
                <a:tc>
                  <a:txBody>
                    <a:bodyPr/>
                    <a:lstStyle/>
                    <a:p>
                      <a:pPr marL="0" marR="0" algn="ctr">
                        <a:spcBef>
                          <a:spcPts val="0"/>
                        </a:spcBef>
                        <a:spcAft>
                          <a:spcPts val="0"/>
                        </a:spcAft>
                        <a:tabLst>
                          <a:tab pos="1010285" algn="l"/>
                        </a:tabLst>
                      </a:pPr>
                      <a:r>
                        <a:rPr lang="en-US" sz="1600" b="1" dirty="0">
                          <a:latin typeface="Times New Roman"/>
                          <a:ea typeface="Times New Roman"/>
                        </a:rPr>
                        <a:t>ME (Kcal/kg)</a:t>
                      </a:r>
                      <a:endParaRPr lang="en-US" sz="1600" dirty="0">
                        <a:latin typeface="Times New Roman"/>
                        <a:ea typeface="Times New Roman"/>
                      </a:endParaRPr>
                    </a:p>
                  </a:txBody>
                  <a:tcPr marL="68580" marR="68580" marT="0" marB="0" anchor="ctr"/>
                </a:tc>
                <a:tc>
                  <a:txBody>
                    <a:bodyPr/>
                    <a:lstStyle/>
                    <a:p>
                      <a:pPr marL="0" marR="0" algn="ctr">
                        <a:spcBef>
                          <a:spcPts val="0"/>
                        </a:spcBef>
                        <a:spcAft>
                          <a:spcPts val="0"/>
                        </a:spcAft>
                        <a:tabLst>
                          <a:tab pos="1010285" algn="l"/>
                        </a:tabLst>
                      </a:pPr>
                      <a:r>
                        <a:rPr lang="en-US" sz="1600" b="1" dirty="0">
                          <a:latin typeface="Times New Roman"/>
                          <a:ea typeface="Times New Roman"/>
                        </a:rPr>
                        <a:t>CP (%)</a:t>
                      </a:r>
                      <a:endParaRPr lang="en-US" sz="1600" dirty="0">
                        <a:latin typeface="Times New Roman"/>
                        <a:ea typeface="Times New Roman"/>
                      </a:endParaRPr>
                    </a:p>
                  </a:txBody>
                  <a:tcPr marL="68580" marR="68580" marT="0" marB="0" anchor="ctr"/>
                </a:tc>
                <a:tc>
                  <a:txBody>
                    <a:bodyPr/>
                    <a:lstStyle/>
                    <a:p>
                      <a:pPr marL="0" marR="0" algn="ctr">
                        <a:spcBef>
                          <a:spcPts val="0"/>
                        </a:spcBef>
                        <a:spcAft>
                          <a:spcPts val="0"/>
                        </a:spcAft>
                        <a:tabLst>
                          <a:tab pos="1010285" algn="l"/>
                        </a:tabLst>
                      </a:pPr>
                      <a:r>
                        <a:rPr lang="en-US" sz="1600" b="1" dirty="0">
                          <a:latin typeface="Times New Roman"/>
                          <a:ea typeface="Times New Roman"/>
                        </a:rPr>
                        <a:t>CF (%)</a:t>
                      </a:r>
                      <a:endParaRPr lang="en-US" sz="1600" dirty="0">
                        <a:latin typeface="Times New Roman"/>
                        <a:ea typeface="Times New Roman"/>
                      </a:endParaRPr>
                    </a:p>
                  </a:txBody>
                  <a:tcPr marL="68580" marR="68580" marT="0" marB="0" anchor="ctr"/>
                </a:tc>
                <a:tc>
                  <a:txBody>
                    <a:bodyPr/>
                    <a:lstStyle/>
                    <a:p>
                      <a:pPr marL="0" marR="0" algn="ctr">
                        <a:spcBef>
                          <a:spcPts val="0"/>
                        </a:spcBef>
                        <a:spcAft>
                          <a:spcPts val="0"/>
                        </a:spcAft>
                        <a:tabLst>
                          <a:tab pos="1010285" algn="l"/>
                        </a:tabLst>
                      </a:pPr>
                      <a:r>
                        <a:rPr lang="en-US" sz="1600" b="1" dirty="0">
                          <a:latin typeface="Times New Roman"/>
                          <a:ea typeface="Times New Roman"/>
                        </a:rPr>
                        <a:t>EE (%)</a:t>
                      </a:r>
                      <a:endParaRPr lang="en-US" sz="1600" dirty="0">
                        <a:latin typeface="Times New Roman"/>
                        <a:ea typeface="Times New Roman"/>
                      </a:endParaRPr>
                    </a:p>
                  </a:txBody>
                  <a:tcPr marL="68580" marR="68580" marT="0" marB="0" anchor="ctr"/>
                </a:tc>
                <a:tc>
                  <a:txBody>
                    <a:bodyPr/>
                    <a:lstStyle/>
                    <a:p>
                      <a:pPr marL="0" marR="0" algn="ctr">
                        <a:spcBef>
                          <a:spcPts val="0"/>
                        </a:spcBef>
                        <a:spcAft>
                          <a:spcPts val="0"/>
                        </a:spcAft>
                        <a:tabLst>
                          <a:tab pos="1010285" algn="l"/>
                        </a:tabLst>
                      </a:pPr>
                      <a:r>
                        <a:rPr lang="en-US" sz="1600" b="1" dirty="0">
                          <a:latin typeface="Times New Roman"/>
                          <a:ea typeface="Times New Roman"/>
                        </a:rPr>
                        <a:t>Ca (%)</a:t>
                      </a:r>
                      <a:endParaRPr lang="en-US" sz="1600" dirty="0">
                        <a:latin typeface="Times New Roman"/>
                        <a:ea typeface="Times New Roman"/>
                      </a:endParaRPr>
                    </a:p>
                  </a:txBody>
                  <a:tcPr marL="68580" marR="68580" marT="0" marB="0" anchor="ctr"/>
                </a:tc>
                <a:tc>
                  <a:txBody>
                    <a:bodyPr/>
                    <a:lstStyle/>
                    <a:p>
                      <a:pPr marL="0" marR="0" algn="ctr">
                        <a:spcBef>
                          <a:spcPts val="0"/>
                        </a:spcBef>
                        <a:spcAft>
                          <a:spcPts val="0"/>
                        </a:spcAft>
                        <a:tabLst>
                          <a:tab pos="1010285" algn="l"/>
                        </a:tabLst>
                      </a:pPr>
                      <a:r>
                        <a:rPr lang="en-US" sz="1600" b="1" dirty="0">
                          <a:latin typeface="Times New Roman"/>
                          <a:ea typeface="Times New Roman"/>
                        </a:rPr>
                        <a:t>P</a:t>
                      </a:r>
                      <a:r>
                        <a:rPr lang="en-US" sz="1600" b="1" baseline="0" dirty="0">
                          <a:latin typeface="Times New Roman"/>
                          <a:ea typeface="Times New Roman"/>
                        </a:rPr>
                        <a:t> </a:t>
                      </a:r>
                      <a:r>
                        <a:rPr lang="en-US" sz="1600" b="1" dirty="0">
                          <a:latin typeface="Times New Roman"/>
                          <a:ea typeface="Times New Roman"/>
                        </a:rPr>
                        <a:t>(%)</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pPr marL="0" marR="0" algn="ctr">
                        <a:spcBef>
                          <a:spcPts val="0"/>
                        </a:spcBef>
                        <a:spcAft>
                          <a:spcPts val="0"/>
                        </a:spcAft>
                        <a:tabLst>
                          <a:tab pos="1010285" algn="l"/>
                        </a:tabLst>
                      </a:pPr>
                      <a:r>
                        <a:rPr lang="en-US" sz="1600" dirty="0">
                          <a:latin typeface="Times New Roman"/>
                          <a:ea typeface="Times New Roman"/>
                        </a:rPr>
                        <a:t>Maize </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3309</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9.2</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3.0</a:t>
                      </a:r>
                    </a:p>
                  </a:txBody>
                  <a:tcPr marL="68580" marR="68580" marT="0" marB="0"/>
                </a:tc>
                <a:tc>
                  <a:txBody>
                    <a:bodyPr/>
                    <a:lstStyle/>
                    <a:p>
                      <a:pPr marL="0" marR="0" algn="ctr">
                        <a:spcBef>
                          <a:spcPts val="0"/>
                        </a:spcBef>
                        <a:spcAft>
                          <a:spcPts val="0"/>
                        </a:spcAft>
                        <a:tabLst>
                          <a:tab pos="1010285" algn="l"/>
                        </a:tabLst>
                      </a:pPr>
                      <a:r>
                        <a:rPr lang="en-US" sz="1600">
                          <a:latin typeface="Times New Roman"/>
                          <a:ea typeface="Times New Roman"/>
                        </a:rPr>
                        <a:t>3.8</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0.25</a:t>
                      </a:r>
                    </a:p>
                  </a:txBody>
                  <a:tcPr marL="68580" marR="68580" marT="0" marB="0"/>
                </a:tc>
                <a:tc>
                  <a:txBody>
                    <a:bodyPr/>
                    <a:lstStyle/>
                    <a:p>
                      <a:pPr marL="0" marR="0" algn="ctr">
                        <a:spcBef>
                          <a:spcPts val="0"/>
                        </a:spcBef>
                        <a:spcAft>
                          <a:spcPts val="0"/>
                        </a:spcAft>
                        <a:tabLst>
                          <a:tab pos="1010285" algn="l"/>
                        </a:tabLst>
                      </a:pPr>
                      <a:r>
                        <a:rPr lang="en-US" sz="1600">
                          <a:latin typeface="Times New Roman"/>
                          <a:ea typeface="Times New Roman"/>
                        </a:rPr>
                        <a:t>0.40</a:t>
                      </a:r>
                    </a:p>
                  </a:txBody>
                  <a:tcPr marL="68580" marR="68580" marT="0" marB="0"/>
                </a:tc>
                <a:extLst>
                  <a:ext uri="{0D108BD9-81ED-4DB2-BD59-A6C34878D82A}">
                    <a16:rowId xmlns:a16="http://schemas.microsoft.com/office/drawing/2014/main" val="10001"/>
                  </a:ext>
                </a:extLst>
              </a:tr>
              <a:tr h="370840">
                <a:tc>
                  <a:txBody>
                    <a:bodyPr/>
                    <a:lstStyle/>
                    <a:p>
                      <a:pPr marL="0" marR="0" algn="ctr">
                        <a:spcBef>
                          <a:spcPts val="0"/>
                        </a:spcBef>
                        <a:spcAft>
                          <a:spcPts val="0"/>
                        </a:spcAft>
                        <a:tabLst>
                          <a:tab pos="1010285" algn="l"/>
                        </a:tabLst>
                      </a:pPr>
                      <a:r>
                        <a:rPr lang="en-US" sz="1600" dirty="0">
                          <a:latin typeface="Times New Roman"/>
                          <a:ea typeface="Times New Roman"/>
                        </a:rPr>
                        <a:t>Bajra </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2950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12.7</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4.0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3.0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0.13</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0.72</a:t>
                      </a:r>
                    </a:p>
                  </a:txBody>
                  <a:tcPr marL="68580" marR="68580" marT="0" marB="0"/>
                </a:tc>
                <a:extLst>
                  <a:ext uri="{0D108BD9-81ED-4DB2-BD59-A6C34878D82A}">
                    <a16:rowId xmlns:a16="http://schemas.microsoft.com/office/drawing/2014/main" val="10002"/>
                  </a:ext>
                </a:extLst>
              </a:tr>
              <a:tr h="370840">
                <a:tc>
                  <a:txBody>
                    <a:bodyPr/>
                    <a:lstStyle/>
                    <a:p>
                      <a:pPr marL="0" marR="0" algn="ctr">
                        <a:spcBef>
                          <a:spcPts val="0"/>
                        </a:spcBef>
                        <a:spcAft>
                          <a:spcPts val="0"/>
                        </a:spcAft>
                        <a:tabLst>
                          <a:tab pos="1010285" algn="l"/>
                        </a:tabLst>
                      </a:pPr>
                      <a:r>
                        <a:rPr lang="en-US" sz="1600" dirty="0">
                          <a:latin typeface="Times New Roman"/>
                          <a:ea typeface="Times New Roman"/>
                        </a:rPr>
                        <a:t>Rice polish </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2837</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12.7</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12.0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16.0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0.27</a:t>
                      </a:r>
                    </a:p>
                  </a:txBody>
                  <a:tcPr marL="68580" marR="68580" marT="0" marB="0"/>
                </a:tc>
                <a:tc>
                  <a:txBody>
                    <a:bodyPr/>
                    <a:lstStyle/>
                    <a:p>
                      <a:pPr marL="0" marR="0" algn="ctr">
                        <a:spcBef>
                          <a:spcPts val="0"/>
                        </a:spcBef>
                        <a:spcAft>
                          <a:spcPts val="0"/>
                        </a:spcAft>
                        <a:tabLst>
                          <a:tab pos="1010285" algn="l"/>
                        </a:tabLst>
                      </a:pPr>
                      <a:r>
                        <a:rPr lang="en-US" sz="1600">
                          <a:latin typeface="Times New Roman"/>
                          <a:ea typeface="Times New Roman"/>
                        </a:rPr>
                        <a:t>1.37</a:t>
                      </a:r>
                    </a:p>
                  </a:txBody>
                  <a:tcPr marL="68580" marR="68580" marT="0" marB="0"/>
                </a:tc>
                <a:extLst>
                  <a:ext uri="{0D108BD9-81ED-4DB2-BD59-A6C34878D82A}">
                    <a16:rowId xmlns:a16="http://schemas.microsoft.com/office/drawing/2014/main" val="10003"/>
                  </a:ext>
                </a:extLst>
              </a:tr>
              <a:tr h="370840">
                <a:tc>
                  <a:txBody>
                    <a:bodyPr/>
                    <a:lstStyle/>
                    <a:p>
                      <a:pPr marL="0" marR="0" algn="ctr">
                        <a:spcBef>
                          <a:spcPts val="0"/>
                        </a:spcBef>
                        <a:spcAft>
                          <a:spcPts val="0"/>
                        </a:spcAft>
                        <a:tabLst>
                          <a:tab pos="1010285" algn="l"/>
                        </a:tabLst>
                      </a:pPr>
                      <a:r>
                        <a:rPr lang="en-US" sz="1600" dirty="0">
                          <a:latin typeface="Times New Roman"/>
                          <a:ea typeface="Times New Roman"/>
                        </a:rPr>
                        <a:t>Wheat bran </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1286</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17.2</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10.9</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3.0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0.19</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1.12</a:t>
                      </a:r>
                    </a:p>
                  </a:txBody>
                  <a:tcPr marL="68580" marR="68580" marT="0" marB="0"/>
                </a:tc>
                <a:extLst>
                  <a:ext uri="{0D108BD9-81ED-4DB2-BD59-A6C34878D82A}">
                    <a16:rowId xmlns:a16="http://schemas.microsoft.com/office/drawing/2014/main" val="10004"/>
                  </a:ext>
                </a:extLst>
              </a:tr>
              <a:tr h="370840">
                <a:tc>
                  <a:txBody>
                    <a:bodyPr/>
                    <a:lstStyle/>
                    <a:p>
                      <a:pPr marL="0" marR="0" algn="ctr">
                        <a:spcBef>
                          <a:spcPts val="0"/>
                        </a:spcBef>
                        <a:spcAft>
                          <a:spcPts val="0"/>
                        </a:spcAft>
                        <a:tabLst>
                          <a:tab pos="1010285" algn="l"/>
                        </a:tabLst>
                      </a:pPr>
                      <a:r>
                        <a:rPr lang="en-US" sz="1600" dirty="0">
                          <a:latin typeface="Times New Roman"/>
                          <a:ea typeface="Times New Roman"/>
                        </a:rPr>
                        <a:t>Soybean meal </a:t>
                      </a:r>
                    </a:p>
                  </a:txBody>
                  <a:tcPr marL="68580" marR="68580" marT="0" marB="0"/>
                </a:tc>
                <a:tc>
                  <a:txBody>
                    <a:bodyPr/>
                    <a:lstStyle/>
                    <a:p>
                      <a:pPr marL="0" marR="0" algn="ctr">
                        <a:spcBef>
                          <a:spcPts val="0"/>
                        </a:spcBef>
                        <a:spcAft>
                          <a:spcPts val="0"/>
                        </a:spcAft>
                        <a:tabLst>
                          <a:tab pos="1010285" algn="l"/>
                        </a:tabLst>
                      </a:pPr>
                      <a:r>
                        <a:rPr lang="en-US" sz="1600">
                          <a:latin typeface="Times New Roman"/>
                          <a:ea typeface="Times New Roman"/>
                        </a:rPr>
                        <a:t>2300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45.0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6.0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0.36</a:t>
                      </a:r>
                    </a:p>
                  </a:txBody>
                  <a:tcPr marL="68580" marR="68580" marT="0" marB="0"/>
                </a:tc>
                <a:tc>
                  <a:txBody>
                    <a:bodyPr/>
                    <a:lstStyle/>
                    <a:p>
                      <a:pPr marL="0" marR="0" algn="ctr">
                        <a:spcBef>
                          <a:spcPts val="0"/>
                        </a:spcBef>
                        <a:spcAft>
                          <a:spcPts val="0"/>
                        </a:spcAft>
                        <a:tabLst>
                          <a:tab pos="1010285" algn="l"/>
                        </a:tabLst>
                      </a:pPr>
                      <a:r>
                        <a:rPr lang="en-US" sz="1600">
                          <a:latin typeface="Times New Roman"/>
                          <a:ea typeface="Times New Roman"/>
                        </a:rPr>
                        <a:t>0.90</a:t>
                      </a:r>
                    </a:p>
                  </a:txBody>
                  <a:tcPr marL="68580" marR="68580" marT="0" marB="0"/>
                </a:tc>
                <a:extLst>
                  <a:ext uri="{0D108BD9-81ED-4DB2-BD59-A6C34878D82A}">
                    <a16:rowId xmlns:a16="http://schemas.microsoft.com/office/drawing/2014/main" val="10005"/>
                  </a:ext>
                </a:extLst>
              </a:tr>
              <a:tr h="370840">
                <a:tc>
                  <a:txBody>
                    <a:bodyPr/>
                    <a:lstStyle/>
                    <a:p>
                      <a:pPr marL="0" marR="0" algn="ctr">
                        <a:spcBef>
                          <a:spcPts val="0"/>
                        </a:spcBef>
                        <a:spcAft>
                          <a:spcPts val="0"/>
                        </a:spcAft>
                        <a:tabLst>
                          <a:tab pos="1010285" algn="l"/>
                        </a:tabLst>
                      </a:pPr>
                      <a:r>
                        <a:rPr lang="en-US" sz="1600" dirty="0">
                          <a:latin typeface="Times New Roman"/>
                          <a:ea typeface="Times New Roman"/>
                        </a:rPr>
                        <a:t>Groundnut ext. </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2128</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40-42</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11.2</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0.31</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0.67</a:t>
                      </a:r>
                    </a:p>
                  </a:txBody>
                  <a:tcPr marL="68580" marR="68580" marT="0" marB="0"/>
                </a:tc>
                <a:extLst>
                  <a:ext uri="{0D108BD9-81ED-4DB2-BD59-A6C34878D82A}">
                    <a16:rowId xmlns:a16="http://schemas.microsoft.com/office/drawing/2014/main" val="10006"/>
                  </a:ext>
                </a:extLst>
              </a:tr>
              <a:tr h="370840">
                <a:tc>
                  <a:txBody>
                    <a:bodyPr/>
                    <a:lstStyle/>
                    <a:p>
                      <a:pPr marL="0" marR="0" algn="ctr">
                        <a:spcBef>
                          <a:spcPts val="0"/>
                        </a:spcBef>
                        <a:spcAft>
                          <a:spcPts val="0"/>
                        </a:spcAft>
                        <a:tabLst>
                          <a:tab pos="1010285" algn="l"/>
                        </a:tabLst>
                      </a:pPr>
                      <a:r>
                        <a:rPr lang="en-US" sz="1600" dirty="0">
                          <a:latin typeface="Times New Roman"/>
                          <a:ea typeface="Times New Roman"/>
                        </a:rPr>
                        <a:t>Fish meal </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1834</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43.1</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2.5</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6.0</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7.16</a:t>
                      </a:r>
                    </a:p>
                  </a:txBody>
                  <a:tcPr marL="68580" marR="68580" marT="0" marB="0"/>
                </a:tc>
                <a:tc>
                  <a:txBody>
                    <a:bodyPr/>
                    <a:lstStyle/>
                    <a:p>
                      <a:pPr marL="0" marR="0" algn="ctr">
                        <a:spcBef>
                          <a:spcPts val="0"/>
                        </a:spcBef>
                        <a:spcAft>
                          <a:spcPts val="0"/>
                        </a:spcAft>
                        <a:tabLst>
                          <a:tab pos="1010285" algn="l"/>
                        </a:tabLst>
                      </a:pPr>
                      <a:r>
                        <a:rPr lang="en-US" sz="1600" dirty="0">
                          <a:latin typeface="Times New Roman"/>
                          <a:ea typeface="Times New Roman"/>
                        </a:rPr>
                        <a:t>2.5</a:t>
                      </a:r>
                    </a:p>
                  </a:txBody>
                  <a:tcPr marL="68580" marR="68580" marT="0" marB="0"/>
                </a:tc>
                <a:extLst>
                  <a:ext uri="{0D108BD9-81ED-4DB2-BD59-A6C34878D82A}">
                    <a16:rowId xmlns:a16="http://schemas.microsoft.com/office/drawing/2014/main" val="10007"/>
                  </a:ext>
                </a:extLst>
              </a:tr>
            </a:tbl>
          </a:graphicData>
        </a:graphic>
      </p:graphicFrame>
      <p:sp>
        <p:nvSpPr>
          <p:cNvPr id="8" name="Rectangle 7"/>
          <p:cNvSpPr/>
          <p:nvPr/>
        </p:nvSpPr>
        <p:spPr>
          <a:xfrm>
            <a:off x="914400" y="1219200"/>
            <a:ext cx="7543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solidFill>
                  <a:srgbClr val="FF0000"/>
                </a:solidFill>
                <a:latin typeface="Times New Roman" pitchFamily="18" charset="0"/>
                <a:cs typeface="Times New Roman" pitchFamily="18" charset="0"/>
              </a:rPr>
              <a:t>NUTRIENT COMPOSITION OF COMMON FEEDSTUFFS</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Title 1"/>
          <p:cNvSpPr>
            <a:spLocks noGrp="1"/>
          </p:cNvSpPr>
          <p:nvPr>
            <p:ph type="title"/>
          </p:nvPr>
        </p:nvSpPr>
        <p:spPr>
          <a:xfrm>
            <a:off x="822960" y="1219200"/>
            <a:ext cx="7543800" cy="518161"/>
          </a:xfrm>
        </p:spPr>
        <p:txBody>
          <a:bodyPr>
            <a:normAutofit/>
          </a:bodyPr>
          <a:lstStyle/>
          <a:p>
            <a:r>
              <a:rPr lang="en-US" sz="2800" b="1" dirty="0">
                <a:solidFill>
                  <a:srgbClr val="7030A0"/>
                </a:solidFill>
                <a:latin typeface="Times New Roman" pitchFamily="18" charset="0"/>
                <a:cs typeface="Times New Roman" pitchFamily="18" charset="0"/>
              </a:rPr>
              <a:t>3. Formulation of balanced rations </a:t>
            </a:r>
          </a:p>
        </p:txBody>
      </p:sp>
      <p:sp>
        <p:nvSpPr>
          <p:cNvPr id="6" name="Oval 5"/>
          <p:cNvSpPr/>
          <p:nvPr/>
        </p:nvSpPr>
        <p:spPr>
          <a:xfrm>
            <a:off x="5410200" y="1752600"/>
            <a:ext cx="2286000" cy="137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Times New Roman" pitchFamily="18" charset="0"/>
                <a:cs typeface="Times New Roman" pitchFamily="18" charset="0"/>
              </a:rPr>
              <a:t>Partitioning of Ration DM</a:t>
            </a:r>
          </a:p>
        </p:txBody>
      </p:sp>
      <p:sp>
        <p:nvSpPr>
          <p:cNvPr id="8" name="Rounded Rectangle 7"/>
          <p:cNvSpPr/>
          <p:nvPr/>
        </p:nvSpPr>
        <p:spPr>
          <a:xfrm>
            <a:off x="4191000" y="3352800"/>
            <a:ext cx="1828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2/3 as roughage</a:t>
            </a:r>
          </a:p>
        </p:txBody>
      </p:sp>
      <p:sp>
        <p:nvSpPr>
          <p:cNvPr id="9" name="Rounded Rectangle 8"/>
          <p:cNvSpPr/>
          <p:nvPr/>
        </p:nvSpPr>
        <p:spPr>
          <a:xfrm>
            <a:off x="7010400" y="3352800"/>
            <a:ext cx="19812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1/3 as concentrate</a:t>
            </a:r>
          </a:p>
        </p:txBody>
      </p:sp>
      <p:sp>
        <p:nvSpPr>
          <p:cNvPr id="10" name="Rounded Rectangle 9"/>
          <p:cNvSpPr/>
          <p:nvPr/>
        </p:nvSpPr>
        <p:spPr>
          <a:xfrm>
            <a:off x="3886200" y="4343400"/>
            <a:ext cx="2286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2/3 as dry </a:t>
            </a:r>
          </a:p>
          <a:p>
            <a:pPr algn="ctr"/>
            <a:r>
              <a:rPr lang="en-US" dirty="0">
                <a:solidFill>
                  <a:schemeClr val="tx1"/>
                </a:solidFill>
              </a:rPr>
              <a:t>roughage</a:t>
            </a:r>
          </a:p>
        </p:txBody>
      </p:sp>
      <p:sp>
        <p:nvSpPr>
          <p:cNvPr id="11" name="Rounded Rectangle 10"/>
          <p:cNvSpPr/>
          <p:nvPr/>
        </p:nvSpPr>
        <p:spPr>
          <a:xfrm>
            <a:off x="6324600" y="4343400"/>
            <a:ext cx="2286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1/3 as green roughage</a:t>
            </a:r>
          </a:p>
        </p:txBody>
      </p:sp>
      <p:sp>
        <p:nvSpPr>
          <p:cNvPr id="12" name="Rounded Rectangle 11"/>
          <p:cNvSpPr/>
          <p:nvPr/>
        </p:nvSpPr>
        <p:spPr>
          <a:xfrm>
            <a:off x="3962400" y="5410200"/>
            <a:ext cx="22860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3/4 as dry </a:t>
            </a:r>
          </a:p>
          <a:p>
            <a:pPr algn="ctr"/>
            <a:r>
              <a:rPr lang="en-US" dirty="0"/>
              <a:t>roughage</a:t>
            </a:r>
          </a:p>
        </p:txBody>
      </p:sp>
      <p:sp>
        <p:nvSpPr>
          <p:cNvPr id="13" name="Rounded Rectangle 12"/>
          <p:cNvSpPr/>
          <p:nvPr/>
        </p:nvSpPr>
        <p:spPr>
          <a:xfrm>
            <a:off x="6400800" y="5410200"/>
            <a:ext cx="22860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1/4 as green leguminous roughage</a:t>
            </a:r>
          </a:p>
        </p:txBody>
      </p:sp>
      <p:sp>
        <p:nvSpPr>
          <p:cNvPr id="14" name="Rounded Rectangle 13"/>
          <p:cNvSpPr/>
          <p:nvPr/>
        </p:nvSpPr>
        <p:spPr>
          <a:xfrm>
            <a:off x="381000" y="3124200"/>
            <a:ext cx="3200400" cy="2514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buFont typeface="Wingdings" pitchFamily="2" charset="2"/>
              <a:buChar char="Ø"/>
            </a:pPr>
            <a:r>
              <a:rPr lang="en-US" dirty="0">
                <a:solidFill>
                  <a:srgbClr val="002060"/>
                </a:solidFill>
                <a:latin typeface="Times New Roman" pitchFamily="18" charset="0"/>
                <a:cs typeface="Times New Roman" pitchFamily="18" charset="0"/>
              </a:rPr>
              <a:t>DM requirement in indigenous cattle is 2-2.5 kg/100 kg BW (2-2.5 %).</a:t>
            </a:r>
          </a:p>
          <a:p>
            <a:pPr algn="just">
              <a:buFont typeface="Wingdings" pitchFamily="2" charset="2"/>
              <a:buChar char="Ø"/>
            </a:pPr>
            <a:endParaRPr lang="en-US" dirty="0">
              <a:solidFill>
                <a:srgbClr val="002060"/>
              </a:solidFill>
              <a:latin typeface="Times New Roman" pitchFamily="18" charset="0"/>
              <a:cs typeface="Times New Roman" pitchFamily="18" charset="0"/>
            </a:endParaRPr>
          </a:p>
          <a:p>
            <a:pPr algn="just">
              <a:buFont typeface="Wingdings" pitchFamily="2" charset="2"/>
              <a:buChar char="Ø"/>
            </a:pPr>
            <a:r>
              <a:rPr lang="en-US" dirty="0">
                <a:solidFill>
                  <a:srgbClr val="002060"/>
                </a:solidFill>
                <a:latin typeface="Times New Roman" pitchFamily="18" charset="0"/>
                <a:cs typeface="Times New Roman" pitchFamily="18" charset="0"/>
              </a:rPr>
              <a:t>DM requirement in buffalo/crossbred cattle/exotic cattle is 2.5-3.0 kg/100 kg BW (2.5-3.0%).</a:t>
            </a:r>
          </a:p>
        </p:txBody>
      </p:sp>
      <p:cxnSp>
        <p:nvCxnSpPr>
          <p:cNvPr id="16" name="Straight Arrow Connector 15"/>
          <p:cNvCxnSpPr>
            <a:stCxn id="6" idx="4"/>
            <a:endCxn id="8" idx="0"/>
          </p:cNvCxnSpPr>
          <p:nvPr/>
        </p:nvCxnSpPr>
        <p:spPr>
          <a:xfrm rot="5400000">
            <a:off x="5715000" y="2514600"/>
            <a:ext cx="228600" cy="1447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4"/>
            <a:endCxn id="9" idx="0"/>
          </p:cNvCxnSpPr>
          <p:nvPr/>
        </p:nvCxnSpPr>
        <p:spPr>
          <a:xfrm rot="16200000" flipH="1">
            <a:off x="7162800" y="2514600"/>
            <a:ext cx="228600" cy="1447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p:cNvCxnSpPr>
          <p:nvPr/>
        </p:nvCxnSpPr>
        <p:spPr>
          <a:xfrm rot="5400000">
            <a:off x="4876800" y="41148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1" idx="0"/>
          </p:cNvCxnSpPr>
          <p:nvPr/>
        </p:nvCxnSpPr>
        <p:spPr>
          <a:xfrm>
            <a:off x="5105400" y="3886200"/>
            <a:ext cx="2362200" cy="457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a:off x="5105400" y="3886200"/>
            <a:ext cx="2438400" cy="1524000"/>
          </a:xfrm>
          <a:prstGeom prst="straightConnector1">
            <a:avLst/>
          </a:prstGeom>
          <a:ln w="2222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810000" y="4647406"/>
            <a:ext cx="1371600" cy="1588"/>
          </a:xfrm>
          <a:prstGeom prst="straightConnector1">
            <a:avLst/>
          </a:prstGeom>
          <a:ln w="2222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990600" y="1828800"/>
            <a:ext cx="3505200" cy="51816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2800" b="1" spc="-50" dirty="0">
                <a:solidFill>
                  <a:srgbClr val="FF0000"/>
                </a:solidFill>
                <a:latin typeface="Times New Roman" pitchFamily="18" charset="0"/>
                <a:ea typeface="+mj-ea"/>
                <a:cs typeface="Times New Roman" pitchFamily="18" charset="0"/>
              </a:rPr>
              <a:t>a. Partitioning of DM</a:t>
            </a:r>
            <a:endParaRPr kumimoji="0" lang="en-US" sz="2800" b="1" i="0" u="none" strike="noStrike" kern="1200" cap="none" spc="-5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Oval 4"/>
          <p:cNvSpPr/>
          <p:nvPr/>
        </p:nvSpPr>
        <p:spPr>
          <a:xfrm>
            <a:off x="1219200" y="3352800"/>
            <a:ext cx="2057400" cy="1447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solidFill>
                  <a:schemeClr val="tx1"/>
                </a:solidFill>
              </a:rPr>
              <a:t>Balance</a:t>
            </a:r>
          </a:p>
          <a:p>
            <a:pPr algn="ctr"/>
            <a:r>
              <a:rPr lang="en-US" sz="2800" b="1" dirty="0">
                <a:solidFill>
                  <a:schemeClr val="tx1"/>
                </a:solidFill>
              </a:rPr>
              <a:t>Ration</a:t>
            </a:r>
          </a:p>
        </p:txBody>
      </p:sp>
      <p:sp>
        <p:nvSpPr>
          <p:cNvPr id="8" name="TextBox 7"/>
          <p:cNvSpPr txBox="1"/>
          <p:nvPr/>
        </p:nvSpPr>
        <p:spPr>
          <a:xfrm>
            <a:off x="4343400" y="2133600"/>
            <a:ext cx="2819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Maintenance </a:t>
            </a:r>
          </a:p>
        </p:txBody>
      </p:sp>
      <p:sp>
        <p:nvSpPr>
          <p:cNvPr id="9" name="TextBox 8"/>
          <p:cNvSpPr txBox="1"/>
          <p:nvPr/>
        </p:nvSpPr>
        <p:spPr>
          <a:xfrm>
            <a:off x="4343400" y="3581400"/>
            <a:ext cx="2819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Production </a:t>
            </a:r>
          </a:p>
        </p:txBody>
      </p:sp>
      <p:sp>
        <p:nvSpPr>
          <p:cNvPr id="10" name="TextBox 9"/>
          <p:cNvSpPr txBox="1"/>
          <p:nvPr/>
        </p:nvSpPr>
        <p:spPr>
          <a:xfrm>
            <a:off x="4419600" y="4706934"/>
            <a:ext cx="2819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Gestation</a:t>
            </a:r>
          </a:p>
        </p:txBody>
      </p:sp>
      <p:cxnSp>
        <p:nvCxnSpPr>
          <p:cNvPr id="13" name="Straight Arrow Connector 12"/>
          <p:cNvCxnSpPr>
            <a:stCxn id="5" idx="6"/>
            <a:endCxn id="8" idx="1"/>
          </p:cNvCxnSpPr>
          <p:nvPr/>
        </p:nvCxnSpPr>
        <p:spPr>
          <a:xfrm flipV="1">
            <a:off x="3276600" y="2395210"/>
            <a:ext cx="1066800" cy="1681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6"/>
            <a:endCxn id="9" idx="1"/>
          </p:cNvCxnSpPr>
          <p:nvPr/>
        </p:nvCxnSpPr>
        <p:spPr>
          <a:xfrm flipV="1">
            <a:off x="3276600" y="3843010"/>
            <a:ext cx="1066800" cy="233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10" idx="1"/>
          </p:cNvCxnSpPr>
          <p:nvPr/>
        </p:nvCxnSpPr>
        <p:spPr>
          <a:xfrm>
            <a:off x="3276600" y="4076700"/>
            <a:ext cx="1143000" cy="891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5800" y="5715000"/>
            <a:ext cx="2819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Ideal</a:t>
            </a:r>
          </a:p>
        </p:txBody>
      </p:sp>
      <p:cxnSp>
        <p:nvCxnSpPr>
          <p:cNvPr id="16" name="Straight Arrow Connector 15"/>
          <p:cNvCxnSpPr>
            <a:stCxn id="5" idx="6"/>
            <a:endCxn id="11" idx="1"/>
          </p:cNvCxnSpPr>
          <p:nvPr/>
        </p:nvCxnSpPr>
        <p:spPr>
          <a:xfrm>
            <a:off x="3276600" y="4076700"/>
            <a:ext cx="1219200" cy="1899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Oval 5"/>
          <p:cNvSpPr/>
          <p:nvPr/>
        </p:nvSpPr>
        <p:spPr>
          <a:xfrm>
            <a:off x="5410200" y="1752600"/>
            <a:ext cx="2286000" cy="137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Times New Roman" pitchFamily="18" charset="0"/>
                <a:cs typeface="Times New Roman" pitchFamily="18" charset="0"/>
              </a:rPr>
              <a:t>10 kg DM</a:t>
            </a:r>
          </a:p>
          <a:p>
            <a:pPr algn="ctr"/>
            <a:r>
              <a:rPr lang="en-US" sz="2000" b="1" dirty="0">
                <a:latin typeface="Times New Roman" pitchFamily="18" charset="0"/>
                <a:cs typeface="Times New Roman" pitchFamily="18" charset="0"/>
              </a:rPr>
              <a:t>(2.5 %)</a:t>
            </a:r>
          </a:p>
        </p:txBody>
      </p:sp>
      <p:sp>
        <p:nvSpPr>
          <p:cNvPr id="8" name="Rounded Rectangle 7"/>
          <p:cNvSpPr/>
          <p:nvPr/>
        </p:nvSpPr>
        <p:spPr>
          <a:xfrm>
            <a:off x="3962400" y="3352800"/>
            <a:ext cx="2286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a:t>2/3 as roughage=6.7 kg DM</a:t>
            </a:r>
          </a:p>
        </p:txBody>
      </p:sp>
      <p:sp>
        <p:nvSpPr>
          <p:cNvPr id="9" name="Rounded Rectangle 8"/>
          <p:cNvSpPr/>
          <p:nvPr/>
        </p:nvSpPr>
        <p:spPr>
          <a:xfrm>
            <a:off x="7010400" y="3352800"/>
            <a:ext cx="19812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a:t>1/3 as concentrate</a:t>
            </a:r>
          </a:p>
          <a:p>
            <a:pPr algn="ctr"/>
            <a:r>
              <a:rPr lang="en-US" sz="1700" dirty="0"/>
              <a:t>=3.3 kg DM</a:t>
            </a:r>
          </a:p>
        </p:txBody>
      </p:sp>
      <p:sp>
        <p:nvSpPr>
          <p:cNvPr id="10" name="Rounded Rectangle 9"/>
          <p:cNvSpPr/>
          <p:nvPr/>
        </p:nvSpPr>
        <p:spPr>
          <a:xfrm>
            <a:off x="3886200" y="4343400"/>
            <a:ext cx="2286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a:solidFill>
                  <a:schemeClr val="tx1"/>
                </a:solidFill>
              </a:rPr>
              <a:t>2/3 as dry </a:t>
            </a:r>
          </a:p>
          <a:p>
            <a:pPr algn="ctr"/>
            <a:r>
              <a:rPr lang="en-US" sz="1700" dirty="0">
                <a:solidFill>
                  <a:schemeClr val="tx1"/>
                </a:solidFill>
              </a:rPr>
              <a:t>Roughage=4.5</a:t>
            </a:r>
            <a:r>
              <a:rPr lang="en-US" sz="1700" dirty="0"/>
              <a:t> kg DM</a:t>
            </a:r>
            <a:endParaRPr lang="en-US" sz="1700" dirty="0">
              <a:solidFill>
                <a:schemeClr val="tx1"/>
              </a:solidFill>
            </a:endParaRPr>
          </a:p>
        </p:txBody>
      </p:sp>
      <p:sp>
        <p:nvSpPr>
          <p:cNvPr id="11" name="Rounded Rectangle 10"/>
          <p:cNvSpPr/>
          <p:nvPr/>
        </p:nvSpPr>
        <p:spPr>
          <a:xfrm>
            <a:off x="6324600" y="4343400"/>
            <a:ext cx="2286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a:t>1/3 as green roughage=2.2 kg DM</a:t>
            </a:r>
          </a:p>
        </p:txBody>
      </p:sp>
      <p:sp>
        <p:nvSpPr>
          <p:cNvPr id="12" name="Rounded Rectangle 11"/>
          <p:cNvSpPr/>
          <p:nvPr/>
        </p:nvSpPr>
        <p:spPr>
          <a:xfrm>
            <a:off x="3962400" y="5410200"/>
            <a:ext cx="22860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a:t>3/4 as dry </a:t>
            </a:r>
          </a:p>
          <a:p>
            <a:pPr algn="ctr"/>
            <a:r>
              <a:rPr lang="en-US" sz="1700" dirty="0"/>
              <a:t>Roughage=5.0 kg DM</a:t>
            </a:r>
          </a:p>
        </p:txBody>
      </p:sp>
      <p:sp>
        <p:nvSpPr>
          <p:cNvPr id="13" name="Rounded Rectangle 12"/>
          <p:cNvSpPr/>
          <p:nvPr/>
        </p:nvSpPr>
        <p:spPr>
          <a:xfrm>
            <a:off x="6400800" y="5410200"/>
            <a:ext cx="22860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a:t>1/4 as green leguminous roughage=1.7 kg DM</a:t>
            </a:r>
          </a:p>
        </p:txBody>
      </p:sp>
      <p:sp>
        <p:nvSpPr>
          <p:cNvPr id="14" name="Rounded Rectangle 13"/>
          <p:cNvSpPr/>
          <p:nvPr/>
        </p:nvSpPr>
        <p:spPr>
          <a:xfrm>
            <a:off x="304800" y="3124200"/>
            <a:ext cx="32004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buFont typeface="Wingdings" pitchFamily="2" charset="2"/>
              <a:buChar char="Ø"/>
            </a:pPr>
            <a:r>
              <a:rPr lang="en-US" dirty="0">
                <a:solidFill>
                  <a:srgbClr val="002060"/>
                </a:solidFill>
                <a:latin typeface="Times New Roman" pitchFamily="18" charset="0"/>
                <a:cs typeface="Times New Roman" pitchFamily="18" charset="0"/>
              </a:rPr>
              <a:t>DM requirement in indigenous cattle is 2-2.5 kg/100 kg BW (2-2.5 %).</a:t>
            </a:r>
          </a:p>
        </p:txBody>
      </p:sp>
      <p:cxnSp>
        <p:nvCxnSpPr>
          <p:cNvPr id="16" name="Straight Arrow Connector 15"/>
          <p:cNvCxnSpPr>
            <a:stCxn id="6" idx="4"/>
            <a:endCxn id="8" idx="0"/>
          </p:cNvCxnSpPr>
          <p:nvPr/>
        </p:nvCxnSpPr>
        <p:spPr>
          <a:xfrm rot="5400000">
            <a:off x="5715000" y="2514600"/>
            <a:ext cx="228600" cy="1447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4"/>
            <a:endCxn id="9" idx="0"/>
          </p:cNvCxnSpPr>
          <p:nvPr/>
        </p:nvCxnSpPr>
        <p:spPr>
          <a:xfrm rot="16200000" flipH="1">
            <a:off x="7162800" y="2514600"/>
            <a:ext cx="228600" cy="1447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p:cNvCxnSpPr>
          <p:nvPr/>
        </p:nvCxnSpPr>
        <p:spPr>
          <a:xfrm rot="5400000">
            <a:off x="4876006" y="4114800"/>
            <a:ext cx="4579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1" idx="0"/>
          </p:cNvCxnSpPr>
          <p:nvPr/>
        </p:nvCxnSpPr>
        <p:spPr>
          <a:xfrm>
            <a:off x="5105400" y="3886200"/>
            <a:ext cx="2362200" cy="457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a:off x="5105400" y="3886200"/>
            <a:ext cx="2438400" cy="1524000"/>
          </a:xfrm>
          <a:prstGeom prst="straightConnector1">
            <a:avLst/>
          </a:prstGeom>
          <a:ln w="2222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390900" y="4647406"/>
            <a:ext cx="1371600" cy="1588"/>
          </a:xfrm>
          <a:prstGeom prst="straightConnector1">
            <a:avLst/>
          </a:prstGeom>
          <a:ln w="2222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822960" y="990600"/>
            <a:ext cx="7543800" cy="594361"/>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000" b="1" dirty="0">
                <a:solidFill>
                  <a:srgbClr val="FF0000"/>
                </a:solidFill>
                <a:latin typeface="Times New Roman" pitchFamily="18" charset="0"/>
                <a:cs typeface="Times New Roman" pitchFamily="18" charset="0"/>
              </a:rPr>
              <a:t>Question: Calculate DM from different components of ration for a 400 kg </a:t>
            </a:r>
            <a:r>
              <a:rPr lang="en-US" sz="2000" b="1" dirty="0" err="1">
                <a:solidFill>
                  <a:srgbClr val="FF0000"/>
                </a:solidFill>
                <a:latin typeface="Times New Roman" pitchFamily="18" charset="0"/>
                <a:cs typeface="Times New Roman" pitchFamily="18" charset="0"/>
              </a:rPr>
              <a:t>Gir</a:t>
            </a:r>
            <a:r>
              <a:rPr lang="en-US" sz="2000" b="1" dirty="0">
                <a:solidFill>
                  <a:srgbClr val="FF0000"/>
                </a:solidFill>
                <a:latin typeface="Times New Roman" pitchFamily="18" charset="0"/>
                <a:cs typeface="Times New Roman" pitchFamily="18" charset="0"/>
              </a:rPr>
              <a:t> cow?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7" name="Title 1"/>
          <p:cNvSpPr txBox="1">
            <a:spLocks/>
          </p:cNvSpPr>
          <p:nvPr/>
        </p:nvSpPr>
        <p:spPr>
          <a:xfrm>
            <a:off x="914400" y="762000"/>
            <a:ext cx="7467600" cy="838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n-US" sz="2400" b="1" spc="-50" dirty="0">
                <a:solidFill>
                  <a:srgbClr val="FF0000"/>
                </a:solidFill>
                <a:latin typeface="Times New Roman" pitchFamily="18" charset="0"/>
                <a:ea typeface="+mj-ea"/>
                <a:cs typeface="Times New Roman" pitchFamily="18" charset="0"/>
              </a:rPr>
              <a:t>b. Formulation/computation of concentrate mixture/</a:t>
            </a:r>
          </a:p>
          <a:p>
            <a:pPr marL="0" marR="0" lvl="0" indent="0" algn="ctr" defTabSz="914400" rtl="0" eaLnBrk="1" fontAlgn="auto" latinLnBrk="0" hangingPunct="1">
              <a:lnSpc>
                <a:spcPct val="85000"/>
              </a:lnSpc>
              <a:spcBef>
                <a:spcPct val="0"/>
              </a:spcBef>
              <a:spcAft>
                <a:spcPts val="0"/>
              </a:spcAft>
              <a:buClrTx/>
              <a:buSzTx/>
              <a:buFontTx/>
              <a:buNone/>
              <a:tabLst/>
              <a:defRPr/>
            </a:pPr>
            <a:r>
              <a:rPr lang="en-US" sz="2400" b="1" spc="-50" dirty="0">
                <a:solidFill>
                  <a:srgbClr val="FF0000"/>
                </a:solidFill>
                <a:latin typeface="Times New Roman" pitchFamily="18" charset="0"/>
                <a:ea typeface="+mj-ea"/>
                <a:cs typeface="Times New Roman" pitchFamily="18" charset="0"/>
              </a:rPr>
              <a:t>compounded concentrate/feed</a:t>
            </a:r>
            <a:endParaRPr kumimoji="0" lang="en-US" sz="2400" b="1" i="0" u="none" strike="noStrike" kern="1200" cap="none" spc="-5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Content Placeholder 2"/>
          <p:cNvSpPr>
            <a:spLocks noGrp="1"/>
          </p:cNvSpPr>
          <p:nvPr>
            <p:ph idx="1"/>
          </p:nvPr>
        </p:nvSpPr>
        <p:spPr>
          <a:xfrm>
            <a:off x="822959" y="2074334"/>
            <a:ext cx="7543801" cy="3564466"/>
          </a:xfrm>
        </p:spPr>
        <p:txBody>
          <a:bodyPr>
            <a:noAutofit/>
          </a:bodyPr>
          <a:lstStyle/>
          <a:p>
            <a:pPr algn="just">
              <a:buFont typeface="Wingdings" pitchFamily="2" charset="2"/>
              <a:buChar char="v"/>
            </a:pPr>
            <a:r>
              <a:rPr lang="en-US" sz="2200" dirty="0">
                <a:solidFill>
                  <a:schemeClr val="tx1"/>
                </a:solidFill>
                <a:latin typeface="Times New Roman" pitchFamily="18" charset="0"/>
                <a:cs typeface="Times New Roman" pitchFamily="18" charset="0"/>
              </a:rPr>
              <a:t>Different methods of feed formulation</a:t>
            </a:r>
          </a:p>
          <a:p>
            <a:pPr marL="457200" indent="-457200" algn="just">
              <a:buFont typeface="+mj-lt"/>
              <a:buAutoNum type="arabicPeriod"/>
            </a:pPr>
            <a:r>
              <a:rPr lang="en-US" sz="2200" dirty="0">
                <a:solidFill>
                  <a:schemeClr val="tx1"/>
                </a:solidFill>
                <a:latin typeface="Times New Roman" pitchFamily="18" charset="0"/>
                <a:cs typeface="Times New Roman" pitchFamily="18" charset="0"/>
              </a:rPr>
              <a:t>Pearson Square Method (Single and double Pearson Square Method)</a:t>
            </a:r>
          </a:p>
          <a:p>
            <a:pPr marL="457200" indent="-457200" algn="just">
              <a:buFont typeface="+mj-lt"/>
              <a:buAutoNum type="arabicPeriod"/>
            </a:pPr>
            <a:r>
              <a:rPr lang="en-US" sz="2200" dirty="0">
                <a:solidFill>
                  <a:schemeClr val="tx1"/>
                </a:solidFill>
                <a:latin typeface="Times New Roman" pitchFamily="18" charset="0"/>
                <a:cs typeface="Times New Roman" pitchFamily="18" charset="0"/>
              </a:rPr>
              <a:t>Algebraic Method</a:t>
            </a:r>
          </a:p>
          <a:p>
            <a:pPr marL="457200" indent="-457200" algn="just">
              <a:buFont typeface="+mj-lt"/>
              <a:buAutoNum type="arabicPeriod"/>
            </a:pPr>
            <a:r>
              <a:rPr lang="en-US" sz="2200" dirty="0">
                <a:solidFill>
                  <a:schemeClr val="tx1"/>
                </a:solidFill>
                <a:latin typeface="Times New Roman" pitchFamily="18" charset="0"/>
                <a:cs typeface="Times New Roman" pitchFamily="18" charset="0"/>
              </a:rPr>
              <a:t>Thumb Rule Method</a:t>
            </a:r>
          </a:p>
          <a:p>
            <a:pPr marL="457200" indent="-457200" algn="just">
              <a:buFont typeface="+mj-lt"/>
              <a:buAutoNum type="arabicPeriod"/>
            </a:pPr>
            <a:r>
              <a:rPr lang="en-US" sz="2200" dirty="0">
                <a:solidFill>
                  <a:schemeClr val="tx1"/>
                </a:solidFill>
                <a:latin typeface="Times New Roman" pitchFamily="18" charset="0"/>
                <a:cs typeface="Times New Roman" pitchFamily="18" charset="0"/>
              </a:rPr>
              <a:t>Linear Programming or Least-cost Feed Formulation or Computer Method</a:t>
            </a:r>
          </a:p>
          <a:p>
            <a:pPr marL="457200" indent="-457200" algn="just">
              <a:buFont typeface="+mj-lt"/>
              <a:buAutoNum type="arabicPeriod"/>
            </a:pPr>
            <a:r>
              <a:rPr lang="en-US" sz="2200" dirty="0">
                <a:solidFill>
                  <a:schemeClr val="tx1"/>
                </a:solidFill>
                <a:latin typeface="Times New Roman" pitchFamily="18" charset="0"/>
                <a:cs typeface="Times New Roman" pitchFamily="18" charset="0"/>
              </a:rPr>
              <a:t>Hit and Trial Method</a:t>
            </a:r>
          </a:p>
          <a:p>
            <a:pPr marL="457200" indent="-457200" algn="just">
              <a:buFont typeface="+mj-lt"/>
              <a:buAutoNum type="arabicPeriod"/>
            </a:pPr>
            <a:endParaRPr lang="en-US" sz="2200" dirty="0">
              <a:solidFill>
                <a:schemeClr val="tx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err="1">
                <a:solidFill>
                  <a:schemeClr val="tx1"/>
                </a:solidFill>
                <a:latin typeface="Times New Roman" pitchFamily="18" charset="0"/>
                <a:cs typeface="Times New Roman" pitchFamily="18" charset="0"/>
              </a:rPr>
              <a:t>i</a:t>
            </a:r>
            <a:r>
              <a:rPr lang="en-US" dirty="0">
                <a:solidFill>
                  <a:schemeClr val="tx1"/>
                </a:solidFill>
                <a:latin typeface="Times New Roman" pitchFamily="18" charset="0"/>
                <a:cs typeface="Times New Roman" pitchFamily="18" charset="0"/>
              </a:rPr>
              <a:t>. Draw a square on left side of the page.</a:t>
            </a:r>
          </a:p>
          <a:p>
            <a:pPr algn="just"/>
            <a:r>
              <a:rPr lang="en-US" dirty="0">
                <a:solidFill>
                  <a:schemeClr val="tx1"/>
                </a:solidFill>
                <a:latin typeface="Times New Roman" pitchFamily="18" charset="0"/>
                <a:cs typeface="Times New Roman" pitchFamily="18" charset="0"/>
              </a:rPr>
              <a:t>ii. Insert the percentage of required crude protein in the middle of the square.</a:t>
            </a:r>
          </a:p>
          <a:p>
            <a:pPr algn="just"/>
            <a:r>
              <a:rPr lang="en-US" dirty="0">
                <a:solidFill>
                  <a:schemeClr val="tx1"/>
                </a:solidFill>
                <a:latin typeface="Times New Roman" pitchFamily="18" charset="0"/>
                <a:cs typeface="Times New Roman" pitchFamily="18" charset="0"/>
              </a:rPr>
              <a:t>iii. Place the basal feed with its CP% on the upper left corner and supplement feed with CP% on the lower left corner of the square.</a:t>
            </a:r>
          </a:p>
          <a:p>
            <a:pPr algn="just"/>
            <a:r>
              <a:rPr lang="en-US" dirty="0">
                <a:solidFill>
                  <a:schemeClr val="tx1"/>
                </a:solidFill>
                <a:latin typeface="Times New Roman" pitchFamily="18" charset="0"/>
                <a:cs typeface="Times New Roman" pitchFamily="18" charset="0"/>
              </a:rPr>
              <a:t>iv. Subtract the CP% in the basal feed. From CP% desired in the mixture and place the difference on the corner of the square diagonally opposite to the basal feed. This is the amount of supplement in the mixture.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Rectangle 4"/>
          <p:cNvSpPr/>
          <p:nvPr/>
        </p:nvSpPr>
        <p:spPr>
          <a:xfrm>
            <a:off x="838200" y="1078468"/>
            <a:ext cx="7543800" cy="461665"/>
          </a:xfrm>
          <a:prstGeom prst="rect">
            <a:avLst/>
          </a:prstGeom>
        </p:spPr>
        <p:txBody>
          <a:bodyPr wrap="square">
            <a:spAutoFit/>
          </a:bodyPr>
          <a:lstStyle/>
          <a:p>
            <a:pPr marL="457200" indent="-457200" algn="just">
              <a:buFont typeface="+mj-lt"/>
              <a:buAutoNum type="arabicPeriod"/>
            </a:pPr>
            <a:r>
              <a:rPr lang="en-US" sz="2400" b="1" dirty="0">
                <a:solidFill>
                  <a:srgbClr val="7030A0"/>
                </a:solidFill>
                <a:latin typeface="Times New Roman" pitchFamily="18" charset="0"/>
                <a:cs typeface="Times New Roman" pitchFamily="18" charset="0"/>
              </a:rPr>
              <a:t>Steps in Pearson Square Method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200" dirty="0">
                <a:solidFill>
                  <a:schemeClr val="tx1"/>
                </a:solidFill>
                <a:latin typeface="Times New Roman" pitchFamily="18" charset="0"/>
                <a:cs typeface="Times New Roman" pitchFamily="18" charset="0"/>
              </a:rPr>
              <a:t>v. Subtract the CP% desired in the mixture from the CP% in the supplement and place the difference on the corner of the square diagonally opposite to the supplement. </a:t>
            </a:r>
          </a:p>
          <a:p>
            <a:pPr algn="just"/>
            <a:r>
              <a:rPr lang="en-US" sz="2200" dirty="0">
                <a:solidFill>
                  <a:schemeClr val="tx1"/>
                </a:solidFill>
                <a:latin typeface="Times New Roman" pitchFamily="18" charset="0"/>
                <a:cs typeface="Times New Roman" pitchFamily="18" charset="0"/>
              </a:rPr>
              <a:t>vi. The above remainders represent the amount of two feeds in a mixture weighing equal to the sum of two remainders having a desired percentage of CP. The amounts are then converted into percent to simplify mixing.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1026" name="Picture 2"/>
          <p:cNvPicPr>
            <a:picLocks noChangeAspect="1" noChangeArrowheads="1"/>
          </p:cNvPicPr>
          <p:nvPr/>
        </p:nvPicPr>
        <p:blipFill>
          <a:blip r:embed="rId2"/>
          <a:srcRect/>
          <a:stretch>
            <a:fillRect/>
          </a:stretch>
        </p:blipFill>
        <p:spPr bwMode="auto">
          <a:xfrm>
            <a:off x="990600" y="2026377"/>
            <a:ext cx="777240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1507066"/>
          </a:xfrm>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The equation of ingredients are used for determining the level of any one nutrient.</a:t>
            </a:r>
          </a:p>
          <a:p>
            <a:pPr algn="just">
              <a:buFont typeface="Wingdings" pitchFamily="2" charset="2"/>
              <a:buChar char="v"/>
            </a:pPr>
            <a:r>
              <a:rPr lang="en-US" dirty="0">
                <a:solidFill>
                  <a:schemeClr val="tx1"/>
                </a:solidFill>
                <a:latin typeface="Times New Roman" pitchFamily="18" charset="0"/>
                <a:cs typeface="Times New Roman" pitchFamily="18" charset="0"/>
              </a:rPr>
              <a:t>Simple equation like A + B = 100 or A + B + C = 100 can be used for calculation of concentrate mixture.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Rectangle 4"/>
          <p:cNvSpPr/>
          <p:nvPr/>
        </p:nvSpPr>
        <p:spPr>
          <a:xfrm>
            <a:off x="838200" y="1078468"/>
            <a:ext cx="7543800" cy="461665"/>
          </a:xfrm>
          <a:prstGeom prst="rect">
            <a:avLst/>
          </a:prstGeom>
        </p:spPr>
        <p:txBody>
          <a:bodyPr wrap="square">
            <a:spAutoFit/>
          </a:bodyPr>
          <a:lstStyle/>
          <a:p>
            <a:pPr marL="457200" indent="-457200" algn="just"/>
            <a:r>
              <a:rPr lang="en-US" sz="2400" b="1" dirty="0">
                <a:solidFill>
                  <a:srgbClr val="7030A0"/>
                </a:solidFill>
                <a:latin typeface="Times New Roman" pitchFamily="18" charset="0"/>
                <a:cs typeface="Times New Roman" pitchFamily="18" charset="0"/>
              </a:rPr>
              <a:t>2. Algebraic or simultaneous equation method </a:t>
            </a:r>
          </a:p>
        </p:txBody>
      </p:sp>
      <p:sp>
        <p:nvSpPr>
          <p:cNvPr id="6" name="Rectangle 5"/>
          <p:cNvSpPr/>
          <p:nvPr/>
        </p:nvSpPr>
        <p:spPr>
          <a:xfrm>
            <a:off x="762000" y="3392269"/>
            <a:ext cx="74676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latin typeface="Times New Roman" pitchFamily="18" charset="0"/>
                <a:cs typeface="Times New Roman" pitchFamily="18" charset="0"/>
              </a:rPr>
              <a:t>Exercise 2. Compute a concentrate mixture of 20% CP content with help of simultaneous equation from two ingredients i.e. maize grain and GNC. </a:t>
            </a:r>
          </a:p>
        </p:txBody>
      </p:sp>
      <p:pic>
        <p:nvPicPr>
          <p:cNvPr id="2050" name="Picture 2"/>
          <p:cNvPicPr>
            <a:picLocks noChangeAspect="1" noChangeArrowheads="1"/>
          </p:cNvPicPr>
          <p:nvPr/>
        </p:nvPicPr>
        <p:blipFill>
          <a:blip r:embed="rId2"/>
          <a:srcRect/>
          <a:stretch>
            <a:fillRect/>
          </a:stretch>
        </p:blipFill>
        <p:spPr bwMode="auto">
          <a:xfrm>
            <a:off x="762000" y="4495800"/>
            <a:ext cx="7610475" cy="152400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5D4E76F9-D346-4223-9289-FF2EB1079E67}"/>
              </a:ext>
            </a:extLst>
          </p:cNvPr>
          <p:cNvSpPr txBox="1"/>
          <p:nvPr/>
        </p:nvSpPr>
        <p:spPr>
          <a:xfrm>
            <a:off x="3657600" y="407649"/>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Lecture 5</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3074" name="Picture 2"/>
          <p:cNvPicPr>
            <a:picLocks noChangeAspect="1" noChangeArrowheads="1"/>
          </p:cNvPicPr>
          <p:nvPr/>
        </p:nvPicPr>
        <p:blipFill>
          <a:blip r:embed="rId2"/>
          <a:srcRect/>
          <a:stretch>
            <a:fillRect/>
          </a:stretch>
        </p:blipFill>
        <p:spPr bwMode="auto">
          <a:xfrm>
            <a:off x="609600" y="2057400"/>
            <a:ext cx="8153399" cy="41576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1354666"/>
          </a:xfrm>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itchFamily="2" charset="2"/>
              <a:buChar char="v"/>
            </a:pPr>
            <a:r>
              <a:rPr lang="en-US" sz="1900" dirty="0">
                <a:solidFill>
                  <a:schemeClr val="tx1"/>
                </a:solidFill>
                <a:latin typeface="Times New Roman" pitchFamily="18" charset="0"/>
                <a:cs typeface="Times New Roman" pitchFamily="18" charset="0"/>
              </a:rPr>
              <a:t>The concentrate mixture can be prepared by mixing one-third of each of cereals, oil cakes and byproducts. </a:t>
            </a:r>
          </a:p>
          <a:p>
            <a:pPr algn="just">
              <a:buFont typeface="Wingdings" pitchFamily="2" charset="2"/>
              <a:buChar char="v"/>
            </a:pPr>
            <a:r>
              <a:rPr lang="en-US" sz="1900" dirty="0">
                <a:solidFill>
                  <a:schemeClr val="tx1"/>
                </a:solidFill>
                <a:latin typeface="Times New Roman" pitchFamily="18" charset="0"/>
                <a:cs typeface="Times New Roman" pitchFamily="18" charset="0"/>
              </a:rPr>
              <a:t>Broadly according to this cereal or pulse method, the concentrate mixture may also be prepared as per the following flexible formula.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Rectangle 4"/>
          <p:cNvSpPr/>
          <p:nvPr/>
        </p:nvSpPr>
        <p:spPr>
          <a:xfrm>
            <a:off x="838200" y="1078468"/>
            <a:ext cx="7543800" cy="461665"/>
          </a:xfrm>
          <a:prstGeom prst="rect">
            <a:avLst/>
          </a:prstGeom>
        </p:spPr>
        <p:txBody>
          <a:bodyPr wrap="square">
            <a:spAutoFit/>
          </a:bodyPr>
          <a:lstStyle/>
          <a:p>
            <a:pPr marL="457200" indent="-457200" algn="just"/>
            <a:r>
              <a:rPr lang="en-US" sz="2400" b="1" dirty="0">
                <a:solidFill>
                  <a:srgbClr val="7030A0"/>
                </a:solidFill>
                <a:latin typeface="Times New Roman" pitchFamily="18" charset="0"/>
                <a:cs typeface="Times New Roman" pitchFamily="18" charset="0"/>
              </a:rPr>
              <a:t>3. Thumb Rule Method</a:t>
            </a:r>
          </a:p>
        </p:txBody>
      </p:sp>
      <p:pic>
        <p:nvPicPr>
          <p:cNvPr id="1026" name="Picture 2"/>
          <p:cNvPicPr>
            <a:picLocks noChangeAspect="1" noChangeArrowheads="1"/>
          </p:cNvPicPr>
          <p:nvPr/>
        </p:nvPicPr>
        <p:blipFill>
          <a:blip r:embed="rId2"/>
          <a:srcRect/>
          <a:stretch>
            <a:fillRect/>
          </a:stretch>
        </p:blipFill>
        <p:spPr bwMode="auto">
          <a:xfrm>
            <a:off x="676275" y="3338275"/>
            <a:ext cx="786765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2150534"/>
            <a:ext cx="7543801" cy="3183466"/>
          </a:xfrm>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The method employed to calculate least-cost and profit maximizing rations is known as linear programming.</a:t>
            </a:r>
          </a:p>
          <a:p>
            <a:pPr algn="just">
              <a:buFont typeface="Wingdings" pitchFamily="2" charset="2"/>
              <a:buChar char="v"/>
            </a:pPr>
            <a:r>
              <a:rPr lang="en-US" dirty="0">
                <a:solidFill>
                  <a:schemeClr val="tx1"/>
                </a:solidFill>
                <a:latin typeface="Times New Roman" pitchFamily="18" charset="0"/>
                <a:cs typeface="Times New Roman" pitchFamily="18" charset="0"/>
              </a:rPr>
              <a:t>Computer programme/software/app has been developed that allowed the calculation of optimum and least-cost rations in a matter of seconds.</a:t>
            </a:r>
          </a:p>
          <a:p>
            <a:pPr algn="just">
              <a:buFont typeface="Wingdings" pitchFamily="2" charset="2"/>
              <a:buChar char="v"/>
            </a:pPr>
            <a:r>
              <a:rPr lang="en-US" dirty="0">
                <a:solidFill>
                  <a:schemeClr val="tx1"/>
                </a:solidFill>
                <a:latin typeface="Times New Roman" pitchFamily="18" charset="0"/>
                <a:cs typeface="Times New Roman" pitchFamily="18" charset="0"/>
              </a:rPr>
              <a:t>With the use of linear programming models, the prices of available feed ingredients as well as their nutrient contents can be considered while formulating rations. </a:t>
            </a:r>
          </a:p>
          <a:p>
            <a:pPr algn="just">
              <a:buFont typeface="Wingdings" pitchFamily="2" charset="2"/>
              <a:buChar char="v"/>
            </a:pPr>
            <a:r>
              <a:rPr lang="en-US" dirty="0">
                <a:solidFill>
                  <a:schemeClr val="tx1"/>
                </a:solidFill>
                <a:latin typeface="Times New Roman" pitchFamily="18" charset="0"/>
                <a:cs typeface="Times New Roman" pitchFamily="18" charset="0"/>
              </a:rPr>
              <a:t>Accuracy and speed of calculation are the major advantages of computer based ration formulation. </a:t>
            </a:r>
          </a:p>
          <a:p>
            <a:pPr algn="just">
              <a:buFont typeface="Wingdings" pitchFamily="2" charset="2"/>
              <a:buChar char="v"/>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Rectangle 4"/>
          <p:cNvSpPr/>
          <p:nvPr/>
        </p:nvSpPr>
        <p:spPr>
          <a:xfrm>
            <a:off x="838200" y="990600"/>
            <a:ext cx="7543800" cy="769441"/>
          </a:xfrm>
          <a:prstGeom prst="rect">
            <a:avLst/>
          </a:prstGeom>
        </p:spPr>
        <p:txBody>
          <a:bodyPr wrap="square">
            <a:spAutoFit/>
          </a:bodyPr>
          <a:lstStyle/>
          <a:p>
            <a:pPr marL="457200" indent="-457200" algn="just"/>
            <a:r>
              <a:rPr lang="en-US" sz="2200" b="1" dirty="0">
                <a:solidFill>
                  <a:srgbClr val="7030A0"/>
                </a:solidFill>
                <a:latin typeface="Times New Roman" pitchFamily="18" charset="0"/>
                <a:cs typeface="Times New Roman" pitchFamily="18" charset="0"/>
              </a:rPr>
              <a:t>4. Linear Programming or Least-cost Feed Formulation or Computer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43000"/>
            <a:ext cx="7543800" cy="594361"/>
          </a:xfrm>
        </p:spPr>
        <p:txBody>
          <a:bodyPr>
            <a:normAutofit fontScale="90000"/>
          </a:bodyPr>
          <a:lstStyle/>
          <a:p>
            <a:r>
              <a:rPr lang="en-US" sz="2400" b="1" dirty="0">
                <a:solidFill>
                  <a:srgbClr val="7030A0"/>
                </a:solidFill>
                <a:latin typeface="Times New Roman" pitchFamily="18" charset="0"/>
                <a:cs typeface="Times New Roman" pitchFamily="18" charset="0"/>
              </a:rPr>
              <a:t>Feed formulation software’s/Least Cost/Linear Programming</a:t>
            </a:r>
          </a:p>
        </p:txBody>
      </p:sp>
      <p:sp>
        <p:nvSpPr>
          <p:cNvPr id="3" name="Content Placeholder 2"/>
          <p:cNvSpPr>
            <a:spLocks noGrp="1"/>
          </p:cNvSpPr>
          <p:nvPr>
            <p:ph idx="1"/>
          </p:nvPr>
        </p:nvSpPr>
        <p:spPr>
          <a:xfrm>
            <a:off x="822959" y="1845734"/>
            <a:ext cx="7543801" cy="668866"/>
          </a:xfrm>
        </p:spPr>
        <p:style>
          <a:lnRef idx="2">
            <a:schemeClr val="accent1"/>
          </a:lnRef>
          <a:fillRef idx="1">
            <a:schemeClr val="lt1"/>
          </a:fillRef>
          <a:effectRef idx="0">
            <a:schemeClr val="accent1"/>
          </a:effectRef>
          <a:fontRef idx="minor">
            <a:schemeClr val="dk1"/>
          </a:fontRef>
        </p:style>
        <p:txBody>
          <a:bodyPr>
            <a:normAutofit/>
          </a:bodyPr>
          <a:lstStyle/>
          <a:p>
            <a:pPr algn="just">
              <a:spcBef>
                <a:spcPts val="0"/>
              </a:spcBef>
              <a:spcAft>
                <a:spcPts val="0"/>
              </a:spcAft>
              <a:buFont typeface="Wingdings" pitchFamily="2" charset="2"/>
              <a:buChar char="v"/>
            </a:pPr>
            <a:r>
              <a:rPr lang="en-US" dirty="0">
                <a:solidFill>
                  <a:schemeClr val="tx1"/>
                </a:solidFill>
                <a:latin typeface="Times New Roman" pitchFamily="18" charset="0"/>
                <a:cs typeface="Times New Roman" pitchFamily="18" charset="0"/>
              </a:rPr>
              <a:t>There are number of feed formulating software's some important are:</a:t>
            </a:r>
          </a:p>
          <a:p>
            <a:pPr algn="just">
              <a:spcBef>
                <a:spcPts val="0"/>
              </a:spcBef>
              <a:spcAft>
                <a:spcPts val="0"/>
              </a:spcAft>
              <a:buNone/>
            </a:pPr>
            <a:r>
              <a:rPr lang="en-US" dirty="0">
                <a:solidFill>
                  <a:schemeClr val="tx1"/>
                </a:solidFill>
                <a:latin typeface="Times New Roman" pitchFamily="18" charset="0"/>
                <a:cs typeface="Times New Roman" pitchFamily="18" charset="0"/>
              </a:rPr>
              <a:t>Eco-Mix, AFOS, </a:t>
            </a:r>
            <a:r>
              <a:rPr lang="en-US" dirty="0" err="1">
                <a:solidFill>
                  <a:schemeClr val="tx1"/>
                </a:solidFill>
                <a:latin typeface="Times New Roman" pitchFamily="18" charset="0"/>
                <a:cs typeface="Times New Roman" pitchFamily="18" charset="0"/>
              </a:rPr>
              <a:t>Adifo</a:t>
            </a:r>
            <a:r>
              <a:rPr lang="en-US" dirty="0">
                <a:solidFill>
                  <a:schemeClr val="tx1"/>
                </a:solidFill>
                <a:latin typeface="Times New Roman" pitchFamily="18" charset="0"/>
                <a:cs typeface="Times New Roman" pitchFamily="18" charset="0"/>
              </a:rPr>
              <a:t>, Win feed, Brill, etc.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2050" name="Picture 2" descr="Comparative Study on Feed Formulation Software - A Short Review - Engormix"/>
          <p:cNvPicPr>
            <a:picLocks noChangeAspect="1" noChangeArrowheads="1"/>
          </p:cNvPicPr>
          <p:nvPr/>
        </p:nvPicPr>
        <p:blipFill>
          <a:blip r:embed="rId2"/>
          <a:srcRect/>
          <a:stretch>
            <a:fillRect/>
          </a:stretch>
        </p:blipFill>
        <p:spPr bwMode="auto">
          <a:xfrm>
            <a:off x="990600" y="2689046"/>
            <a:ext cx="7162800" cy="36451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30722" name="Picture 2" descr="ExecuNet A Different CEO Choice"/>
          <p:cNvPicPr>
            <a:picLocks noChangeAspect="1" noChangeArrowheads="1"/>
          </p:cNvPicPr>
          <p:nvPr/>
        </p:nvPicPr>
        <p:blipFill>
          <a:blip r:embed="rId2" cstate="print"/>
          <a:srcRect/>
          <a:stretch>
            <a:fillRect/>
          </a:stretch>
        </p:blipFill>
        <p:spPr bwMode="auto">
          <a:xfrm>
            <a:off x="3276600" y="1752600"/>
            <a:ext cx="3048000" cy="2285047"/>
          </a:xfrm>
          <a:prstGeom prst="rect">
            <a:avLst/>
          </a:prstGeom>
          <a:noFill/>
        </p:spPr>
      </p:pic>
      <p:sp>
        <p:nvSpPr>
          <p:cNvPr id="6" name="TextBox 5"/>
          <p:cNvSpPr txBox="1"/>
          <p:nvPr/>
        </p:nvSpPr>
        <p:spPr>
          <a:xfrm>
            <a:off x="3733800" y="1066800"/>
            <a:ext cx="2209800"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Difference</a:t>
            </a:r>
          </a:p>
        </p:txBody>
      </p:sp>
      <p:pic>
        <p:nvPicPr>
          <p:cNvPr id="30723" name="Picture 3"/>
          <p:cNvPicPr>
            <a:picLocks noChangeAspect="1" noChangeArrowheads="1"/>
          </p:cNvPicPr>
          <p:nvPr/>
        </p:nvPicPr>
        <p:blipFill>
          <a:blip r:embed="rId3" cstate="print"/>
          <a:srcRect/>
          <a:stretch>
            <a:fillRect/>
          </a:stretch>
        </p:blipFill>
        <p:spPr bwMode="auto">
          <a:xfrm>
            <a:off x="304800" y="4267200"/>
            <a:ext cx="1166811" cy="1654599"/>
          </a:xfrm>
          <a:prstGeom prst="rect">
            <a:avLst/>
          </a:prstGeom>
          <a:noFill/>
          <a:ln w="9525">
            <a:noFill/>
            <a:miter lim="800000"/>
            <a:headEnd/>
            <a:tailEnd/>
          </a:ln>
          <a:effectLst/>
        </p:spPr>
      </p:pic>
      <p:pic>
        <p:nvPicPr>
          <p:cNvPr id="30725" name="Picture 5" descr="If Nugget is a pig and his name nods to a chicken nugget, dose that mean  his more accurate name should be fried pork chop? : HazbinHotel"/>
          <p:cNvPicPr>
            <a:picLocks noChangeAspect="1" noChangeArrowheads="1"/>
          </p:cNvPicPr>
          <p:nvPr/>
        </p:nvPicPr>
        <p:blipFill>
          <a:blip r:embed="rId4" cstate="print"/>
          <a:srcRect/>
          <a:stretch>
            <a:fillRect/>
          </a:stretch>
        </p:blipFill>
        <p:spPr bwMode="auto">
          <a:xfrm>
            <a:off x="3200400" y="4495800"/>
            <a:ext cx="1625600" cy="1219200"/>
          </a:xfrm>
          <a:prstGeom prst="rect">
            <a:avLst/>
          </a:prstGeom>
          <a:noFill/>
        </p:spPr>
      </p:pic>
      <p:pic>
        <p:nvPicPr>
          <p:cNvPr id="9" name="Picture 10" descr="A2 Gir Cow Ghee from Vedic Humped Cows"/>
          <p:cNvPicPr>
            <a:picLocks noChangeAspect="1" noChangeArrowheads="1"/>
          </p:cNvPicPr>
          <p:nvPr/>
        </p:nvPicPr>
        <p:blipFill>
          <a:blip r:embed="rId5" cstate="print"/>
          <a:srcRect/>
          <a:stretch>
            <a:fillRect/>
          </a:stretch>
        </p:blipFill>
        <p:spPr bwMode="auto">
          <a:xfrm>
            <a:off x="7391400" y="4191000"/>
            <a:ext cx="1600200" cy="1258655"/>
          </a:xfrm>
          <a:prstGeom prst="rect">
            <a:avLst/>
          </a:prstGeom>
          <a:noFill/>
        </p:spPr>
      </p:pic>
      <p:pic>
        <p:nvPicPr>
          <p:cNvPr id="30727" name="Picture 7" descr="Free download Description Russian riding horsejpg [1000x811] for your  Desktop, Mobile &amp; Tablet | Explore 44+ Horse With White Background | White  Horse Wallpaper, Black and White Horse Wallpaper,"/>
          <p:cNvPicPr>
            <a:picLocks noChangeAspect="1" noChangeArrowheads="1"/>
          </p:cNvPicPr>
          <p:nvPr/>
        </p:nvPicPr>
        <p:blipFill>
          <a:blip r:embed="rId6" cstate="print"/>
          <a:srcRect/>
          <a:stretch>
            <a:fillRect/>
          </a:stretch>
        </p:blipFill>
        <p:spPr bwMode="auto">
          <a:xfrm>
            <a:off x="4800600" y="4114800"/>
            <a:ext cx="1908174" cy="1547530"/>
          </a:xfrm>
          <a:prstGeom prst="rect">
            <a:avLst/>
          </a:prstGeom>
          <a:noFill/>
        </p:spPr>
      </p:pic>
      <p:sp>
        <p:nvSpPr>
          <p:cNvPr id="11" name="TextBox 10"/>
          <p:cNvSpPr txBox="1"/>
          <p:nvPr/>
        </p:nvSpPr>
        <p:spPr>
          <a:xfrm>
            <a:off x="1371600" y="4648200"/>
            <a:ext cx="1981200" cy="830997"/>
          </a:xfrm>
          <a:prstGeom prst="rect">
            <a:avLst/>
          </a:prstGeom>
          <a:noFill/>
        </p:spPr>
        <p:txBody>
          <a:bodyPr wrap="square" rtlCol="0">
            <a:spAutoFit/>
          </a:bodyPr>
          <a:lstStyle/>
          <a:p>
            <a:pPr algn="ctr"/>
            <a:r>
              <a:rPr lang="en-US" sz="1600" dirty="0">
                <a:latin typeface="Times New Roman" pitchFamily="18" charset="0"/>
                <a:cs typeface="Times New Roman" pitchFamily="18" charset="0"/>
              </a:rPr>
              <a:t>Concentrate mixture/compounded concentrate/feed</a:t>
            </a:r>
          </a:p>
        </p:txBody>
      </p:sp>
      <p:sp>
        <p:nvSpPr>
          <p:cNvPr id="12" name="TextBox 11"/>
          <p:cNvSpPr txBox="1"/>
          <p:nvPr/>
        </p:nvSpPr>
        <p:spPr>
          <a:xfrm>
            <a:off x="6019800" y="4724400"/>
            <a:ext cx="1981200" cy="830997"/>
          </a:xfrm>
          <a:prstGeom prst="rect">
            <a:avLst/>
          </a:prstGeom>
          <a:noFill/>
        </p:spPr>
        <p:txBody>
          <a:bodyPr wrap="square" rtlCol="0">
            <a:spAutoFit/>
          </a:bodyPr>
          <a:lstStyle/>
          <a:p>
            <a:pPr algn="ctr"/>
            <a:r>
              <a:rPr lang="en-US" sz="1600" dirty="0">
                <a:latin typeface="Times New Roman" pitchFamily="18" charset="0"/>
                <a:cs typeface="Times New Roman" pitchFamily="18" charset="0"/>
              </a:rPr>
              <a:t>Concentrate mixture + </a:t>
            </a:r>
          </a:p>
          <a:p>
            <a:pPr algn="ctr"/>
            <a:r>
              <a:rPr lang="en-US" sz="1600" dirty="0">
                <a:latin typeface="Times New Roman" pitchFamily="18" charset="0"/>
                <a:cs typeface="Times New Roman" pitchFamily="18" charset="0"/>
              </a:rPr>
              <a:t>Roughage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Rectangle 4"/>
          <p:cNvSpPr/>
          <p:nvPr/>
        </p:nvSpPr>
        <p:spPr>
          <a:xfrm>
            <a:off x="838200" y="990600"/>
            <a:ext cx="7543800" cy="430887"/>
          </a:xfrm>
          <a:prstGeom prst="rect">
            <a:avLst/>
          </a:prstGeom>
        </p:spPr>
        <p:txBody>
          <a:bodyPr wrap="square">
            <a:spAutoFit/>
          </a:bodyPr>
          <a:lstStyle/>
          <a:p>
            <a:pPr marL="457200" indent="-457200" algn="just"/>
            <a:r>
              <a:rPr lang="en-US" sz="2200" b="1" dirty="0">
                <a:solidFill>
                  <a:srgbClr val="7030A0"/>
                </a:solidFill>
                <a:latin typeface="Times New Roman" pitchFamily="18" charset="0"/>
                <a:cs typeface="Times New Roman" pitchFamily="18" charset="0"/>
              </a:rPr>
              <a:t>5. Hit and Trial or Trial and Error Method</a:t>
            </a:r>
          </a:p>
        </p:txBody>
      </p:sp>
      <p:pic>
        <p:nvPicPr>
          <p:cNvPr id="3073" name="Picture 1"/>
          <p:cNvPicPr>
            <a:picLocks noChangeAspect="1" noChangeArrowheads="1"/>
          </p:cNvPicPr>
          <p:nvPr/>
        </p:nvPicPr>
        <p:blipFill>
          <a:blip r:embed="rId2"/>
          <a:srcRect/>
          <a:stretch>
            <a:fillRect/>
          </a:stretch>
        </p:blipFill>
        <p:spPr bwMode="auto">
          <a:xfrm>
            <a:off x="928688" y="1933575"/>
            <a:ext cx="5776912" cy="3476625"/>
          </a:xfrm>
          <a:prstGeom prst="rect">
            <a:avLst/>
          </a:prstGeom>
          <a:noFill/>
          <a:ln w="9525">
            <a:noFill/>
            <a:miter lim="800000"/>
            <a:headEnd/>
            <a:tailEnd/>
          </a:ln>
          <a:effectLst/>
        </p:spPr>
      </p:pic>
      <p:graphicFrame>
        <p:nvGraphicFramePr>
          <p:cNvPr id="8" name="Table 7"/>
          <p:cNvGraphicFramePr>
            <a:graphicFrameLocks noGrp="1"/>
          </p:cNvGraphicFramePr>
          <p:nvPr>
            <p:extLst>
              <p:ext uri="{D42A27DB-BD31-4B8C-83A1-F6EECF244321}">
                <p14:modId xmlns:p14="http://schemas.microsoft.com/office/powerpoint/2010/main" val="3816428409"/>
              </p:ext>
            </p:extLst>
          </p:nvPr>
        </p:nvGraphicFramePr>
        <p:xfrm>
          <a:off x="6705600" y="1828800"/>
          <a:ext cx="2057400" cy="4143375"/>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tblGrid>
              <a:tr h="370840">
                <a:tc>
                  <a:txBody>
                    <a:bodyPr/>
                    <a:lstStyle/>
                    <a:p>
                      <a:pPr algn="ctr">
                        <a:lnSpc>
                          <a:spcPct val="150000"/>
                        </a:lnSpc>
                      </a:pPr>
                      <a:r>
                        <a:rPr lang="en-US" dirty="0"/>
                        <a:t>CP</a:t>
                      </a:r>
                      <a:r>
                        <a:rPr lang="en-US" baseline="0" dirty="0"/>
                        <a:t> content (kg)</a:t>
                      </a:r>
                      <a:endParaRPr lang="en-US" dirty="0"/>
                    </a:p>
                  </a:txBody>
                  <a:tcPr/>
                </a:tc>
                <a:extLst>
                  <a:ext uri="{0D108BD9-81ED-4DB2-BD59-A6C34878D82A}">
                    <a16:rowId xmlns:a16="http://schemas.microsoft.com/office/drawing/2014/main" val="10000"/>
                  </a:ext>
                </a:extLst>
              </a:tr>
              <a:tr h="301625">
                <a:tc>
                  <a:txBody>
                    <a:bodyPr/>
                    <a:lstStyle/>
                    <a:p>
                      <a:pPr algn="ctr">
                        <a:lnSpc>
                          <a:spcPct val="150000"/>
                        </a:lnSpc>
                      </a:pPr>
                      <a:r>
                        <a:rPr lang="en-US" dirty="0"/>
                        <a:t>30 x 0.40 = 12</a:t>
                      </a:r>
                    </a:p>
                  </a:txBody>
                  <a:tcPr/>
                </a:tc>
                <a:extLst>
                  <a:ext uri="{0D108BD9-81ED-4DB2-BD59-A6C34878D82A}">
                    <a16:rowId xmlns:a16="http://schemas.microsoft.com/office/drawing/2014/main" val="10001"/>
                  </a:ext>
                </a:extLst>
              </a:tr>
              <a:tr h="370840">
                <a:tc>
                  <a:txBody>
                    <a:bodyPr/>
                    <a:lstStyle/>
                    <a:p>
                      <a:pPr algn="ctr">
                        <a:lnSpc>
                          <a:spcPct val="150000"/>
                        </a:lnSpc>
                      </a:pPr>
                      <a:r>
                        <a:rPr lang="en-US" dirty="0"/>
                        <a:t>50 x 0.9 =4.5</a:t>
                      </a:r>
                    </a:p>
                  </a:txBody>
                  <a:tcPr/>
                </a:tc>
                <a:extLst>
                  <a:ext uri="{0D108BD9-81ED-4DB2-BD59-A6C34878D82A}">
                    <a16:rowId xmlns:a16="http://schemas.microsoft.com/office/drawing/2014/main" val="10002"/>
                  </a:ext>
                </a:extLst>
              </a:tr>
              <a:tr h="370840">
                <a:tc>
                  <a:txBody>
                    <a:bodyPr/>
                    <a:lstStyle/>
                    <a:p>
                      <a:pPr algn="ctr">
                        <a:lnSpc>
                          <a:spcPct val="150000"/>
                        </a:lnSpc>
                      </a:pPr>
                      <a:r>
                        <a:rPr lang="en-US" dirty="0"/>
                        <a:t>20 x 0.125 = 2.5</a:t>
                      </a:r>
                    </a:p>
                  </a:txBody>
                  <a:tcPr/>
                </a:tc>
                <a:extLst>
                  <a:ext uri="{0D108BD9-81ED-4DB2-BD59-A6C34878D82A}">
                    <a16:rowId xmlns:a16="http://schemas.microsoft.com/office/drawing/2014/main" val="10003"/>
                  </a:ext>
                </a:extLst>
              </a:tr>
              <a:tr h="370840">
                <a:tc>
                  <a:txBody>
                    <a:bodyPr/>
                    <a:lstStyle/>
                    <a:p>
                      <a:pPr algn="ctr">
                        <a:lnSpc>
                          <a:spcPct val="150000"/>
                        </a:lnSpc>
                      </a:pPr>
                      <a:r>
                        <a:rPr lang="en-US" dirty="0"/>
                        <a:t>15 x 0.04 = 0.6</a:t>
                      </a:r>
                    </a:p>
                  </a:txBody>
                  <a:tcPr/>
                </a:tc>
                <a:extLst>
                  <a:ext uri="{0D108BD9-81ED-4DB2-BD59-A6C34878D82A}">
                    <a16:rowId xmlns:a16="http://schemas.microsoft.com/office/drawing/2014/main" val="10004"/>
                  </a:ext>
                </a:extLst>
              </a:tr>
              <a:tr h="370840">
                <a:tc>
                  <a:txBody>
                    <a:bodyPr/>
                    <a:lstStyle/>
                    <a:p>
                      <a:pPr algn="ctr">
                        <a:lnSpc>
                          <a:spcPct val="150000"/>
                        </a:lnSpc>
                      </a:pPr>
                      <a:r>
                        <a:rPr lang="en-US" dirty="0"/>
                        <a:t>0</a:t>
                      </a:r>
                    </a:p>
                  </a:txBody>
                  <a:tcPr/>
                </a:tc>
                <a:extLst>
                  <a:ext uri="{0D108BD9-81ED-4DB2-BD59-A6C34878D82A}">
                    <a16:rowId xmlns:a16="http://schemas.microsoft.com/office/drawing/2014/main" val="10005"/>
                  </a:ext>
                </a:extLst>
              </a:tr>
              <a:tr h="370840">
                <a:tc>
                  <a:txBody>
                    <a:bodyPr/>
                    <a:lstStyle/>
                    <a:p>
                      <a:pPr algn="ctr">
                        <a:lnSpc>
                          <a:spcPct val="150000"/>
                        </a:lnSpc>
                      </a:pPr>
                      <a:r>
                        <a:rPr lang="en-US" dirty="0"/>
                        <a:t>0</a:t>
                      </a:r>
                    </a:p>
                  </a:txBody>
                  <a:tcPr/>
                </a:tc>
                <a:extLst>
                  <a:ext uri="{0D108BD9-81ED-4DB2-BD59-A6C34878D82A}">
                    <a16:rowId xmlns:a16="http://schemas.microsoft.com/office/drawing/2014/main" val="10006"/>
                  </a:ext>
                </a:extLst>
              </a:tr>
              <a:tr h="370840">
                <a:tc>
                  <a:txBody>
                    <a:bodyPr/>
                    <a:lstStyle/>
                    <a:p>
                      <a:pPr algn="ctr">
                        <a:lnSpc>
                          <a:spcPct val="150000"/>
                        </a:lnSpc>
                      </a:pPr>
                      <a:r>
                        <a:rPr lang="en-US" dirty="0"/>
                        <a:t>0</a:t>
                      </a:r>
                    </a:p>
                  </a:txBody>
                  <a:tcPr/>
                </a:tc>
                <a:extLst>
                  <a:ext uri="{0D108BD9-81ED-4DB2-BD59-A6C34878D82A}">
                    <a16:rowId xmlns:a16="http://schemas.microsoft.com/office/drawing/2014/main" val="10007"/>
                  </a:ext>
                </a:extLst>
              </a:tr>
              <a:tr h="370840">
                <a:tc>
                  <a:txBody>
                    <a:bodyPr/>
                    <a:lstStyle/>
                    <a:p>
                      <a:pPr algn="ctr">
                        <a:lnSpc>
                          <a:spcPct val="150000"/>
                        </a:lnSpc>
                      </a:pPr>
                      <a:r>
                        <a:rPr lang="en-US" dirty="0"/>
                        <a:t>Total = 19.5 %</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DC893B-06D9-42B8-9B8B-C5C544EA356A}"/>
              </a:ext>
            </a:extLst>
          </p:cNvPr>
          <p:cNvSpPr>
            <a:spLocks noGrp="1"/>
          </p:cNvSpPr>
          <p:nvPr>
            <p:ph type="sldNum" sz="quarter" idx="12"/>
          </p:nvPr>
        </p:nvSpPr>
        <p:spPr/>
        <p:txBody>
          <a:bodyPr/>
          <a:lstStyle/>
          <a:p>
            <a:fld id="{B6F15528-21DE-4FAA-801E-634DDDAF4B2B}" type="slidenum">
              <a:rPr lang="en-US" smtClean="0"/>
              <a:pPr/>
              <a:t>41</a:t>
            </a:fld>
            <a:endParaRPr lang="en-US"/>
          </a:p>
        </p:txBody>
      </p:sp>
      <p:graphicFrame>
        <p:nvGraphicFramePr>
          <p:cNvPr id="5" name="Table 4">
            <a:extLst>
              <a:ext uri="{FF2B5EF4-FFF2-40B4-BE49-F238E27FC236}">
                <a16:creationId xmlns:a16="http://schemas.microsoft.com/office/drawing/2014/main" id="{FF31EB4F-5230-4A39-92D3-7DE3A8D89161}"/>
              </a:ext>
            </a:extLst>
          </p:cNvPr>
          <p:cNvGraphicFramePr>
            <a:graphicFrameLocks noGrp="1"/>
          </p:cNvGraphicFramePr>
          <p:nvPr/>
        </p:nvGraphicFramePr>
        <p:xfrm>
          <a:off x="897763" y="3537585"/>
          <a:ext cx="7392924" cy="640080"/>
        </p:xfrm>
        <a:graphic>
          <a:graphicData uri="http://schemas.openxmlformats.org/drawingml/2006/table">
            <a:tbl>
              <a:tblPr/>
              <a:tblGrid>
                <a:gridCol w="7392924">
                  <a:extLst>
                    <a:ext uri="{9D8B030D-6E8A-4147-A177-3AD203B41FA5}">
                      <a16:colId xmlns:a16="http://schemas.microsoft.com/office/drawing/2014/main" val="533997281"/>
                    </a:ext>
                  </a:extLst>
                </a:gridCol>
              </a:tblGrid>
              <a:tr h="0">
                <a:tc>
                  <a:txBody>
                    <a:bodyPr/>
                    <a:lstStyle/>
                    <a:p>
                      <a:pPr algn="ctr"/>
                      <a:r>
                        <a:rPr lang="en-US" b="1">
                          <a:effectLst/>
                          <a:latin typeface="georgia,times new roman,times,serif"/>
                        </a:rPr>
                        <a:t>BIS SPECIFICATIONS FOR COMPOUNDED FEEDS FOR CATTLE</a:t>
                      </a:r>
                      <a:endParaRPr lang="en-US">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4C2C2"/>
                      </a:solidFill>
                      <a:prstDash val="solid"/>
                      <a:round/>
                      <a:headEnd type="none" w="med" len="med"/>
                      <a:tailEnd type="none" w="med" len="med"/>
                    </a:lnB>
                    <a:solidFill>
                      <a:srgbClr val="FAF0E6"/>
                    </a:solidFill>
                  </a:tcPr>
                </a:tc>
                <a:extLst>
                  <a:ext uri="{0D108BD9-81ED-4DB2-BD59-A6C34878D82A}">
                    <a16:rowId xmlns:a16="http://schemas.microsoft.com/office/drawing/2014/main" val="3684245367"/>
                  </a:ext>
                </a:extLst>
              </a:tr>
            </a:tbl>
          </a:graphicData>
        </a:graphic>
      </p:graphicFrame>
      <p:graphicFrame>
        <p:nvGraphicFramePr>
          <p:cNvPr id="6" name="Table 5">
            <a:extLst>
              <a:ext uri="{FF2B5EF4-FFF2-40B4-BE49-F238E27FC236}">
                <a16:creationId xmlns:a16="http://schemas.microsoft.com/office/drawing/2014/main" id="{D369F0B1-36E5-4AE6-AE8A-9A7A295878E3}"/>
              </a:ext>
            </a:extLst>
          </p:cNvPr>
          <p:cNvGraphicFramePr>
            <a:graphicFrameLocks noGrp="1"/>
          </p:cNvGraphicFramePr>
          <p:nvPr>
            <p:extLst>
              <p:ext uri="{D42A27DB-BD31-4B8C-83A1-F6EECF244321}">
                <p14:modId xmlns:p14="http://schemas.microsoft.com/office/powerpoint/2010/main" val="1741336734"/>
              </p:ext>
            </p:extLst>
          </p:nvPr>
        </p:nvGraphicFramePr>
        <p:xfrm>
          <a:off x="853313" y="2156460"/>
          <a:ext cx="7543800" cy="2491740"/>
        </p:xfrm>
        <a:graphic>
          <a:graphicData uri="http://schemas.openxmlformats.org/drawingml/2006/table">
            <a:tbl>
              <a:tblPr/>
              <a:tblGrid>
                <a:gridCol w="1356487">
                  <a:extLst>
                    <a:ext uri="{9D8B030D-6E8A-4147-A177-3AD203B41FA5}">
                      <a16:colId xmlns:a16="http://schemas.microsoft.com/office/drawing/2014/main" val="1297559"/>
                    </a:ext>
                  </a:extLst>
                </a:gridCol>
                <a:gridCol w="2819400">
                  <a:extLst>
                    <a:ext uri="{9D8B030D-6E8A-4147-A177-3AD203B41FA5}">
                      <a16:colId xmlns:a16="http://schemas.microsoft.com/office/drawing/2014/main" val="1312646693"/>
                    </a:ext>
                  </a:extLst>
                </a:gridCol>
                <a:gridCol w="1481963">
                  <a:extLst>
                    <a:ext uri="{9D8B030D-6E8A-4147-A177-3AD203B41FA5}">
                      <a16:colId xmlns:a16="http://schemas.microsoft.com/office/drawing/2014/main" val="3867484653"/>
                    </a:ext>
                  </a:extLst>
                </a:gridCol>
                <a:gridCol w="1885950">
                  <a:extLst>
                    <a:ext uri="{9D8B030D-6E8A-4147-A177-3AD203B41FA5}">
                      <a16:colId xmlns:a16="http://schemas.microsoft.com/office/drawing/2014/main" val="620930309"/>
                    </a:ext>
                  </a:extLst>
                </a:gridCol>
              </a:tblGrid>
              <a:tr h="0">
                <a:tc>
                  <a:txBody>
                    <a:bodyPr/>
                    <a:lstStyle/>
                    <a:p>
                      <a:pPr algn="ctr" fontAlgn="t"/>
                      <a:r>
                        <a:rPr lang="en-IN" b="1">
                          <a:effectLst/>
                          <a:latin typeface="georgia,times new roman,times,serif"/>
                        </a:rPr>
                        <a:t>S.No.</a:t>
                      </a:r>
                      <a:endParaRPr lang="en-IN">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tc>
                  <a:txBody>
                    <a:bodyPr/>
                    <a:lstStyle/>
                    <a:p>
                      <a:pPr algn="ctr" fontAlgn="t"/>
                      <a:r>
                        <a:rPr lang="en-IN" b="1" dirty="0">
                          <a:effectLst/>
                          <a:latin typeface="georgia,times new roman,times,serif"/>
                        </a:rPr>
                        <a:t>Characteristic Requirement</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tc>
                  <a:txBody>
                    <a:bodyPr/>
                    <a:lstStyle/>
                    <a:p>
                      <a:pPr algn="ctr" fontAlgn="t"/>
                      <a:r>
                        <a:rPr lang="en-IN" b="1" dirty="0">
                          <a:effectLst/>
                          <a:latin typeface="georgia,times new roman,times,serif"/>
                        </a:rPr>
                        <a:t>Type 1</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tc>
                  <a:txBody>
                    <a:bodyPr/>
                    <a:lstStyle/>
                    <a:p>
                      <a:pPr algn="ctr" fontAlgn="t"/>
                      <a:r>
                        <a:rPr lang="en-IN" b="1" dirty="0">
                          <a:effectLst/>
                          <a:latin typeface="georgia,times new roman,times,serif"/>
                        </a:rPr>
                        <a:t>Type 2</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extLst>
                  <a:ext uri="{0D108BD9-81ED-4DB2-BD59-A6C34878D82A}">
                    <a16:rowId xmlns:a16="http://schemas.microsoft.com/office/drawing/2014/main" val="3429932968"/>
                  </a:ext>
                </a:extLst>
              </a:tr>
              <a:tr h="0">
                <a:tc>
                  <a:txBody>
                    <a:bodyPr/>
                    <a:lstStyle/>
                    <a:p>
                      <a:pPr algn="ctr" fontAlgn="t"/>
                      <a:r>
                        <a:rPr lang="en-IN">
                          <a:effectLst/>
                          <a:latin typeface="georgia,times new roman,times,serif"/>
                        </a:rPr>
                        <a:t>1</a:t>
                      </a:r>
                      <a:endParaRPr lang="en-IN">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l" fontAlgn="t"/>
                      <a:r>
                        <a:rPr lang="en-IN" dirty="0">
                          <a:effectLst/>
                          <a:latin typeface="georgia,times new roman,times,serif"/>
                        </a:rPr>
                        <a:t>Moisture (max)</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11</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11</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243537277"/>
                  </a:ext>
                </a:extLst>
              </a:tr>
              <a:tr h="0">
                <a:tc>
                  <a:txBody>
                    <a:bodyPr/>
                    <a:lstStyle/>
                    <a:p>
                      <a:pPr algn="ctr" fontAlgn="t"/>
                      <a:r>
                        <a:rPr lang="en-IN" dirty="0">
                          <a:effectLst/>
                          <a:latin typeface="georgia,times new roman,times,serif"/>
                        </a:rPr>
                        <a:t>2</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l" fontAlgn="t"/>
                      <a:r>
                        <a:rPr lang="en-IN" dirty="0">
                          <a:effectLst/>
                          <a:latin typeface="georgia,times new roman,times,serif"/>
                        </a:rPr>
                        <a:t>Crude protein (min)</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22</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20</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4241822676"/>
                  </a:ext>
                </a:extLst>
              </a:tr>
              <a:tr h="0">
                <a:tc>
                  <a:txBody>
                    <a:bodyPr/>
                    <a:lstStyle/>
                    <a:p>
                      <a:pPr algn="ctr" fontAlgn="t"/>
                      <a:r>
                        <a:rPr lang="en-IN">
                          <a:effectLst/>
                          <a:latin typeface="georgia,times new roman,times,serif"/>
                        </a:rPr>
                        <a:t>3</a:t>
                      </a:r>
                      <a:endParaRPr lang="en-IN">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l" fontAlgn="t"/>
                      <a:r>
                        <a:rPr lang="en-IN" dirty="0">
                          <a:effectLst/>
                          <a:latin typeface="georgia,times new roman,times,serif"/>
                        </a:rPr>
                        <a:t>Crude fat (min)</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3.0</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2.5</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175540355"/>
                  </a:ext>
                </a:extLst>
              </a:tr>
              <a:tr h="0">
                <a:tc>
                  <a:txBody>
                    <a:bodyPr/>
                    <a:lstStyle/>
                    <a:p>
                      <a:pPr algn="ctr" fontAlgn="t"/>
                      <a:r>
                        <a:rPr lang="en-IN">
                          <a:effectLst/>
                          <a:latin typeface="georgia,times new roman,times,serif"/>
                        </a:rPr>
                        <a:t>4</a:t>
                      </a:r>
                      <a:endParaRPr lang="en-IN">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l" fontAlgn="t"/>
                      <a:r>
                        <a:rPr lang="en-IN" dirty="0">
                          <a:effectLst/>
                          <a:latin typeface="georgia,times new roman,times,serif"/>
                        </a:rPr>
                        <a:t>Crude fibre (max)</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7</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12</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3485171622"/>
                  </a:ext>
                </a:extLst>
              </a:tr>
              <a:tr h="0">
                <a:tc>
                  <a:txBody>
                    <a:bodyPr/>
                    <a:lstStyle/>
                    <a:p>
                      <a:pPr algn="ctr" fontAlgn="t"/>
                      <a:r>
                        <a:rPr lang="en-IN">
                          <a:effectLst/>
                          <a:latin typeface="georgia,times new roman,times,serif"/>
                        </a:rPr>
                        <a:t>5</a:t>
                      </a:r>
                      <a:endParaRPr lang="en-IN">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l" fontAlgn="t"/>
                      <a:r>
                        <a:rPr lang="en-IN" dirty="0">
                          <a:effectLst/>
                          <a:latin typeface="georgia,times new roman,times,serif"/>
                        </a:rPr>
                        <a:t>Acid insoluble ash (max)</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3.0</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IN" dirty="0">
                          <a:effectLst/>
                          <a:latin typeface="georgia,times new roman,times,serif"/>
                        </a:rPr>
                        <a:t>4.0</a:t>
                      </a:r>
                      <a:endParaRPr lang="en-IN" dirty="0">
                        <a:effectLst/>
                      </a:endParaRP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2996712449"/>
                  </a:ext>
                </a:extLst>
              </a:tr>
            </a:tbl>
          </a:graphicData>
        </a:graphic>
      </p:graphicFrame>
      <p:sp>
        <p:nvSpPr>
          <p:cNvPr id="7" name="Rectangle 1">
            <a:extLst>
              <a:ext uri="{FF2B5EF4-FFF2-40B4-BE49-F238E27FC236}">
                <a16:creationId xmlns:a16="http://schemas.microsoft.com/office/drawing/2014/main" id="{EA492933-2D6C-4AF6-8B4F-0BA7051433C5}"/>
              </a:ext>
            </a:extLst>
          </p:cNvPr>
          <p:cNvSpPr>
            <a:spLocks noChangeArrowheads="1"/>
          </p:cNvSpPr>
          <p:nvPr/>
        </p:nvSpPr>
        <p:spPr bwMode="auto">
          <a:xfrm>
            <a:off x="853313" y="1981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TextBox 8">
            <a:extLst>
              <a:ext uri="{FF2B5EF4-FFF2-40B4-BE49-F238E27FC236}">
                <a16:creationId xmlns:a16="http://schemas.microsoft.com/office/drawing/2014/main" id="{AF295718-FC77-4A06-AA2B-97A402BDBE8D}"/>
              </a:ext>
            </a:extLst>
          </p:cNvPr>
          <p:cNvSpPr txBox="1"/>
          <p:nvPr/>
        </p:nvSpPr>
        <p:spPr>
          <a:xfrm>
            <a:off x="853313" y="1188338"/>
            <a:ext cx="7543799" cy="338554"/>
          </a:xfrm>
          <a:prstGeom prst="rect">
            <a:avLst/>
          </a:prstGeom>
          <a:noFill/>
        </p:spPr>
        <p:txBody>
          <a:bodyPr wrap="square">
            <a:spAutoFit/>
          </a:bodyPr>
          <a:lstStyle/>
          <a:p>
            <a:pPr algn="ctr"/>
            <a:r>
              <a:rPr lang="en-US" sz="1600" b="1" i="0" dirty="0">
                <a:solidFill>
                  <a:srgbClr val="990000"/>
                </a:solidFill>
                <a:effectLst/>
                <a:latin typeface="georgia" panose="02040502050405020303" pitchFamily="18" charset="0"/>
              </a:rPr>
              <a:t>BIS SPECIFICATIONS FOR COMPOUNDED FEEDS FOR CATTLE</a:t>
            </a:r>
            <a:endParaRPr lang="en-IN" sz="1600" dirty="0"/>
          </a:p>
        </p:txBody>
      </p:sp>
    </p:spTree>
    <p:extLst>
      <p:ext uri="{BB962C8B-B14F-4D97-AF65-F5344CB8AC3E}">
        <p14:creationId xmlns:p14="http://schemas.microsoft.com/office/powerpoint/2010/main" val="2301816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1BCEE-B12D-4E8E-9B77-9CB50E407196}"/>
              </a:ext>
            </a:extLst>
          </p:cNvPr>
          <p:cNvSpPr>
            <a:spLocks noGrp="1"/>
          </p:cNvSpPr>
          <p:nvPr>
            <p:ph type="sldNum" sz="quarter" idx="12"/>
          </p:nvPr>
        </p:nvSpPr>
        <p:spPr/>
        <p:txBody>
          <a:bodyPr/>
          <a:lstStyle/>
          <a:p>
            <a:fld id="{B6F15528-21DE-4FAA-801E-634DDDAF4B2B}" type="slidenum">
              <a:rPr lang="en-US" smtClean="0"/>
              <a:pPr/>
              <a:t>42</a:t>
            </a:fld>
            <a:endParaRPr lang="en-US"/>
          </a:p>
        </p:txBody>
      </p:sp>
      <p:pic>
        <p:nvPicPr>
          <p:cNvPr id="10" name="Picture 9">
            <a:extLst>
              <a:ext uri="{FF2B5EF4-FFF2-40B4-BE49-F238E27FC236}">
                <a16:creationId xmlns:a16="http://schemas.microsoft.com/office/drawing/2014/main" id="{258AC83D-37FD-4C88-A41B-59A372FE9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304800"/>
            <a:ext cx="7647363" cy="5944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633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98134"/>
            <a:ext cx="7543801" cy="3869266"/>
          </a:xfrm>
        </p:spPr>
        <p:txBody>
          <a:bodyPr>
            <a:normAutofit fontScale="92500" lnSpcReduction="20000"/>
          </a:bodyPr>
          <a:lstStyle/>
          <a:p>
            <a:pPr algn="just">
              <a:buFont typeface="Wingdings" pitchFamily="2" charset="2"/>
              <a:buChar char="v"/>
            </a:pPr>
            <a:r>
              <a:rPr lang="en-US" dirty="0">
                <a:solidFill>
                  <a:schemeClr val="tx1"/>
                </a:solidFill>
                <a:latin typeface="Times New Roman" pitchFamily="18" charset="0"/>
                <a:cs typeface="Times New Roman" pitchFamily="18" charset="0"/>
              </a:rPr>
              <a:t>The livestock owner finds difficult to follow the computation on body weight basis.</a:t>
            </a:r>
          </a:p>
          <a:p>
            <a:pPr algn="just">
              <a:buFont typeface="Wingdings" pitchFamily="2" charset="2"/>
              <a:buChar char="v"/>
            </a:pPr>
            <a:r>
              <a:rPr lang="en-US" dirty="0">
                <a:solidFill>
                  <a:schemeClr val="tx1"/>
                </a:solidFill>
                <a:latin typeface="Times New Roman" pitchFamily="18" charset="0"/>
                <a:cs typeface="Times New Roman" pitchFamily="18" charset="0"/>
              </a:rPr>
              <a:t>The following thumb rule may guide them to feed their livestock satisfactory.</a:t>
            </a:r>
          </a:p>
          <a:p>
            <a:pPr algn="just">
              <a:buFont typeface="Wingdings" pitchFamily="2" charset="2"/>
              <a:buChar char="v"/>
            </a:pPr>
            <a:r>
              <a:rPr lang="en-US" dirty="0">
                <a:solidFill>
                  <a:schemeClr val="tx1"/>
                </a:solidFill>
                <a:latin typeface="Times New Roman" pitchFamily="18" charset="0"/>
                <a:cs typeface="Times New Roman" pitchFamily="18" charset="0"/>
              </a:rPr>
              <a:t>Thumb rule is based on practical experience rather than scientific basis.</a:t>
            </a:r>
          </a:p>
          <a:p>
            <a:pPr algn="just">
              <a:buFont typeface="Wingdings" pitchFamily="2" charset="2"/>
              <a:buChar char="v"/>
            </a:pPr>
            <a:r>
              <a:rPr lang="en-US" dirty="0">
                <a:solidFill>
                  <a:schemeClr val="tx1"/>
                </a:solidFill>
                <a:latin typeface="Times New Roman" pitchFamily="18" charset="0"/>
                <a:cs typeface="Times New Roman" pitchFamily="18" charset="0"/>
              </a:rPr>
              <a:t>In maintenance type of indigenous and crossbred cow/buffalo, 1.5 and 2.0 kg, respectively concentrate mixture is recommended.</a:t>
            </a:r>
          </a:p>
          <a:p>
            <a:pPr algn="just">
              <a:buFont typeface="Wingdings" pitchFamily="2" charset="2"/>
              <a:buChar char="v"/>
            </a:pPr>
            <a:r>
              <a:rPr lang="en-US" dirty="0">
                <a:solidFill>
                  <a:schemeClr val="tx1"/>
                </a:solidFill>
                <a:latin typeface="Times New Roman" pitchFamily="18" charset="0"/>
                <a:cs typeface="Times New Roman" pitchFamily="18" charset="0"/>
              </a:rPr>
              <a:t>Over and above maintenance requirement, additional 1 kg concentrate mixture is required for every 2.5 kg (40%) of milk in indigenous cow and per 2.0 kg (50%) of milk in case of buffaloes</a:t>
            </a:r>
          </a:p>
          <a:p>
            <a:pPr algn="just">
              <a:buFont typeface="Wingdings" pitchFamily="2" charset="2"/>
              <a:buChar char="v"/>
            </a:pPr>
            <a:r>
              <a:rPr lang="en-US" dirty="0">
                <a:solidFill>
                  <a:schemeClr val="tx1"/>
                </a:solidFill>
                <a:latin typeface="Times New Roman" pitchFamily="18" charset="0"/>
                <a:cs typeface="Times New Roman" pitchFamily="18" charset="0"/>
              </a:rPr>
              <a:t>During the last trimester of pregnancy, a further quantity of 1.25 kg and 1.75 kg concentrate mixture is recommended for indigenous and crossbred cow/buffalo, respectively.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Title 1"/>
          <p:cNvSpPr>
            <a:spLocks noGrp="1"/>
          </p:cNvSpPr>
          <p:nvPr>
            <p:ph type="title"/>
          </p:nvPr>
        </p:nvSpPr>
        <p:spPr>
          <a:xfrm>
            <a:off x="865563" y="1125594"/>
            <a:ext cx="7543800" cy="373381"/>
          </a:xfrm>
          <a:ln>
            <a:solidFill>
              <a:schemeClr val="accent1"/>
            </a:solidFill>
          </a:ln>
        </p:spPr>
        <p:txBody>
          <a:bodyPr>
            <a:normAutofit fontScale="90000"/>
          </a:bodyPr>
          <a:lstStyle/>
          <a:p>
            <a:r>
              <a:rPr lang="en-US" sz="2400" b="1" dirty="0">
                <a:solidFill>
                  <a:srgbClr val="7030A0"/>
                </a:solidFill>
                <a:latin typeface="Times New Roman" pitchFamily="18" charset="0"/>
                <a:cs typeface="Times New Roman" pitchFamily="18" charset="0"/>
              </a:rPr>
              <a:t>Feeding of concentrate by thumb rule method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81200"/>
            <a:ext cx="7543801" cy="2954866"/>
          </a:xfrm>
        </p:spPr>
        <p:txBody>
          <a:bodyPr>
            <a:normAutofit/>
          </a:bodyPr>
          <a:lstStyle/>
          <a:p>
            <a:pPr algn="just">
              <a:buFont typeface="Wingdings" pitchFamily="2" charset="2"/>
              <a:buChar char="v"/>
            </a:pPr>
            <a:r>
              <a:rPr lang="en-US" dirty="0">
                <a:solidFill>
                  <a:schemeClr val="tx1"/>
                </a:solidFill>
                <a:latin typeface="Times New Roman" panose="02020603050405020304" pitchFamily="18" charset="0"/>
                <a:cs typeface="Times New Roman" panose="02020603050405020304" pitchFamily="18" charset="0"/>
              </a:rPr>
              <a:t>Passive Immunity in cattle is the short term immunity transfer from mother to offspring by way of colostrum or beestings, </a:t>
            </a:r>
            <a:r>
              <a:rPr lang="en-US" dirty="0" err="1">
                <a:solidFill>
                  <a:schemeClr val="tx1"/>
                </a:solidFill>
                <a:latin typeface="Times New Roman" panose="02020603050405020304" pitchFamily="18" charset="0"/>
                <a:cs typeface="Times New Roman" panose="02020603050405020304" pitchFamily="18" charset="0"/>
              </a:rPr>
              <a:t>bisnings</a:t>
            </a:r>
            <a:r>
              <a:rPr lang="en-US" dirty="0">
                <a:solidFill>
                  <a:schemeClr val="tx1"/>
                </a:solidFill>
                <a:latin typeface="Times New Roman" panose="02020603050405020304" pitchFamily="18" charset="0"/>
                <a:cs typeface="Times New Roman" panose="02020603050405020304" pitchFamily="18" charset="0"/>
              </a:rPr>
              <a:t> or first milk. </a:t>
            </a:r>
          </a:p>
          <a:p>
            <a:pPr algn="just">
              <a:buFont typeface="Wingdings" pitchFamily="2" charset="2"/>
              <a:buChar char="v"/>
            </a:pPr>
            <a:r>
              <a:rPr lang="en-US" dirty="0">
                <a:solidFill>
                  <a:schemeClr val="tx1"/>
                </a:solidFill>
                <a:latin typeface="Times New Roman" panose="02020603050405020304" pitchFamily="18" charset="0"/>
                <a:cs typeface="Times New Roman" panose="02020603050405020304" pitchFamily="18" charset="0"/>
              </a:rPr>
              <a:t>This is very important in cattle because during pregnancy there is no transport of antibodies across the placenta. Therefore, calves have no active immune system of their own. </a:t>
            </a:r>
          </a:p>
          <a:p>
            <a:pPr algn="just">
              <a:buFont typeface="Wingdings" pitchFamily="2" charset="2"/>
              <a:buChar char="v"/>
            </a:pPr>
            <a:r>
              <a:rPr lang="en-US" dirty="0">
                <a:solidFill>
                  <a:schemeClr val="tx1"/>
                </a:solidFill>
                <a:latin typeface="Times New Roman" panose="02020603050405020304" pitchFamily="18" charset="0"/>
                <a:cs typeface="Times New Roman" panose="02020603050405020304" pitchFamily="18" charset="0"/>
              </a:rPr>
              <a:t>Colostrum contains antibodies, technically called immunoglobulins (Ig), for priming the calf’s immune system; in addition it has a high content of fat to provide energy to the calf.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Title 1"/>
          <p:cNvSpPr>
            <a:spLocks noGrp="1"/>
          </p:cNvSpPr>
          <p:nvPr>
            <p:ph type="title"/>
          </p:nvPr>
        </p:nvSpPr>
        <p:spPr>
          <a:xfrm>
            <a:off x="3200400" y="587806"/>
            <a:ext cx="2225040" cy="371404"/>
          </a:xfrm>
          <a:ln>
            <a:solidFill>
              <a:schemeClr val="accent1"/>
            </a:solidFill>
          </a:ln>
        </p:spPr>
        <p:txBody>
          <a:bodyPr>
            <a:noAutofit/>
          </a:bodyPr>
          <a:lstStyle/>
          <a:p>
            <a:r>
              <a:rPr lang="en-US" sz="2400" b="1" dirty="0">
                <a:solidFill>
                  <a:srgbClr val="7030A0"/>
                </a:solidFill>
                <a:latin typeface="Times New Roman" pitchFamily="18" charset="0"/>
                <a:cs typeface="Times New Roman" pitchFamily="18" charset="0"/>
              </a:rPr>
              <a:t>Feeding of calf</a:t>
            </a:r>
          </a:p>
        </p:txBody>
      </p:sp>
      <p:pic>
        <p:nvPicPr>
          <p:cNvPr id="7" name="Picture 6">
            <a:extLst>
              <a:ext uri="{FF2B5EF4-FFF2-40B4-BE49-F238E27FC236}">
                <a16:creationId xmlns:a16="http://schemas.microsoft.com/office/drawing/2014/main" id="{B70EE6E7-2651-4195-8EA9-49600B952AF4}"/>
              </a:ext>
            </a:extLst>
          </p:cNvPr>
          <p:cNvPicPr>
            <a:picLocks noChangeAspect="1"/>
          </p:cNvPicPr>
          <p:nvPr/>
        </p:nvPicPr>
        <p:blipFill>
          <a:blip r:embed="rId2"/>
          <a:stretch>
            <a:fillRect/>
          </a:stretch>
        </p:blipFill>
        <p:spPr>
          <a:xfrm>
            <a:off x="6353781" y="180904"/>
            <a:ext cx="2143125" cy="1333500"/>
          </a:xfrm>
          <a:prstGeom prst="rect">
            <a:avLst/>
          </a:prstGeom>
        </p:spPr>
      </p:pic>
      <p:sp>
        <p:nvSpPr>
          <p:cNvPr id="9" name="Title 1">
            <a:extLst>
              <a:ext uri="{FF2B5EF4-FFF2-40B4-BE49-F238E27FC236}">
                <a16:creationId xmlns:a16="http://schemas.microsoft.com/office/drawing/2014/main" id="{5A6D4901-5267-47A4-A12C-AC5DB721128E}"/>
              </a:ext>
            </a:extLst>
          </p:cNvPr>
          <p:cNvSpPr txBox="1">
            <a:spLocks/>
          </p:cNvSpPr>
          <p:nvPr/>
        </p:nvSpPr>
        <p:spPr>
          <a:xfrm>
            <a:off x="914400" y="1295400"/>
            <a:ext cx="5622021" cy="373381"/>
          </a:xfrm>
          <a:prstGeom prst="rect">
            <a:avLst/>
          </a:prstGeom>
          <a:ln>
            <a:solidFill>
              <a:schemeClr val="accent1"/>
            </a:solidFill>
          </a:ln>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200" b="1" dirty="0">
                <a:solidFill>
                  <a:srgbClr val="FF0000"/>
                </a:solidFill>
                <a:latin typeface="Times New Roman" pitchFamily="18" charset="0"/>
                <a:cs typeface="Times New Roman" pitchFamily="18" charset="0"/>
              </a:rPr>
              <a:t>A. Colostrum or beestings, </a:t>
            </a:r>
            <a:r>
              <a:rPr lang="en-US" sz="2200" b="1" dirty="0" err="1">
                <a:solidFill>
                  <a:srgbClr val="FF0000"/>
                </a:solidFill>
                <a:latin typeface="Times New Roman" pitchFamily="18" charset="0"/>
                <a:cs typeface="Times New Roman" pitchFamily="18" charset="0"/>
              </a:rPr>
              <a:t>bisnings</a:t>
            </a:r>
            <a:r>
              <a:rPr lang="en-US" sz="2200" b="1" dirty="0">
                <a:solidFill>
                  <a:srgbClr val="FF0000"/>
                </a:solidFill>
                <a:latin typeface="Times New Roman" pitchFamily="18" charset="0"/>
                <a:cs typeface="Times New Roman" pitchFamily="18" charset="0"/>
              </a:rPr>
              <a:t> or first milk</a:t>
            </a:r>
          </a:p>
        </p:txBody>
      </p:sp>
      <p:sp>
        <p:nvSpPr>
          <p:cNvPr id="12" name="TextBox 11">
            <a:extLst>
              <a:ext uri="{FF2B5EF4-FFF2-40B4-BE49-F238E27FC236}">
                <a16:creationId xmlns:a16="http://schemas.microsoft.com/office/drawing/2014/main" id="{98CC9706-E603-4605-BA4F-636F97A8E9CC}"/>
              </a:ext>
            </a:extLst>
          </p:cNvPr>
          <p:cNvSpPr txBox="1"/>
          <p:nvPr/>
        </p:nvSpPr>
        <p:spPr>
          <a:xfrm>
            <a:off x="304800" y="126141"/>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Lecture 6</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DC4FD-09B4-4A26-8E71-3B028F1A13E1}"/>
              </a:ext>
            </a:extLst>
          </p:cNvPr>
          <p:cNvSpPr>
            <a:spLocks noGrp="1"/>
          </p:cNvSpPr>
          <p:nvPr>
            <p:ph idx="1"/>
          </p:nvPr>
        </p:nvSpPr>
        <p:spPr>
          <a:xfrm>
            <a:off x="822959" y="1998134"/>
            <a:ext cx="7543801" cy="3335866"/>
          </a:xfrm>
        </p:spPr>
        <p:txBody>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Newborn calf’s small intestine is permeable or “open” and is able to absorb the Ig contained in colostrum by the process of </a:t>
            </a:r>
            <a:r>
              <a:rPr lang="en-US" i="1" dirty="0">
                <a:solidFill>
                  <a:srgbClr val="FF0000"/>
                </a:solidFill>
                <a:latin typeface="Times New Roman" panose="02020603050405020304" pitchFamily="18" charset="0"/>
                <a:cs typeface="Times New Roman" panose="02020603050405020304" pitchFamily="18" charset="0"/>
              </a:rPr>
              <a:t>pinocytosis</a:t>
            </a:r>
            <a:r>
              <a:rPr lang="en-US" dirty="0">
                <a:solidFill>
                  <a:schemeClr val="tx1"/>
                </a:solidFill>
                <a:latin typeface="Times New Roman" panose="02020603050405020304" pitchFamily="18" charset="0"/>
                <a:cs typeface="Times New Roman" panose="02020603050405020304" pitchFamily="18" charset="0"/>
              </a:rPr>
              <a:t> however, it can also absorb environmental pathogens that can cause diseases.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For this reason, it is important that newborn calves receive colostrum as soon as possible (with 2 hours of birth) not later than 3 hours of birth.</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During the first 3 days of its life the calf should receive colostrum.</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 protein content of colostrum is 17% as against only 3.5% in normal milk.</a:t>
            </a:r>
          </a:p>
          <a:p>
            <a:pPr algn="just">
              <a:buFont typeface="Wingdings" panose="05000000000000000000" pitchFamily="2" charset="2"/>
              <a:buChar char="v"/>
            </a:pPr>
            <a:endParaRPr lang="en-US" dirty="0">
              <a:solidFill>
                <a:schemeClr val="tx1"/>
              </a:solidFill>
              <a:latin typeface="Times New Roman" panose="02020603050405020304" pitchFamily="18" charset="0"/>
              <a:cs typeface="Times New Roman" panose="02020603050405020304" pitchFamily="18" charset="0"/>
            </a:endParaRPr>
          </a:p>
          <a:p>
            <a:pPr algn="just"/>
            <a:endParaRPr lang="en-IN" dirty="0"/>
          </a:p>
        </p:txBody>
      </p:sp>
      <p:sp>
        <p:nvSpPr>
          <p:cNvPr id="4" name="Slide Number Placeholder 3">
            <a:extLst>
              <a:ext uri="{FF2B5EF4-FFF2-40B4-BE49-F238E27FC236}">
                <a16:creationId xmlns:a16="http://schemas.microsoft.com/office/drawing/2014/main" id="{6A1A01AF-97E3-47CD-9889-070CAFA57423}"/>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789012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134E0-A292-4725-A4FB-0B39D91A4C55}"/>
              </a:ext>
            </a:extLst>
          </p:cNvPr>
          <p:cNvSpPr>
            <a:spLocks noGrp="1"/>
          </p:cNvSpPr>
          <p:nvPr>
            <p:ph idx="1"/>
          </p:nvPr>
        </p:nvSpPr>
        <p:spPr>
          <a:xfrm>
            <a:off x="822959" y="1996440"/>
            <a:ext cx="7543801" cy="2346960"/>
          </a:xfrm>
        </p:spPr>
        <p:txBody>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 content of vitamins (A, D and E) and minerals (Ca, Mg, Fe and P) is very high in colostrum.</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 laxative action of colostrum helps the calf in evacuating the accumulated first </a:t>
            </a:r>
            <a:r>
              <a:rPr lang="en-US" dirty="0" err="1">
                <a:solidFill>
                  <a:schemeClr val="tx1"/>
                </a:solidFill>
                <a:latin typeface="Times New Roman" panose="02020603050405020304" pitchFamily="18" charset="0"/>
                <a:cs typeface="Times New Roman" panose="02020603050405020304" pitchFamily="18" charset="0"/>
              </a:rPr>
              <a:t>faecal</a:t>
            </a:r>
            <a:r>
              <a:rPr lang="en-US" dirty="0">
                <a:solidFill>
                  <a:schemeClr val="tx1"/>
                </a:solidFill>
                <a:latin typeface="Times New Roman" panose="02020603050405020304" pitchFamily="18" charset="0"/>
                <a:cs typeface="Times New Roman" panose="02020603050405020304" pitchFamily="18" charset="0"/>
              </a:rPr>
              <a:t> matter (</a:t>
            </a:r>
            <a:r>
              <a:rPr lang="en-US" dirty="0" err="1">
                <a:solidFill>
                  <a:schemeClr val="tx1"/>
                </a:solidFill>
                <a:latin typeface="Times New Roman" panose="02020603050405020304" pitchFamily="18" charset="0"/>
                <a:cs typeface="Times New Roman" panose="02020603050405020304" pitchFamily="18" charset="0"/>
              </a:rPr>
              <a:t>muconium</a:t>
            </a:r>
            <a:r>
              <a:rPr lang="en-US" dirty="0">
                <a:solidFill>
                  <a:schemeClr val="tx1"/>
                </a:solidFill>
                <a:latin typeface="Times New Roman" panose="02020603050405020304" pitchFamily="18" charset="0"/>
                <a:cs typeface="Times New Roman" panose="02020603050405020304" pitchFamily="18" charset="0"/>
              </a:rPr>
              <a:t>) from its intestine.</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Colostrum should not be warmed as due to the presence of large amount of protein. It will coagulate/clot during heating. </a:t>
            </a:r>
          </a:p>
          <a:p>
            <a:pPr algn="just"/>
            <a:endParaRPr lang="en-IN" dirty="0"/>
          </a:p>
        </p:txBody>
      </p:sp>
      <p:sp>
        <p:nvSpPr>
          <p:cNvPr id="4" name="Slide Number Placeholder 3">
            <a:extLst>
              <a:ext uri="{FF2B5EF4-FFF2-40B4-BE49-F238E27FC236}">
                <a16:creationId xmlns:a16="http://schemas.microsoft.com/office/drawing/2014/main" id="{15E81F78-4C08-4FD8-8C98-1970BE3BF7AD}"/>
              </a:ext>
            </a:extLst>
          </p:cNvPr>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178637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31369-A626-4F3A-BAD7-751F2F07923C}"/>
              </a:ext>
            </a:extLst>
          </p:cNvPr>
          <p:cNvSpPr>
            <a:spLocks noGrp="1"/>
          </p:cNvSpPr>
          <p:nvPr>
            <p:ph idx="1"/>
          </p:nvPr>
        </p:nvSpPr>
        <p:spPr>
          <a:xfrm>
            <a:off x="876670" y="1981200"/>
            <a:ext cx="7494963" cy="3429000"/>
          </a:xfrm>
        </p:spPr>
        <p:txBody>
          <a:bodyPr>
            <a:noAutofit/>
          </a:bodyPr>
          <a:lstStyle/>
          <a:p>
            <a:pPr algn="just">
              <a:spcBef>
                <a:spcPts val="0"/>
              </a:spcBef>
              <a:spcAft>
                <a:spcPts val="0"/>
              </a:spcAf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Colostrum quality depends on the content of immunoglobulins which are the proteins that convey protection against disease. </a:t>
            </a:r>
          </a:p>
          <a:p>
            <a:pPr algn="just">
              <a:spcBef>
                <a:spcPts val="0"/>
              </a:spcBef>
              <a:spcAft>
                <a:spcPts val="0"/>
              </a:spcAft>
              <a:buFont typeface="Wingdings" panose="05000000000000000000" pitchFamily="2" charset="2"/>
              <a:buChar char="v"/>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gn="just">
              <a:spcBef>
                <a:spcPts val="0"/>
              </a:spcBef>
              <a:spcAft>
                <a:spcPts val="0"/>
              </a:spcAft>
              <a:buAutoNum type="arabicPeriod"/>
            </a:pPr>
            <a:r>
              <a:rPr lang="en-IN" b="1" dirty="0">
                <a:solidFill>
                  <a:srgbClr val="FF0000"/>
                </a:solidFill>
                <a:latin typeface="Times New Roman" panose="02020603050405020304" pitchFamily="18" charset="0"/>
                <a:cs typeface="Times New Roman" panose="02020603050405020304" pitchFamily="18" charset="0"/>
              </a:rPr>
              <a:t>Visual Assessment:</a:t>
            </a:r>
            <a:r>
              <a:rPr lang="en-US" b="1" dirty="0">
                <a:solidFill>
                  <a:srgbClr val="FF0000"/>
                </a:solidFill>
                <a:latin typeface="Times New Roman" panose="02020603050405020304" pitchFamily="18" charset="0"/>
                <a:cs typeface="Times New Roman" panose="02020603050405020304" pitchFamily="18" charset="0"/>
              </a:rPr>
              <a:t> </a:t>
            </a:r>
          </a:p>
          <a:p>
            <a:pPr algn="just">
              <a:spcBef>
                <a:spcPts val="0"/>
              </a:spcBef>
              <a:spcAft>
                <a:spcPts val="0"/>
              </a:spcAft>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Colostrum should have a thick consistency and color should be yellowish, avoid feeding any colostrum that looks brown or has blood in it.</a:t>
            </a:r>
          </a:p>
          <a:p>
            <a:pPr algn="just">
              <a:spcBef>
                <a:spcPts val="0"/>
              </a:spcBef>
              <a:spcAft>
                <a:spcPts val="0"/>
              </a:spcAft>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Watery colostrum is of low quality and should not be fed to newborn calves if possible. If the colostrum has high content of proteins, it will be very thick. The thicker the better!</a:t>
            </a:r>
          </a:p>
          <a:p>
            <a:pPr algn="just">
              <a:spcBef>
                <a:spcPts val="0"/>
              </a:spcBef>
              <a:spcAft>
                <a:spcPts val="0"/>
              </a:spcAft>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Practical, but not very reliable.</a:t>
            </a:r>
          </a:p>
        </p:txBody>
      </p:sp>
      <p:sp>
        <p:nvSpPr>
          <p:cNvPr id="4" name="Slide Number Placeholder 3">
            <a:extLst>
              <a:ext uri="{FF2B5EF4-FFF2-40B4-BE49-F238E27FC236}">
                <a16:creationId xmlns:a16="http://schemas.microsoft.com/office/drawing/2014/main" id="{68DED9E6-43F8-4E0B-93A3-ACD8B7F3CA8C}"/>
              </a:ext>
            </a:extLst>
          </p:cNvPr>
          <p:cNvSpPr>
            <a:spLocks noGrp="1"/>
          </p:cNvSpPr>
          <p:nvPr>
            <p:ph type="sldNum" sz="quarter" idx="12"/>
          </p:nvPr>
        </p:nvSpPr>
        <p:spPr/>
        <p:txBody>
          <a:bodyPr/>
          <a:lstStyle/>
          <a:p>
            <a:fld id="{B6F15528-21DE-4FAA-801E-634DDDAF4B2B}" type="slidenum">
              <a:rPr lang="en-US" smtClean="0"/>
              <a:pPr/>
              <a:t>47</a:t>
            </a:fld>
            <a:endParaRPr lang="en-US"/>
          </a:p>
        </p:txBody>
      </p:sp>
      <p:sp>
        <p:nvSpPr>
          <p:cNvPr id="6" name="TextBox 5">
            <a:extLst>
              <a:ext uri="{FF2B5EF4-FFF2-40B4-BE49-F238E27FC236}">
                <a16:creationId xmlns:a16="http://schemas.microsoft.com/office/drawing/2014/main" id="{0420DC02-7A15-422C-95D1-15362688C008}"/>
              </a:ext>
            </a:extLst>
          </p:cNvPr>
          <p:cNvSpPr txBox="1"/>
          <p:nvPr/>
        </p:nvSpPr>
        <p:spPr>
          <a:xfrm>
            <a:off x="822959" y="1295400"/>
            <a:ext cx="4572000" cy="400110"/>
          </a:xfrm>
          <a:prstGeom prst="rect">
            <a:avLst/>
          </a:prstGeom>
          <a:noFill/>
        </p:spPr>
        <p:txBody>
          <a:bodyPr wrap="square">
            <a:spAutoFit/>
          </a:bodyPr>
          <a:lstStyle/>
          <a:p>
            <a:r>
              <a:rPr lang="en-IN" sz="2000" b="1" dirty="0">
                <a:solidFill>
                  <a:srgbClr val="FF0000"/>
                </a:solidFill>
                <a:latin typeface="Times New Roman" panose="02020603050405020304" pitchFamily="18" charset="0"/>
                <a:cs typeface="Times New Roman" panose="02020603050405020304" pitchFamily="18" charset="0"/>
              </a:rPr>
              <a:t>Evaluation of colostrum quality</a:t>
            </a:r>
          </a:p>
        </p:txBody>
      </p:sp>
    </p:spTree>
    <p:extLst>
      <p:ext uri="{BB962C8B-B14F-4D97-AF65-F5344CB8AC3E}">
        <p14:creationId xmlns:p14="http://schemas.microsoft.com/office/powerpoint/2010/main" val="1336809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31369-A626-4F3A-BAD7-751F2F07923C}"/>
              </a:ext>
            </a:extLst>
          </p:cNvPr>
          <p:cNvSpPr>
            <a:spLocks noGrp="1"/>
          </p:cNvSpPr>
          <p:nvPr>
            <p:ph idx="1"/>
          </p:nvPr>
        </p:nvSpPr>
        <p:spPr>
          <a:xfrm>
            <a:off x="822958" y="1778590"/>
            <a:ext cx="7586405" cy="1955210"/>
          </a:xfrm>
          <a:ln>
            <a:solidFill>
              <a:schemeClr val="accent1"/>
            </a:solidFill>
          </a:ln>
        </p:spPr>
        <p:txBody>
          <a:bodyPr>
            <a:noAutofit/>
          </a:bodyPr>
          <a:lstStyle/>
          <a:p>
            <a:pPr algn="just">
              <a:spcBef>
                <a:spcPts val="0"/>
              </a:spcBef>
              <a:spcAft>
                <a:spcPts val="0"/>
              </a:spcAft>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The colostrometer is a large thermometer-like glass instrument that measures the specific gravity of colostrum. </a:t>
            </a:r>
          </a:p>
          <a:p>
            <a:pPr algn="just">
              <a:spcBef>
                <a:spcPts val="0"/>
              </a:spcBef>
              <a:spcAft>
                <a:spcPts val="0"/>
              </a:spcAft>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It measures how thick a sample is, and this correlates to the Ig content of the colostrum. </a:t>
            </a:r>
          </a:p>
          <a:p>
            <a:pPr algn="just">
              <a:spcBef>
                <a:spcPts val="0"/>
              </a:spcBef>
              <a:spcAft>
                <a:spcPts val="0"/>
              </a:spcAft>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When the instrument floats in the green zone area, it indicates high quality colostrum, medium quality is within the yellow are and very low quality is in the red area. </a:t>
            </a:r>
          </a:p>
          <a:p>
            <a:pPr algn="just">
              <a:spcBef>
                <a:spcPts val="0"/>
              </a:spcBef>
              <a:spcAft>
                <a:spcPts val="0"/>
              </a:spcAft>
              <a:buFont typeface="Wingdings" panose="05000000000000000000" pitchFamily="2" charset="2"/>
              <a:buChar char="ü"/>
            </a:pPr>
            <a:r>
              <a:rPr lang="en-IN" sz="1800" dirty="0">
                <a:solidFill>
                  <a:schemeClr val="tx1"/>
                </a:solidFill>
                <a:latin typeface="Times New Roman" panose="02020603050405020304" pitchFamily="18" charset="0"/>
                <a:cs typeface="Times New Roman" panose="02020603050405020304" pitchFamily="18" charset="0"/>
              </a:rPr>
              <a:t>Practical and reliable method.</a:t>
            </a:r>
          </a:p>
        </p:txBody>
      </p:sp>
      <p:sp>
        <p:nvSpPr>
          <p:cNvPr id="4" name="Slide Number Placeholder 3">
            <a:extLst>
              <a:ext uri="{FF2B5EF4-FFF2-40B4-BE49-F238E27FC236}">
                <a16:creationId xmlns:a16="http://schemas.microsoft.com/office/drawing/2014/main" id="{68DED9E6-43F8-4E0B-93A3-ACD8B7F3CA8C}"/>
              </a:ext>
            </a:extLst>
          </p:cNvPr>
          <p:cNvSpPr>
            <a:spLocks noGrp="1"/>
          </p:cNvSpPr>
          <p:nvPr>
            <p:ph type="sldNum" sz="quarter" idx="12"/>
          </p:nvPr>
        </p:nvSpPr>
        <p:spPr/>
        <p:txBody>
          <a:bodyPr/>
          <a:lstStyle/>
          <a:p>
            <a:fld id="{B6F15528-21DE-4FAA-801E-634DDDAF4B2B}" type="slidenum">
              <a:rPr lang="en-US" smtClean="0"/>
              <a:pPr/>
              <a:t>48</a:t>
            </a:fld>
            <a:endParaRPr lang="en-US"/>
          </a:p>
        </p:txBody>
      </p:sp>
      <p:pic>
        <p:nvPicPr>
          <p:cNvPr id="2050" name="Picture 2" descr="BIOGENICS - COLOSTROMETER ™">
            <a:extLst>
              <a:ext uri="{FF2B5EF4-FFF2-40B4-BE49-F238E27FC236}">
                <a16:creationId xmlns:a16="http://schemas.microsoft.com/office/drawing/2014/main" id="{3FCB0DC3-79DD-4CC1-806A-8695DE8C8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71912"/>
            <a:ext cx="16542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B1091B8-BDED-4229-A7B3-75C86399EEE1}"/>
              </a:ext>
            </a:extLst>
          </p:cNvPr>
          <p:cNvPicPr>
            <a:picLocks noChangeAspect="1"/>
          </p:cNvPicPr>
          <p:nvPr/>
        </p:nvPicPr>
        <p:blipFill>
          <a:blip r:embed="rId3"/>
          <a:stretch>
            <a:fillRect/>
          </a:stretch>
        </p:blipFill>
        <p:spPr>
          <a:xfrm>
            <a:off x="4225635" y="3860210"/>
            <a:ext cx="781050" cy="2295525"/>
          </a:xfrm>
          <a:prstGeom prst="rect">
            <a:avLst/>
          </a:prstGeom>
        </p:spPr>
      </p:pic>
      <p:graphicFrame>
        <p:nvGraphicFramePr>
          <p:cNvPr id="10" name="Table 11">
            <a:extLst>
              <a:ext uri="{FF2B5EF4-FFF2-40B4-BE49-F238E27FC236}">
                <a16:creationId xmlns:a16="http://schemas.microsoft.com/office/drawing/2014/main" id="{1A49AFF7-FA5C-4DB4-BFB1-A4B7BBEB7FF4}"/>
              </a:ext>
            </a:extLst>
          </p:cNvPr>
          <p:cNvGraphicFramePr>
            <a:graphicFrameLocks noGrp="1"/>
          </p:cNvGraphicFramePr>
          <p:nvPr>
            <p:extLst>
              <p:ext uri="{D42A27DB-BD31-4B8C-83A1-F6EECF244321}">
                <p14:modId xmlns:p14="http://schemas.microsoft.com/office/powerpoint/2010/main" val="1274559681"/>
              </p:ext>
            </p:extLst>
          </p:nvPr>
        </p:nvGraphicFramePr>
        <p:xfrm>
          <a:off x="960117" y="4123268"/>
          <a:ext cx="2926083" cy="1744132"/>
        </p:xfrm>
        <a:graphic>
          <a:graphicData uri="http://schemas.openxmlformats.org/drawingml/2006/table">
            <a:tbl>
              <a:tblPr firstRow="1" bandRow="1">
                <a:tableStyleId>{5940675A-B579-460E-94D1-54222C63F5DA}</a:tableStyleId>
              </a:tblPr>
              <a:tblGrid>
                <a:gridCol w="975361">
                  <a:extLst>
                    <a:ext uri="{9D8B030D-6E8A-4147-A177-3AD203B41FA5}">
                      <a16:colId xmlns:a16="http://schemas.microsoft.com/office/drawing/2014/main" val="959727784"/>
                    </a:ext>
                  </a:extLst>
                </a:gridCol>
                <a:gridCol w="975361">
                  <a:extLst>
                    <a:ext uri="{9D8B030D-6E8A-4147-A177-3AD203B41FA5}">
                      <a16:colId xmlns:a16="http://schemas.microsoft.com/office/drawing/2014/main" val="1601355456"/>
                    </a:ext>
                  </a:extLst>
                </a:gridCol>
                <a:gridCol w="975361">
                  <a:extLst>
                    <a:ext uri="{9D8B030D-6E8A-4147-A177-3AD203B41FA5}">
                      <a16:colId xmlns:a16="http://schemas.microsoft.com/office/drawing/2014/main" val="842959824"/>
                    </a:ext>
                  </a:extLst>
                </a:gridCol>
              </a:tblGrid>
              <a:tr h="872066">
                <a:tc>
                  <a:txBody>
                    <a:bodyPr/>
                    <a:lstStyle/>
                    <a:p>
                      <a:pPr algn="ctr"/>
                      <a:r>
                        <a:rPr lang="en-US" sz="1600" dirty="0">
                          <a:latin typeface="Times New Roman" panose="02020603050405020304" pitchFamily="18" charset="0"/>
                          <a:cs typeface="Times New Roman" panose="02020603050405020304" pitchFamily="18" charset="0"/>
                        </a:rPr>
                        <a:t>High quality</a:t>
                      </a:r>
                      <a:endParaRPr lang="en-IN" sz="16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algn="ctr"/>
                      <a:r>
                        <a:rPr lang="en-US" sz="1600" dirty="0">
                          <a:latin typeface="Times New Roman" panose="02020603050405020304" pitchFamily="18" charset="0"/>
                          <a:cs typeface="Times New Roman" panose="02020603050405020304" pitchFamily="18" charset="0"/>
                        </a:rPr>
                        <a:t>Medium quality</a:t>
                      </a:r>
                      <a:endParaRPr lang="en-IN" sz="16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1600" dirty="0">
                          <a:latin typeface="Times New Roman" panose="02020603050405020304" pitchFamily="18" charset="0"/>
                          <a:cs typeface="Times New Roman" panose="02020603050405020304" pitchFamily="18" charset="0"/>
                        </a:rPr>
                        <a:t>Low Quality </a:t>
                      </a:r>
                      <a:endParaRPr lang="en-IN" sz="1600" dirty="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1959289194"/>
                  </a:ext>
                </a:extLst>
              </a:tr>
              <a:tr h="872066">
                <a:tc>
                  <a:txBody>
                    <a:bodyPr/>
                    <a:lstStyle/>
                    <a:p>
                      <a:pPr algn="ctr"/>
                      <a:r>
                        <a:rPr lang="en-US" sz="1600" dirty="0">
                          <a:latin typeface="Times New Roman" panose="02020603050405020304" pitchFamily="18" charset="0"/>
                          <a:cs typeface="Times New Roman" panose="02020603050405020304" pitchFamily="18" charset="0"/>
                        </a:rPr>
                        <a:t>&gt;50 mg Ig/ml</a:t>
                      </a:r>
                      <a:endParaRPr lang="en-IN" sz="16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algn="ctr"/>
                      <a:r>
                        <a:rPr lang="en-IN" sz="1600" dirty="0">
                          <a:latin typeface="Times New Roman" panose="02020603050405020304" pitchFamily="18" charset="0"/>
                          <a:cs typeface="Times New Roman" panose="02020603050405020304" pitchFamily="18" charset="0"/>
                        </a:rPr>
                        <a:t>Between 20-50 </a:t>
                      </a:r>
                      <a:r>
                        <a:rPr lang="en-US" sz="1600" dirty="0">
                          <a:latin typeface="Times New Roman" panose="02020603050405020304" pitchFamily="18" charset="0"/>
                          <a:cs typeface="Times New Roman" panose="02020603050405020304" pitchFamily="18" charset="0"/>
                        </a:rPr>
                        <a:t>mg Ig/ml </a:t>
                      </a:r>
                      <a:endParaRPr lang="en-IN" sz="16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1600" dirty="0">
                          <a:latin typeface="Times New Roman" panose="02020603050405020304" pitchFamily="18" charset="0"/>
                          <a:cs typeface="Times New Roman" panose="02020603050405020304" pitchFamily="18" charset="0"/>
                        </a:rPr>
                        <a:t>&lt;20 mg Ig/ml </a:t>
                      </a:r>
                      <a:endParaRPr lang="en-IN" sz="1600" dirty="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3267166514"/>
                  </a:ext>
                </a:extLst>
              </a:tr>
            </a:tbl>
          </a:graphicData>
        </a:graphic>
      </p:graphicFrame>
      <p:sp>
        <p:nvSpPr>
          <p:cNvPr id="9" name="TextBox 8">
            <a:extLst>
              <a:ext uri="{FF2B5EF4-FFF2-40B4-BE49-F238E27FC236}">
                <a16:creationId xmlns:a16="http://schemas.microsoft.com/office/drawing/2014/main" id="{47685F93-82C5-4B58-B3C4-002CFAE67F32}"/>
              </a:ext>
            </a:extLst>
          </p:cNvPr>
          <p:cNvSpPr txBox="1"/>
          <p:nvPr/>
        </p:nvSpPr>
        <p:spPr>
          <a:xfrm>
            <a:off x="822958" y="1219200"/>
            <a:ext cx="4572000" cy="461665"/>
          </a:xfrm>
          <a:prstGeom prst="rect">
            <a:avLst/>
          </a:prstGeom>
          <a:noFill/>
        </p:spPr>
        <p:txBody>
          <a:bodyPr wrap="square">
            <a:spAutoFit/>
          </a:bodyPr>
          <a:lstStyle/>
          <a:p>
            <a:pPr algn="just">
              <a:spcBef>
                <a:spcPts val="0"/>
              </a:spcBef>
              <a:spcAft>
                <a:spcPts val="0"/>
              </a:spcAft>
            </a:pPr>
            <a:r>
              <a:rPr lang="en-IN" sz="2400" b="1" dirty="0">
                <a:solidFill>
                  <a:srgbClr val="FF0000"/>
                </a:solidFill>
                <a:latin typeface="Times New Roman" panose="02020603050405020304" pitchFamily="18" charset="0"/>
                <a:cs typeface="Times New Roman" panose="02020603050405020304" pitchFamily="18" charset="0"/>
              </a:rPr>
              <a:t>2. Colostrometer:</a:t>
            </a:r>
            <a:r>
              <a:rPr lang="en-US" sz="2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18303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2BE4E-5C31-497B-8E02-1CB36C93EA19}"/>
              </a:ext>
            </a:extLst>
          </p:cNvPr>
          <p:cNvSpPr>
            <a:spLocks noGrp="1"/>
          </p:cNvSpPr>
          <p:nvPr>
            <p:ph idx="1"/>
          </p:nvPr>
        </p:nvSpPr>
        <p:spPr>
          <a:xfrm>
            <a:off x="860689" y="1981200"/>
            <a:ext cx="7543801" cy="1964266"/>
          </a:xfrm>
        </p:spPr>
        <p:txBody>
          <a:bodyPr>
            <a:normAutofit/>
          </a:bodyPr>
          <a:lstStyle/>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Brix refractometer is an instrument that measures sugar content in a variety of solutions and has been adapted to correlate this measurement with the content of Ig in colostrum. </a:t>
            </a:r>
          </a:p>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reference value for high quality colostrum is 22% Brix or higher.</a:t>
            </a:r>
          </a:p>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 </a:t>
            </a:r>
            <a:r>
              <a:rPr lang="en-IN" sz="2000" dirty="0">
                <a:solidFill>
                  <a:schemeClr val="tx1"/>
                </a:solidFill>
                <a:latin typeface="Times New Roman" panose="02020603050405020304" pitchFamily="18" charset="0"/>
                <a:cs typeface="Times New Roman" panose="02020603050405020304" pitchFamily="18" charset="0"/>
              </a:rPr>
              <a:t>Practical and reliable method.</a:t>
            </a:r>
            <a:r>
              <a:rPr lang="en-US" dirty="0">
                <a:solidFill>
                  <a:schemeClr val="tx1"/>
                </a:solidFill>
                <a:latin typeface="Times New Roman" panose="02020603050405020304" pitchFamily="18" charset="0"/>
                <a:cs typeface="Times New Roman" panose="02020603050405020304" pitchFamily="18" charset="0"/>
              </a:rPr>
              <a:t>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569168-B5DC-47D4-A295-837FF85B1EBE}"/>
              </a:ext>
            </a:extLst>
          </p:cNvPr>
          <p:cNvSpPr>
            <a:spLocks noGrp="1"/>
          </p:cNvSpPr>
          <p:nvPr>
            <p:ph type="sldNum" sz="quarter" idx="12"/>
          </p:nvPr>
        </p:nvSpPr>
        <p:spPr/>
        <p:txBody>
          <a:bodyPr/>
          <a:lstStyle/>
          <a:p>
            <a:fld id="{B6F15528-21DE-4FAA-801E-634DDDAF4B2B}" type="slidenum">
              <a:rPr lang="en-US" smtClean="0"/>
              <a:pPr/>
              <a:t>49</a:t>
            </a:fld>
            <a:endParaRPr lang="en-US"/>
          </a:p>
        </p:txBody>
      </p:sp>
      <p:pic>
        <p:nvPicPr>
          <p:cNvPr id="3074" name="Picture 2" descr="Brix Refractometer with ATC, Brix 0-32, Hydrometer in Wine Making, Homebrew  Kit (0~32%): Amazon.com: Industrial &amp;amp; Scientific">
            <a:extLst>
              <a:ext uri="{FF2B5EF4-FFF2-40B4-BE49-F238E27FC236}">
                <a16:creationId xmlns:a16="http://schemas.microsoft.com/office/drawing/2014/main" id="{D8E975BD-5250-43C0-BDC0-605A48888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0120" y="4038600"/>
            <a:ext cx="283328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5B0FDC-32EA-4E4A-8CFF-4F65129330A6}"/>
              </a:ext>
            </a:extLst>
          </p:cNvPr>
          <p:cNvSpPr txBox="1"/>
          <p:nvPr/>
        </p:nvSpPr>
        <p:spPr>
          <a:xfrm>
            <a:off x="860689" y="1284052"/>
            <a:ext cx="4572000"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3. </a:t>
            </a:r>
            <a:r>
              <a:rPr lang="en-IN" sz="2400" b="1" dirty="0">
                <a:solidFill>
                  <a:srgbClr val="FF0000"/>
                </a:solidFill>
                <a:latin typeface="Times New Roman" panose="02020603050405020304" pitchFamily="18" charset="0"/>
                <a:cs typeface="Times New Roman" panose="02020603050405020304" pitchFamily="18" charset="0"/>
              </a:rPr>
              <a:t>Brix Refractometer: </a:t>
            </a:r>
          </a:p>
        </p:txBody>
      </p:sp>
    </p:spTree>
    <p:extLst>
      <p:ext uri="{BB962C8B-B14F-4D97-AF65-F5344CB8AC3E}">
        <p14:creationId xmlns:p14="http://schemas.microsoft.com/office/powerpoint/2010/main" val="10222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D864-9723-48EF-AEA2-23D241FE397E}"/>
              </a:ext>
            </a:extLst>
          </p:cNvPr>
          <p:cNvSpPr>
            <a:spLocks noGrp="1"/>
          </p:cNvSpPr>
          <p:nvPr>
            <p:ph type="title"/>
          </p:nvPr>
        </p:nvSpPr>
        <p:spPr/>
        <p:txBody>
          <a:bodyPr>
            <a:normAutofit/>
          </a:bodyPr>
          <a:lstStyle/>
          <a:p>
            <a:r>
              <a:rPr lang="en-US" sz="3200" b="1" dirty="0">
                <a:solidFill>
                  <a:srgbClr val="7030A0"/>
                </a:solidFill>
                <a:latin typeface="Times New Roman" panose="02020603050405020304" pitchFamily="18" charset="0"/>
                <a:cs typeface="Times New Roman" panose="02020603050405020304" pitchFamily="18" charset="0"/>
              </a:rPr>
              <a:t>Concentrate mixture</a:t>
            </a:r>
            <a:endParaRPr lang="en-IN" sz="32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944F08-A271-4D43-8738-4E435F147ADD}"/>
              </a:ext>
            </a:extLst>
          </p:cNvPr>
          <p:cNvSpPr>
            <a:spLocks noGrp="1"/>
          </p:cNvSpPr>
          <p:nvPr>
            <p:ph idx="1"/>
          </p:nvPr>
        </p:nvSpPr>
        <p:spPr>
          <a:xfrm>
            <a:off x="990600" y="2210859"/>
            <a:ext cx="7543801" cy="1964266"/>
          </a:xfrm>
        </p:spPr>
        <p:txBody>
          <a:bodyPr>
            <a:normAutofit fontScale="92500" lnSpcReduction="20000"/>
          </a:bodyPr>
          <a:lstStyle/>
          <a:p>
            <a:pPr algn="just"/>
            <a:r>
              <a:rPr lang="en-US" dirty="0">
                <a:solidFill>
                  <a:schemeClr val="tx1"/>
                </a:solidFill>
                <a:latin typeface="Times New Roman" panose="02020603050405020304" pitchFamily="18" charset="0"/>
                <a:cs typeface="Times New Roman" panose="02020603050405020304" pitchFamily="18" charset="0"/>
              </a:rPr>
              <a:t>1. Cereal grains-energy source-maize, jowar, bajra, rice, wheat, etc.</a:t>
            </a:r>
          </a:p>
          <a:p>
            <a:pPr algn="just"/>
            <a:r>
              <a:rPr lang="en-US" dirty="0">
                <a:solidFill>
                  <a:schemeClr val="tx1"/>
                </a:solidFill>
                <a:latin typeface="Times New Roman" panose="02020603050405020304" pitchFamily="18" charset="0"/>
                <a:cs typeface="Times New Roman" panose="02020603050405020304" pitchFamily="18" charset="0"/>
              </a:rPr>
              <a:t>2. Cakes-meals/animal origin-protein source-MOC, CSK, TK, </a:t>
            </a:r>
            <a:r>
              <a:rPr lang="en-US" dirty="0">
                <a:solidFill>
                  <a:srgbClr val="FF0000"/>
                </a:solidFill>
                <a:latin typeface="Times New Roman" panose="02020603050405020304" pitchFamily="18" charset="0"/>
                <a:cs typeface="Times New Roman" panose="02020603050405020304" pitchFamily="18" charset="0"/>
              </a:rPr>
              <a:t>SBM</a:t>
            </a:r>
            <a:r>
              <a:rPr lang="en-US" dirty="0">
                <a:solidFill>
                  <a:schemeClr val="tx1"/>
                </a:solidFill>
                <a:latin typeface="Times New Roman" panose="02020603050405020304" pitchFamily="18" charset="0"/>
                <a:cs typeface="Times New Roman" panose="02020603050405020304" pitchFamily="18" charset="0"/>
              </a:rPr>
              <a:t>, GNC/M, etc./</a:t>
            </a:r>
            <a:r>
              <a:rPr lang="en-US" dirty="0">
                <a:solidFill>
                  <a:srgbClr val="FF0000"/>
                </a:solidFill>
                <a:latin typeface="Times New Roman" panose="02020603050405020304" pitchFamily="18" charset="0"/>
                <a:cs typeface="Times New Roman" panose="02020603050405020304" pitchFamily="18" charset="0"/>
              </a:rPr>
              <a:t>fish meal</a:t>
            </a:r>
            <a:r>
              <a:rPr lang="en-US" dirty="0">
                <a:solidFill>
                  <a:schemeClr val="tx1"/>
                </a:solidFill>
                <a:latin typeface="Times New Roman" panose="02020603050405020304" pitchFamily="18" charset="0"/>
                <a:cs typeface="Times New Roman" panose="02020603050405020304" pitchFamily="18" charset="0"/>
              </a:rPr>
              <a:t>, meat meal, bone-cum meat meal, feather meal, etc.</a:t>
            </a:r>
          </a:p>
          <a:p>
            <a:pPr algn="just"/>
            <a:r>
              <a:rPr lang="en-US" dirty="0">
                <a:solidFill>
                  <a:schemeClr val="tx1"/>
                </a:solidFill>
                <a:latin typeface="Times New Roman" panose="02020603050405020304" pitchFamily="18" charset="0"/>
                <a:cs typeface="Times New Roman" panose="02020603050405020304" pitchFamily="18" charset="0"/>
              </a:rPr>
              <a:t>3. Cereal grain milling by-products-laxative and bulky-wheat bran, rice bran, rice polish, maize gluten, gram/dal </a:t>
            </a:r>
            <a:r>
              <a:rPr lang="en-US" dirty="0" err="1">
                <a:solidFill>
                  <a:schemeClr val="tx1"/>
                </a:solidFill>
                <a:latin typeface="Times New Roman" panose="02020603050405020304" pitchFamily="18" charset="0"/>
                <a:cs typeface="Times New Roman" panose="02020603050405020304" pitchFamily="18" charset="0"/>
              </a:rPr>
              <a:t>chuni</a:t>
            </a:r>
            <a:r>
              <a:rPr lang="en-US" dirty="0">
                <a:solidFill>
                  <a:schemeClr val="tx1"/>
                </a:solidFill>
                <a:latin typeface="Times New Roman" panose="02020603050405020304" pitchFamily="18" charset="0"/>
                <a:cs typeface="Times New Roman" panose="02020603050405020304" pitchFamily="18" charset="0"/>
              </a:rPr>
              <a:t>, etc.</a:t>
            </a:r>
          </a:p>
          <a:p>
            <a:pPr algn="just"/>
            <a:r>
              <a:rPr lang="en-US" dirty="0">
                <a:solidFill>
                  <a:schemeClr val="tx1"/>
                </a:solidFill>
                <a:latin typeface="Times New Roman" panose="02020603050405020304" pitchFamily="18" charset="0"/>
                <a:cs typeface="Times New Roman" panose="02020603050405020304" pitchFamily="18" charset="0"/>
              </a:rPr>
              <a:t>4. Mineral and vitamin supplements.</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FE9B2F-029D-4E94-BB57-D0CB8D6B3A88}"/>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034407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00D3-5484-4C41-A86F-1D0CCE151C77}"/>
              </a:ext>
            </a:extLst>
          </p:cNvPr>
          <p:cNvSpPr>
            <a:spLocks noGrp="1"/>
          </p:cNvSpPr>
          <p:nvPr>
            <p:ph type="title"/>
          </p:nvPr>
        </p:nvSpPr>
        <p:spPr>
          <a:xfrm>
            <a:off x="822960" y="1219200"/>
            <a:ext cx="3139440" cy="518161"/>
          </a:xfrm>
        </p:spPr>
        <p:txBody>
          <a:bodyPr>
            <a:normAutofit/>
          </a:bodyPr>
          <a:lstStyle/>
          <a:p>
            <a:r>
              <a:rPr lang="en-US" sz="2800" b="1" dirty="0">
                <a:solidFill>
                  <a:srgbClr val="7030A0"/>
                </a:solidFill>
                <a:latin typeface="Times New Roman" panose="02020603050405020304" pitchFamily="18" charset="0"/>
                <a:cs typeface="Times New Roman" panose="02020603050405020304" pitchFamily="18" charset="0"/>
              </a:rPr>
              <a:t>Artificial colostrum</a:t>
            </a:r>
            <a:endParaRPr lang="en-IN" sz="28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F5A615-6047-479C-AED6-6979450E3D30}"/>
              </a:ext>
            </a:extLst>
          </p:cNvPr>
          <p:cNvSpPr>
            <a:spLocks noGrp="1"/>
          </p:cNvSpPr>
          <p:nvPr>
            <p:ph idx="1"/>
          </p:nvPr>
        </p:nvSpPr>
        <p:spPr>
          <a:xfrm>
            <a:off x="822959" y="1845734"/>
            <a:ext cx="7543801" cy="668866"/>
          </a:xfrm>
          <a:ln>
            <a:solidFill>
              <a:schemeClr val="tx1"/>
            </a:solidFill>
          </a:ln>
        </p:spPr>
        <p:txBody>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If colostrum is not available artificial colostrum can be made as follows:</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86F466C-B0F2-41F2-AF56-BCBA45442F4F}"/>
              </a:ext>
            </a:extLst>
          </p:cNvPr>
          <p:cNvSpPr>
            <a:spLocks noGrp="1"/>
          </p:cNvSpPr>
          <p:nvPr>
            <p:ph type="sldNum" sz="quarter" idx="12"/>
          </p:nvPr>
        </p:nvSpPr>
        <p:spPr/>
        <p:txBody>
          <a:bodyPr/>
          <a:lstStyle/>
          <a:p>
            <a:fld id="{B6F15528-21DE-4FAA-801E-634DDDAF4B2B}" type="slidenum">
              <a:rPr lang="en-US" smtClean="0"/>
              <a:pPr/>
              <a:t>50</a:t>
            </a:fld>
            <a:endParaRPr lang="en-US"/>
          </a:p>
        </p:txBody>
      </p:sp>
      <p:pic>
        <p:nvPicPr>
          <p:cNvPr id="4100" name="Picture 4" descr="The multiple benefits of first-day colostrum - ImmuBiome">
            <a:extLst>
              <a:ext uri="{FF2B5EF4-FFF2-40B4-BE49-F238E27FC236}">
                <a16:creationId xmlns:a16="http://schemas.microsoft.com/office/drawing/2014/main" id="{B1A0B1ED-E82B-47FF-BEA3-72397424D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094" y="91439"/>
            <a:ext cx="1530804" cy="152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A2810AC2-6468-4354-B149-9F806AA4A43E}"/>
              </a:ext>
            </a:extLst>
          </p:cNvPr>
          <p:cNvGraphicFramePr>
            <a:graphicFrameLocks noGrp="1"/>
          </p:cNvGraphicFramePr>
          <p:nvPr>
            <p:extLst>
              <p:ext uri="{D42A27DB-BD31-4B8C-83A1-F6EECF244321}">
                <p14:modId xmlns:p14="http://schemas.microsoft.com/office/powerpoint/2010/main" val="1942002799"/>
              </p:ext>
            </p:extLst>
          </p:nvPr>
        </p:nvGraphicFramePr>
        <p:xfrm>
          <a:off x="822958" y="2772268"/>
          <a:ext cx="7551939" cy="2595880"/>
        </p:xfrm>
        <a:graphic>
          <a:graphicData uri="http://schemas.openxmlformats.org/drawingml/2006/table">
            <a:tbl>
              <a:tblPr firstRow="1" bandRow="1">
                <a:tableStyleId>{5C22544A-7EE6-4342-B048-85BDC9FD1C3A}</a:tableStyleId>
              </a:tblPr>
              <a:tblGrid>
                <a:gridCol w="1005842">
                  <a:extLst>
                    <a:ext uri="{9D8B030D-6E8A-4147-A177-3AD203B41FA5}">
                      <a16:colId xmlns:a16="http://schemas.microsoft.com/office/drawing/2014/main" val="3424773004"/>
                    </a:ext>
                  </a:extLst>
                </a:gridCol>
                <a:gridCol w="4028784">
                  <a:extLst>
                    <a:ext uri="{9D8B030D-6E8A-4147-A177-3AD203B41FA5}">
                      <a16:colId xmlns:a16="http://schemas.microsoft.com/office/drawing/2014/main" val="2213509230"/>
                    </a:ext>
                  </a:extLst>
                </a:gridCol>
                <a:gridCol w="2517313">
                  <a:extLst>
                    <a:ext uri="{9D8B030D-6E8A-4147-A177-3AD203B41FA5}">
                      <a16:colId xmlns:a16="http://schemas.microsoft.com/office/drawing/2014/main" val="467075366"/>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Sr. No.</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Ingredients</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Amount</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0188684"/>
                  </a:ext>
                </a:extLst>
              </a:tr>
              <a:tr h="370840">
                <a:tc>
                  <a:txBody>
                    <a:bodyPr/>
                    <a:lstStyle/>
                    <a:p>
                      <a:pPr marL="0" indent="0" algn="ctr">
                        <a:buFontTx/>
                        <a:buNone/>
                      </a:pPr>
                      <a:r>
                        <a:rPr lang="en-US" dirty="0">
                          <a:latin typeface="Times New Roman" panose="02020603050405020304" pitchFamily="18" charset="0"/>
                          <a:cs typeface="Times New Roman" panose="02020603050405020304" pitchFamily="18" charset="0"/>
                        </a:rPr>
                        <a:t>1</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Warm water</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275 ml</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5964434"/>
                  </a:ext>
                </a:extLst>
              </a:tr>
              <a:tr h="370840">
                <a:tc>
                  <a:txBody>
                    <a:bodyPr/>
                    <a:lstStyle/>
                    <a:p>
                      <a:pPr marL="0" indent="0" algn="ctr">
                        <a:buFont typeface="+mj-lt"/>
                        <a:buNone/>
                      </a:pPr>
                      <a:r>
                        <a:rPr lang="en-US" dirty="0">
                          <a:latin typeface="Times New Roman" panose="02020603050405020304" pitchFamily="18" charset="0"/>
                          <a:cs typeface="Times New Roman" panose="02020603050405020304" pitchFamily="18" charset="0"/>
                        </a:rPr>
                        <a:t>2</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Raw egg (1 ) </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55 g</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3360518"/>
                  </a:ext>
                </a:extLst>
              </a:tr>
              <a:tr h="370840">
                <a:tc>
                  <a:txBody>
                    <a:bodyPr/>
                    <a:lstStyle/>
                    <a:p>
                      <a:pPr marL="0" indent="0" algn="ctr">
                        <a:buFont typeface="+mj-lt"/>
                        <a:buNone/>
                      </a:pPr>
                      <a:r>
                        <a:rPr lang="en-US" dirty="0">
                          <a:latin typeface="Times New Roman" panose="02020603050405020304" pitchFamily="18" charset="0"/>
                          <a:cs typeface="Times New Roman" panose="02020603050405020304" pitchFamily="18" charset="0"/>
                        </a:rPr>
                        <a:t>3</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Castor oil</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3 ml</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9630989"/>
                  </a:ext>
                </a:extLst>
              </a:tr>
              <a:tr h="370840">
                <a:tc>
                  <a:txBody>
                    <a:bodyPr/>
                    <a:lstStyle/>
                    <a:p>
                      <a:pPr marL="0" indent="0" algn="ctr">
                        <a:buFont typeface="+mj-lt"/>
                        <a:buNone/>
                      </a:pPr>
                      <a:r>
                        <a:rPr lang="en-US" dirty="0">
                          <a:latin typeface="Times New Roman" panose="02020603050405020304" pitchFamily="18" charset="0"/>
                          <a:cs typeface="Times New Roman" panose="02020603050405020304" pitchFamily="18" charset="0"/>
                        </a:rPr>
                        <a:t>4</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Vitamin A</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10, 000 IU</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0046921"/>
                  </a:ext>
                </a:extLst>
              </a:tr>
              <a:tr h="370840">
                <a:tc>
                  <a:txBody>
                    <a:bodyPr/>
                    <a:lstStyle/>
                    <a:p>
                      <a:pPr marL="0" indent="0" algn="ctr">
                        <a:buFont typeface="+mj-lt"/>
                        <a:buNone/>
                      </a:pPr>
                      <a:r>
                        <a:rPr lang="en-US" dirty="0">
                          <a:latin typeface="Times New Roman" panose="02020603050405020304" pitchFamily="18" charset="0"/>
                          <a:cs typeface="Times New Roman" panose="02020603050405020304" pitchFamily="18" charset="0"/>
                        </a:rPr>
                        <a:t>5</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Warm whole milk</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525 ml</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5264336"/>
                  </a:ext>
                </a:extLst>
              </a:tr>
              <a:tr h="370840">
                <a:tc>
                  <a:txBody>
                    <a:bodyPr/>
                    <a:lstStyle/>
                    <a:p>
                      <a:pPr marL="0" indent="0" algn="ctr">
                        <a:buFont typeface="+mj-lt"/>
                        <a:buNone/>
                      </a:pPr>
                      <a:r>
                        <a:rPr lang="en-US" dirty="0">
                          <a:latin typeface="Times New Roman" panose="02020603050405020304" pitchFamily="18" charset="0"/>
                          <a:cs typeface="Times New Roman" panose="02020603050405020304" pitchFamily="18" charset="0"/>
                        </a:rPr>
                        <a:t>6</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Antibiotic </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80 mg</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5251510"/>
                  </a:ext>
                </a:extLst>
              </a:tr>
            </a:tbl>
          </a:graphicData>
        </a:graphic>
      </p:graphicFrame>
      <p:sp>
        <p:nvSpPr>
          <p:cNvPr id="8" name="Content Placeholder 2">
            <a:extLst>
              <a:ext uri="{FF2B5EF4-FFF2-40B4-BE49-F238E27FC236}">
                <a16:creationId xmlns:a16="http://schemas.microsoft.com/office/drawing/2014/main" id="{E5284DF0-5885-48B9-8C0C-D630B5EDF4EC}"/>
              </a:ext>
            </a:extLst>
          </p:cNvPr>
          <p:cNvSpPr txBox="1">
            <a:spLocks/>
          </p:cNvSpPr>
          <p:nvPr/>
        </p:nvSpPr>
        <p:spPr>
          <a:xfrm>
            <a:off x="865563" y="5562600"/>
            <a:ext cx="7501198" cy="457200"/>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Mix well and feed at 40 degree celsius </a:t>
            </a:r>
            <a:endParaRPr lang="en-I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584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00497-6621-4A5C-90CD-D1707458AE7D}"/>
              </a:ext>
            </a:extLst>
          </p:cNvPr>
          <p:cNvSpPr>
            <a:spLocks noGrp="1"/>
          </p:cNvSpPr>
          <p:nvPr>
            <p:ph idx="1"/>
          </p:nvPr>
        </p:nvSpPr>
        <p:spPr/>
        <p:txBody>
          <a:bodyPr>
            <a:normAutofit/>
          </a:bodyPr>
          <a:lstStyle/>
          <a:p>
            <a:pPr algn="just">
              <a:buFont typeface="Wingdings" panose="05000000000000000000" pitchFamily="2" charset="2"/>
              <a:buChar char="v"/>
            </a:pPr>
            <a:r>
              <a:rPr lang="en-US" b="0" i="0" dirty="0">
                <a:solidFill>
                  <a:schemeClr val="tx1"/>
                </a:solidFill>
                <a:effectLst/>
                <a:latin typeface="Times New Roman" panose="02020603050405020304" pitchFamily="18" charset="0"/>
                <a:cs typeface="Times New Roman" panose="02020603050405020304" pitchFamily="18" charset="0"/>
              </a:rPr>
              <a:t>Calves cannot process the higher fiber feed that adult cows eat and must slowly begin their transition from colostrum to milk to feed. </a:t>
            </a:r>
          </a:p>
          <a:p>
            <a:pPr algn="just">
              <a:buFont typeface="Wingdings" panose="05000000000000000000" pitchFamily="2" charset="2"/>
              <a:buChar char="v"/>
            </a:pPr>
            <a:r>
              <a:rPr lang="en-US" b="0" i="0" dirty="0">
                <a:solidFill>
                  <a:schemeClr val="tx1"/>
                </a:solidFill>
                <a:effectLst/>
                <a:latin typeface="Times New Roman" panose="02020603050405020304" pitchFamily="18" charset="0"/>
                <a:cs typeface="Times New Roman" panose="02020603050405020304" pitchFamily="18" charset="0"/>
              </a:rPr>
              <a:t>After the first two or three days of feeding from colostrum, the calves will need a high quality milk replacer.</a:t>
            </a:r>
          </a:p>
          <a:p>
            <a:pPr algn="just">
              <a:buFont typeface="Wingdings" panose="05000000000000000000" pitchFamily="2" charset="2"/>
              <a:buChar char="v"/>
            </a:pPr>
            <a:r>
              <a:rPr lang="en-US" b="0" i="0" dirty="0">
                <a:solidFill>
                  <a:schemeClr val="tx1"/>
                </a:solidFill>
                <a:effectLst/>
                <a:latin typeface="Times New Roman" panose="02020603050405020304" pitchFamily="18" charset="0"/>
                <a:cs typeface="Times New Roman" panose="02020603050405020304" pitchFamily="18" charset="0"/>
              </a:rPr>
              <a:t>Milk replacer is a formula that replaces the mother cow’s milk and is an economical choice for feeding calves versus whole milk. </a:t>
            </a:r>
          </a:p>
          <a:p>
            <a:pPr algn="just">
              <a:buFont typeface="Wingdings" panose="05000000000000000000" pitchFamily="2" charset="2"/>
              <a:buChar char="v"/>
            </a:pPr>
            <a:r>
              <a:rPr lang="en-US" b="0" i="0" dirty="0">
                <a:solidFill>
                  <a:schemeClr val="tx1"/>
                </a:solidFill>
                <a:effectLst/>
                <a:latin typeface="Times New Roman" panose="02020603050405020304" pitchFamily="18" charset="0"/>
                <a:cs typeface="Times New Roman" panose="02020603050405020304" pitchFamily="18" charset="0"/>
              </a:rPr>
              <a:t>Quality milk replacers have a minimum of 20% fat and 20% protein to give the calf what it needs to grow strong and healthy.</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should have good quality ingredients. The milk replacer is usually fed in gruel form.</a:t>
            </a:r>
          </a:p>
          <a:p>
            <a:pPr algn="just">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4BAFCF-12D7-4AAF-B5CF-353DFDEA3A9E}"/>
              </a:ext>
            </a:extLst>
          </p:cNvPr>
          <p:cNvSpPr>
            <a:spLocks noGrp="1"/>
          </p:cNvSpPr>
          <p:nvPr>
            <p:ph type="sldNum" sz="quarter" idx="12"/>
          </p:nvPr>
        </p:nvSpPr>
        <p:spPr/>
        <p:txBody>
          <a:bodyPr/>
          <a:lstStyle/>
          <a:p>
            <a:fld id="{B6F15528-21DE-4FAA-801E-634DDDAF4B2B}" type="slidenum">
              <a:rPr lang="en-US" smtClean="0"/>
              <a:pPr/>
              <a:t>51</a:t>
            </a:fld>
            <a:endParaRPr lang="en-US"/>
          </a:p>
        </p:txBody>
      </p:sp>
      <p:sp>
        <p:nvSpPr>
          <p:cNvPr id="5" name="Title 1">
            <a:extLst>
              <a:ext uri="{FF2B5EF4-FFF2-40B4-BE49-F238E27FC236}">
                <a16:creationId xmlns:a16="http://schemas.microsoft.com/office/drawing/2014/main" id="{576B50E6-2AB1-4C4F-A70C-9F4726EFF1DF}"/>
              </a:ext>
            </a:extLst>
          </p:cNvPr>
          <p:cNvSpPr>
            <a:spLocks noGrp="1"/>
          </p:cNvSpPr>
          <p:nvPr>
            <p:ph type="title"/>
          </p:nvPr>
        </p:nvSpPr>
        <p:spPr>
          <a:xfrm>
            <a:off x="822960" y="1255042"/>
            <a:ext cx="7543800" cy="482319"/>
          </a:xfrm>
        </p:spPr>
        <p:txBody>
          <a:bodyPr>
            <a:normAutofit fontScale="90000"/>
          </a:bodyPr>
          <a:lstStyle/>
          <a:p>
            <a:r>
              <a:rPr lang="en-US" sz="3200" b="1" dirty="0">
                <a:solidFill>
                  <a:srgbClr val="7030A0"/>
                </a:solidFill>
                <a:latin typeface="Times New Roman" panose="02020603050405020304" pitchFamily="18" charset="0"/>
                <a:cs typeface="Times New Roman" panose="02020603050405020304" pitchFamily="18" charset="0"/>
              </a:rPr>
              <a:t>B. Milk replacer</a:t>
            </a:r>
            <a:endParaRPr lang="en-IN"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035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00497-6621-4A5C-90CD-D1707458AE7D}"/>
              </a:ext>
            </a:extLst>
          </p:cNvPr>
          <p:cNvSpPr>
            <a:spLocks noGrp="1"/>
          </p:cNvSpPr>
          <p:nvPr>
            <p:ph idx="1"/>
          </p:nvPr>
        </p:nvSpPr>
        <p:spPr>
          <a:xfrm>
            <a:off x="842116" y="2057400"/>
            <a:ext cx="7543801" cy="2421466"/>
          </a:xfrm>
        </p:spPr>
        <p:txBody>
          <a:bodyPr>
            <a:normAutofit fontScale="92500" lnSpcReduction="10000"/>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 purpose of calf starter is to transition the calf from the milk–feeding period to the dry feeding period and fed calf upto 70-80 kg BW attained.</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Calf starter is very important to healthy rumen development, good body growth and successful weaning of the calf.</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is solid feed consisted of ground grains, oil cakes,, animal protein, and brans fortified with vitamins, minerals and antibiotic feed supplements.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Calf starter should contains </a:t>
            </a:r>
            <a:r>
              <a:rPr lang="en-US" dirty="0">
                <a:solidFill>
                  <a:srgbClr val="FF0000"/>
                </a:solidFill>
                <a:latin typeface="Times New Roman" panose="02020603050405020304" pitchFamily="18" charset="0"/>
                <a:cs typeface="Times New Roman" panose="02020603050405020304" pitchFamily="18" charset="0"/>
              </a:rPr>
              <a:t>23-26% CP, 18.8-19.5% DCP and 75% TDN</a:t>
            </a:r>
            <a:r>
              <a:rPr lang="en-US"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endParaRPr lang="en-US"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4BAFCF-12D7-4AAF-B5CF-353DFDEA3A9E}"/>
              </a:ext>
            </a:extLst>
          </p:cNvPr>
          <p:cNvSpPr>
            <a:spLocks noGrp="1"/>
          </p:cNvSpPr>
          <p:nvPr>
            <p:ph type="sldNum" sz="quarter" idx="12"/>
          </p:nvPr>
        </p:nvSpPr>
        <p:spPr/>
        <p:txBody>
          <a:bodyPr/>
          <a:lstStyle/>
          <a:p>
            <a:fld id="{B6F15528-21DE-4FAA-801E-634DDDAF4B2B}" type="slidenum">
              <a:rPr lang="en-US" smtClean="0"/>
              <a:pPr/>
              <a:t>52</a:t>
            </a:fld>
            <a:endParaRPr lang="en-US"/>
          </a:p>
        </p:txBody>
      </p:sp>
      <p:sp>
        <p:nvSpPr>
          <p:cNvPr id="5" name="Title 1">
            <a:extLst>
              <a:ext uri="{FF2B5EF4-FFF2-40B4-BE49-F238E27FC236}">
                <a16:creationId xmlns:a16="http://schemas.microsoft.com/office/drawing/2014/main" id="{576B50E6-2AB1-4C4F-A70C-9F4726EFF1DF}"/>
              </a:ext>
            </a:extLst>
          </p:cNvPr>
          <p:cNvSpPr>
            <a:spLocks noGrp="1"/>
          </p:cNvSpPr>
          <p:nvPr>
            <p:ph type="title"/>
          </p:nvPr>
        </p:nvSpPr>
        <p:spPr>
          <a:xfrm>
            <a:off x="822960" y="1255042"/>
            <a:ext cx="7543800" cy="482319"/>
          </a:xfrm>
        </p:spPr>
        <p:txBody>
          <a:bodyPr>
            <a:normAutofit fontScale="90000"/>
          </a:bodyPr>
          <a:lstStyle/>
          <a:p>
            <a:r>
              <a:rPr lang="en-US" sz="3200" b="1" dirty="0">
                <a:solidFill>
                  <a:srgbClr val="7030A0"/>
                </a:solidFill>
                <a:latin typeface="Times New Roman" panose="02020603050405020304" pitchFamily="18" charset="0"/>
                <a:cs typeface="Times New Roman" panose="02020603050405020304" pitchFamily="18" charset="0"/>
              </a:rPr>
              <a:t>C. Calf starter </a:t>
            </a:r>
            <a:endParaRPr lang="en-IN" sz="3200" b="1" dirty="0">
              <a:solidFill>
                <a:srgbClr val="7030A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4587140-2E95-4089-B8DE-48877FD455AC}"/>
              </a:ext>
            </a:extLst>
          </p:cNvPr>
          <p:cNvPicPr>
            <a:picLocks noChangeAspect="1"/>
          </p:cNvPicPr>
          <p:nvPr/>
        </p:nvPicPr>
        <p:blipFill>
          <a:blip r:embed="rId2"/>
          <a:stretch>
            <a:fillRect/>
          </a:stretch>
        </p:blipFill>
        <p:spPr>
          <a:xfrm>
            <a:off x="3585316" y="4343400"/>
            <a:ext cx="2057400" cy="1848173"/>
          </a:xfrm>
          <a:prstGeom prst="rect">
            <a:avLst/>
          </a:prstGeom>
        </p:spPr>
      </p:pic>
    </p:spTree>
    <p:extLst>
      <p:ext uri="{BB962C8B-B14F-4D97-AF65-F5344CB8AC3E}">
        <p14:creationId xmlns:p14="http://schemas.microsoft.com/office/powerpoint/2010/main" val="3177843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F6E3-B35E-4CE1-B569-4CCFF324BCD8}"/>
              </a:ext>
            </a:extLst>
          </p:cNvPr>
          <p:cNvSpPr>
            <a:spLocks noGrp="1"/>
          </p:cNvSpPr>
          <p:nvPr>
            <p:ph type="title"/>
          </p:nvPr>
        </p:nvSpPr>
        <p:spPr>
          <a:xfrm>
            <a:off x="822960" y="1255042"/>
            <a:ext cx="7543800" cy="482319"/>
          </a:xfrm>
        </p:spPr>
        <p:txBody>
          <a:bodyPr>
            <a:normAutofit fontScale="90000"/>
          </a:bodyPr>
          <a:lstStyle/>
          <a:p>
            <a:r>
              <a:rPr lang="en-US" sz="3200" b="1" dirty="0">
                <a:solidFill>
                  <a:srgbClr val="7030A0"/>
                </a:solidFill>
                <a:latin typeface="Times New Roman" panose="02020603050405020304" pitchFamily="18" charset="0"/>
                <a:cs typeface="Times New Roman" panose="02020603050405020304" pitchFamily="18" charset="0"/>
              </a:rPr>
              <a:t>D. Feeding schedule</a:t>
            </a:r>
            <a:endParaRPr lang="en-IN" sz="3200" b="1" dirty="0">
              <a:solidFill>
                <a:srgbClr val="7030A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1355AA-8C7E-408F-9D4B-BA37887124B9}"/>
              </a:ext>
            </a:extLst>
          </p:cNvPr>
          <p:cNvSpPr>
            <a:spLocks noGrp="1"/>
          </p:cNvSpPr>
          <p:nvPr>
            <p:ph type="sldNum" sz="quarter" idx="12"/>
          </p:nvPr>
        </p:nvSpPr>
        <p:spPr/>
        <p:txBody>
          <a:bodyPr/>
          <a:lstStyle/>
          <a:p>
            <a:fld id="{B6F15528-21DE-4FAA-801E-634DDDAF4B2B}" type="slidenum">
              <a:rPr lang="en-US" smtClean="0"/>
              <a:pPr/>
              <a:t>53</a:t>
            </a:fld>
            <a:endParaRPr lang="en-US"/>
          </a:p>
        </p:txBody>
      </p:sp>
      <p:graphicFrame>
        <p:nvGraphicFramePr>
          <p:cNvPr id="5" name="Table 5">
            <a:extLst>
              <a:ext uri="{FF2B5EF4-FFF2-40B4-BE49-F238E27FC236}">
                <a16:creationId xmlns:a16="http://schemas.microsoft.com/office/drawing/2014/main" id="{118A2C0C-FB09-45AE-949C-4A4348E5D2D0}"/>
              </a:ext>
            </a:extLst>
          </p:cNvPr>
          <p:cNvGraphicFramePr>
            <a:graphicFrameLocks noGrp="1"/>
          </p:cNvGraphicFramePr>
          <p:nvPr>
            <p:extLst>
              <p:ext uri="{D42A27DB-BD31-4B8C-83A1-F6EECF244321}">
                <p14:modId xmlns:p14="http://schemas.microsoft.com/office/powerpoint/2010/main" val="1110880759"/>
              </p:ext>
            </p:extLst>
          </p:nvPr>
        </p:nvGraphicFramePr>
        <p:xfrm>
          <a:off x="914400" y="1961515"/>
          <a:ext cx="7452360" cy="367728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971755769"/>
                    </a:ext>
                  </a:extLst>
                </a:gridCol>
                <a:gridCol w="3352800">
                  <a:extLst>
                    <a:ext uri="{9D8B030D-6E8A-4147-A177-3AD203B41FA5}">
                      <a16:colId xmlns:a16="http://schemas.microsoft.com/office/drawing/2014/main" val="1697318450"/>
                    </a:ext>
                  </a:extLst>
                </a:gridCol>
                <a:gridCol w="1447800">
                  <a:extLst>
                    <a:ext uri="{9D8B030D-6E8A-4147-A177-3AD203B41FA5}">
                      <a16:colId xmlns:a16="http://schemas.microsoft.com/office/drawing/2014/main" val="1667634891"/>
                    </a:ext>
                  </a:extLst>
                </a:gridCol>
                <a:gridCol w="975360">
                  <a:extLst>
                    <a:ext uri="{9D8B030D-6E8A-4147-A177-3AD203B41FA5}">
                      <a16:colId xmlns:a16="http://schemas.microsoft.com/office/drawing/2014/main" val="262345914"/>
                    </a:ext>
                  </a:extLst>
                </a:gridCol>
              </a:tblGrid>
              <a:tr h="442595">
                <a:tc>
                  <a:txBody>
                    <a:bodyPr/>
                    <a:lstStyle/>
                    <a:p>
                      <a:pPr algn="ctr"/>
                      <a:r>
                        <a:rPr lang="en-US" sz="1600" dirty="0">
                          <a:latin typeface="Times New Roman" panose="02020603050405020304" pitchFamily="18" charset="0"/>
                          <a:cs typeface="Times New Roman" panose="02020603050405020304" pitchFamily="18" charset="0"/>
                        </a:rPr>
                        <a:t>Age of calf</a:t>
                      </a:r>
                      <a:endParaRPr lang="en-IN"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Colostrum/Whole milk</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Calf starter</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Hay</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69044874"/>
                  </a:ext>
                </a:extLst>
              </a:tr>
              <a:tr h="442595">
                <a:tc>
                  <a:txBody>
                    <a:bodyPr/>
                    <a:lstStyle/>
                    <a:p>
                      <a:pPr algn="ctr"/>
                      <a:r>
                        <a:rPr lang="en-US" sz="1600" dirty="0">
                          <a:latin typeface="Times New Roman" panose="02020603050405020304" pitchFamily="18" charset="0"/>
                          <a:cs typeface="Times New Roman" panose="02020603050405020304" pitchFamily="18" charset="0"/>
                        </a:rPr>
                        <a:t>1-3 days</a:t>
                      </a:r>
                      <a:endParaRPr lang="en-IN"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Colostrum @ 1/10</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BW</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70119333"/>
                  </a:ext>
                </a:extLst>
              </a:tr>
              <a:tr h="442595">
                <a:tc>
                  <a:txBody>
                    <a:bodyPr/>
                    <a:lstStyle/>
                    <a:p>
                      <a:pPr algn="ctr"/>
                      <a:r>
                        <a:rPr lang="en-US" sz="1600" dirty="0">
                          <a:latin typeface="Times New Roman" panose="02020603050405020304" pitchFamily="18" charset="0"/>
                          <a:cs typeface="Times New Roman" panose="02020603050405020304" pitchFamily="18" charset="0"/>
                        </a:rPr>
                        <a:t>4-7 days</a:t>
                      </a: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Whole milk @ 1/10</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BW</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9786475"/>
                  </a:ext>
                </a:extLst>
              </a:tr>
              <a:tr h="442595">
                <a:tc>
                  <a:txBody>
                    <a:bodyPr/>
                    <a:lstStyle/>
                    <a:p>
                      <a:pPr algn="ctr"/>
                      <a:r>
                        <a:rPr lang="en-US" sz="1600" dirty="0">
                          <a:latin typeface="Times New Roman" panose="02020603050405020304" pitchFamily="18" charset="0"/>
                          <a:cs typeface="Times New Roman" panose="02020603050405020304" pitchFamily="18" charset="0"/>
                        </a:rPr>
                        <a:t>8-14 days</a:t>
                      </a: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Whole milk @ 1/10</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BW</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3058235"/>
                  </a:ext>
                </a:extLst>
              </a:tr>
              <a:tr h="442595">
                <a:tc>
                  <a:txBody>
                    <a:bodyPr/>
                    <a:lstStyle/>
                    <a:p>
                      <a:pPr algn="ctr"/>
                      <a:r>
                        <a:rPr lang="en-US" sz="1600" dirty="0">
                          <a:latin typeface="Times New Roman" panose="02020603050405020304" pitchFamily="18" charset="0"/>
                          <a:cs typeface="Times New Roman" panose="02020603050405020304" pitchFamily="18" charset="0"/>
                        </a:rPr>
                        <a:t>15-21 days</a:t>
                      </a: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Whole milk @ 1/10</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BW</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Little (50 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Little</a:t>
                      </a: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8337473"/>
                  </a:ext>
                </a:extLst>
              </a:tr>
              <a:tr h="442595">
                <a:tc>
                  <a:txBody>
                    <a:bodyPr/>
                    <a:lstStyle/>
                    <a:p>
                      <a:pPr algn="ctr"/>
                      <a:r>
                        <a:rPr lang="en-US" sz="1600" dirty="0">
                          <a:latin typeface="Times New Roman" panose="02020603050405020304" pitchFamily="18" charset="0"/>
                          <a:cs typeface="Times New Roman" panose="02020603050405020304" pitchFamily="18" charset="0"/>
                        </a:rPr>
                        <a:t>22-35 days</a:t>
                      </a: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Whole milk @ 1/15</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BW</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100 g/day</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i="1" dirty="0">
                          <a:latin typeface="Times New Roman" panose="02020603050405020304" pitchFamily="18" charset="0"/>
                          <a:cs typeface="Times New Roman" panose="02020603050405020304" pitchFamily="18" charset="0"/>
                        </a:rPr>
                        <a:t>Ad lib</a:t>
                      </a:r>
                      <a:endParaRPr lang="en-IN" sz="16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1736863"/>
                  </a:ext>
                </a:extLst>
              </a:tr>
              <a:tr h="442595">
                <a:tc>
                  <a:txBody>
                    <a:bodyPr/>
                    <a:lstStyle/>
                    <a:p>
                      <a:pPr algn="ctr"/>
                      <a:r>
                        <a:rPr lang="en-US" sz="1600" dirty="0">
                          <a:latin typeface="Times New Roman" panose="02020603050405020304" pitchFamily="18" charset="0"/>
                          <a:cs typeface="Times New Roman" panose="02020603050405020304" pitchFamily="18" charset="0"/>
                        </a:rPr>
                        <a:t>Upto 2 months</a:t>
                      </a: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Whole milk @ 1/20</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BW</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250 g/day</a:t>
                      </a: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Ad lib</a:t>
                      </a:r>
                      <a:endParaRPr kumimoji="0" lang="en-IN"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21080420"/>
                  </a:ext>
                </a:extLst>
              </a:tr>
              <a:tr h="442595">
                <a:tc>
                  <a:txBody>
                    <a:bodyPr/>
                    <a:lstStyle/>
                    <a:p>
                      <a:pPr algn="ctr"/>
                      <a:r>
                        <a:rPr lang="en-US" sz="1600" dirty="0">
                          <a:latin typeface="Times New Roman" panose="02020603050405020304" pitchFamily="18" charset="0"/>
                          <a:cs typeface="Times New Roman" panose="02020603050405020304" pitchFamily="18" charset="0"/>
                        </a:rPr>
                        <a:t>2-3 months</a:t>
                      </a:r>
                      <a:endParaRPr lang="en-IN"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Milk is gradually reduced</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500 g/day</a:t>
                      </a:r>
                      <a:endParaRPr lang="en-IN"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Ad lib</a:t>
                      </a:r>
                      <a:endParaRPr kumimoji="0" lang="en-IN"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6530461"/>
                  </a:ext>
                </a:extLst>
              </a:tr>
            </a:tbl>
          </a:graphicData>
        </a:graphic>
      </p:graphicFrame>
    </p:spTree>
    <p:extLst>
      <p:ext uri="{BB962C8B-B14F-4D97-AF65-F5344CB8AC3E}">
        <p14:creationId xmlns:p14="http://schemas.microsoft.com/office/powerpoint/2010/main" val="2168103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54</a:t>
            </a:fld>
            <a:endParaRPr lang="en-US"/>
          </a:p>
        </p:txBody>
      </p:sp>
      <p:sp>
        <p:nvSpPr>
          <p:cNvPr id="18" name="TextBox 17">
            <a:extLst>
              <a:ext uri="{FF2B5EF4-FFF2-40B4-BE49-F238E27FC236}">
                <a16:creationId xmlns:a16="http://schemas.microsoft.com/office/drawing/2014/main" id="{91FC43F5-7884-407E-B0B9-10D0F27E54B7}"/>
              </a:ext>
            </a:extLst>
          </p:cNvPr>
          <p:cNvSpPr txBox="1"/>
          <p:nvPr/>
        </p:nvSpPr>
        <p:spPr>
          <a:xfrm>
            <a:off x="990600" y="1066800"/>
            <a:ext cx="4876800" cy="523220"/>
          </a:xfrm>
          <a:prstGeom prst="rect">
            <a:avLst/>
          </a:prstGeom>
          <a:noFill/>
          <a:ln>
            <a:solidFill>
              <a:schemeClr val="tx2"/>
            </a:solidFill>
          </a:ln>
        </p:spPr>
        <p:txBody>
          <a:bodyPr wrap="square">
            <a:spAutoFit/>
          </a:bodyPr>
          <a:lstStyle/>
          <a:p>
            <a:pPr algn="ctr"/>
            <a:r>
              <a:rPr lang="en-US" sz="2800" b="1" dirty="0">
                <a:solidFill>
                  <a:srgbClr val="7030A0"/>
                </a:solidFill>
                <a:latin typeface="Times New Roman" pitchFamily="18" charset="0"/>
                <a:cs typeface="Times New Roman" pitchFamily="18" charset="0"/>
              </a:rPr>
              <a:t>Challenge feeding/steaming up</a:t>
            </a:r>
            <a:endParaRPr lang="en-IN" sz="2800" dirty="0"/>
          </a:p>
        </p:txBody>
      </p:sp>
      <p:sp>
        <p:nvSpPr>
          <p:cNvPr id="5" name="Content Placeholder 2"/>
          <p:cNvSpPr>
            <a:spLocks noGrp="1"/>
          </p:cNvSpPr>
          <p:nvPr>
            <p:ph idx="1"/>
          </p:nvPr>
        </p:nvSpPr>
        <p:spPr>
          <a:xfrm>
            <a:off x="822959" y="1998134"/>
            <a:ext cx="7543801" cy="3259666"/>
          </a:xfrm>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Feeding/supplying extra nutrient in high yielding animals to challenging them to produce at their maximum potential is known as challenge feeding.</a:t>
            </a:r>
          </a:p>
          <a:p>
            <a:pPr algn="just">
              <a:buFont typeface="Wingdings" pitchFamily="2" charset="2"/>
              <a:buChar char="v"/>
            </a:pPr>
            <a:r>
              <a:rPr lang="en-US" dirty="0">
                <a:solidFill>
                  <a:schemeClr val="tx1"/>
                </a:solidFill>
                <a:latin typeface="Times New Roman" pitchFamily="18" charset="0"/>
                <a:cs typeface="Times New Roman" pitchFamily="18" charset="0"/>
              </a:rPr>
              <a:t>Challenge feeding starts 2 weeks prior to the expected date of calving.</a:t>
            </a:r>
          </a:p>
          <a:p>
            <a:pPr algn="just">
              <a:buFont typeface="Wingdings" pitchFamily="2" charset="2"/>
              <a:buChar char="v"/>
            </a:pPr>
            <a:r>
              <a:rPr lang="en-US" dirty="0">
                <a:solidFill>
                  <a:schemeClr val="tx1"/>
                </a:solidFill>
                <a:latin typeface="Times New Roman" pitchFamily="18" charset="0"/>
                <a:cs typeface="Times New Roman" pitchFamily="18" charset="0"/>
              </a:rPr>
              <a:t>Feeding of extra concentrate at 500 g/day and increase it gradually to a level of 500-1000 g/day/100 kg BW. </a:t>
            </a:r>
          </a:p>
          <a:p>
            <a:pPr algn="just">
              <a:buFont typeface="Wingdings" pitchFamily="2" charset="2"/>
              <a:buChar char="v"/>
            </a:pPr>
            <a:r>
              <a:rPr lang="en-US" dirty="0">
                <a:solidFill>
                  <a:schemeClr val="tx1"/>
                </a:solidFill>
                <a:latin typeface="Times New Roman" pitchFamily="18" charset="0"/>
                <a:cs typeface="Times New Roman" pitchFamily="18" charset="0"/>
              </a:rPr>
              <a:t>Challenge feeding will condition digestive system for the increased quantity of feed to provide sufficient nutrients to initiate lactation on a higher plane.</a:t>
            </a:r>
          </a:p>
        </p:txBody>
      </p:sp>
    </p:spTree>
    <p:extLst>
      <p:ext uri="{BB962C8B-B14F-4D97-AF65-F5344CB8AC3E}">
        <p14:creationId xmlns:p14="http://schemas.microsoft.com/office/powerpoint/2010/main" val="2042754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55</a:t>
            </a:fld>
            <a:endParaRPr lang="en-US"/>
          </a:p>
        </p:txBody>
      </p:sp>
      <p:sp>
        <p:nvSpPr>
          <p:cNvPr id="18" name="TextBox 17">
            <a:extLst>
              <a:ext uri="{FF2B5EF4-FFF2-40B4-BE49-F238E27FC236}">
                <a16:creationId xmlns:a16="http://schemas.microsoft.com/office/drawing/2014/main" id="{91FC43F5-7884-407E-B0B9-10D0F27E54B7}"/>
              </a:ext>
            </a:extLst>
          </p:cNvPr>
          <p:cNvSpPr txBox="1"/>
          <p:nvPr/>
        </p:nvSpPr>
        <p:spPr>
          <a:xfrm>
            <a:off x="990600" y="1066800"/>
            <a:ext cx="5105400" cy="523220"/>
          </a:xfrm>
          <a:prstGeom prst="rect">
            <a:avLst/>
          </a:prstGeom>
          <a:noFill/>
          <a:ln>
            <a:solidFill>
              <a:schemeClr val="tx2"/>
            </a:solidFill>
          </a:ln>
        </p:spPr>
        <p:txBody>
          <a:bodyPr wrap="square">
            <a:spAutoFit/>
          </a:bodyPr>
          <a:lstStyle/>
          <a:p>
            <a:pPr algn="ctr"/>
            <a:r>
              <a:rPr lang="en-US" sz="2800" b="1" dirty="0">
                <a:solidFill>
                  <a:srgbClr val="7030A0"/>
                </a:solidFill>
                <a:latin typeface="Times New Roman" pitchFamily="18" charset="0"/>
                <a:cs typeface="Times New Roman" pitchFamily="18" charset="0"/>
              </a:rPr>
              <a:t>Milk fever or parturient paresis</a:t>
            </a:r>
            <a:endParaRPr lang="en-IN" sz="2800" dirty="0"/>
          </a:p>
        </p:txBody>
      </p:sp>
      <p:sp>
        <p:nvSpPr>
          <p:cNvPr id="5" name="Content Placeholder 2"/>
          <p:cNvSpPr>
            <a:spLocks noGrp="1"/>
          </p:cNvSpPr>
          <p:nvPr>
            <p:ph idx="1"/>
          </p:nvPr>
        </p:nvSpPr>
        <p:spPr>
          <a:xfrm>
            <a:off x="822959" y="2074334"/>
            <a:ext cx="7543801" cy="2954866"/>
          </a:xfrm>
        </p:spPr>
        <p:txBody>
          <a:bodyPr>
            <a:norm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Milk fever is characterized by low blood Ca and paralysis. It is usually observed within 40 hours post-calving.</a:t>
            </a:r>
          </a:p>
          <a:p>
            <a:pPr algn="just">
              <a:buFont typeface="Wingdings" pitchFamily="2" charset="2"/>
              <a:buChar char="v"/>
            </a:pPr>
            <a:r>
              <a:rPr lang="en-US" dirty="0">
                <a:solidFill>
                  <a:schemeClr val="tx1"/>
                </a:solidFill>
                <a:latin typeface="Times New Roman" pitchFamily="18" charset="0"/>
                <a:cs typeface="Times New Roman" pitchFamily="18" charset="0"/>
              </a:rPr>
              <a:t>Milch animal do not develop fever on the contrary body temperature may be decreased.  </a:t>
            </a:r>
          </a:p>
          <a:p>
            <a:pPr algn="just">
              <a:buFont typeface="Wingdings" pitchFamily="2" charset="2"/>
              <a:buChar char="v"/>
            </a:pPr>
            <a:r>
              <a:rPr lang="en-US" dirty="0">
                <a:solidFill>
                  <a:schemeClr val="tx1"/>
                </a:solidFill>
                <a:latin typeface="Times New Roman" pitchFamily="18" charset="0"/>
                <a:cs typeface="Times New Roman" pitchFamily="18" charset="0"/>
              </a:rPr>
              <a:t>It seems probably PTH fail to mobilize the body Ca rapidly to meet the drain at parturition which results from the onset of active milk secretion.</a:t>
            </a:r>
          </a:p>
          <a:p>
            <a:pPr algn="just">
              <a:buFont typeface="Wingdings" pitchFamily="2" charset="2"/>
              <a:buChar char="v"/>
            </a:pPr>
            <a:r>
              <a:rPr lang="en-US" dirty="0">
                <a:solidFill>
                  <a:schemeClr val="tx1"/>
                </a:solidFill>
                <a:latin typeface="Times New Roman" pitchFamily="18" charset="0"/>
                <a:cs typeface="Times New Roman" pitchFamily="18" charset="0"/>
              </a:rPr>
              <a:t>High dietary supply of Ca for prolonged period is responsible for less activity of PTH.</a:t>
            </a:r>
          </a:p>
        </p:txBody>
      </p:sp>
    </p:spTree>
    <p:extLst>
      <p:ext uri="{BB962C8B-B14F-4D97-AF65-F5344CB8AC3E}">
        <p14:creationId xmlns:p14="http://schemas.microsoft.com/office/powerpoint/2010/main" val="2042754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2040466"/>
          </a:xfrm>
        </p:spPr>
        <p:style>
          <a:lnRef idx="2">
            <a:schemeClr val="dk1"/>
          </a:lnRef>
          <a:fillRef idx="1">
            <a:schemeClr val="lt1"/>
          </a:fillRef>
          <a:effectRef idx="0">
            <a:schemeClr val="dk1"/>
          </a:effectRef>
          <a:fontRef idx="minor">
            <a:schemeClr val="dk1"/>
          </a:fontRef>
        </p:style>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Feeding of negative dietary cation anion balance (DCAB) or dietary cation anion difference (DCAD) (-100 to -150 </a:t>
            </a:r>
            <a:r>
              <a:rPr lang="en-US" dirty="0" err="1">
                <a:solidFill>
                  <a:schemeClr val="tx1"/>
                </a:solidFill>
                <a:latin typeface="Times New Roman" pitchFamily="18" charset="0"/>
                <a:cs typeface="Times New Roman" pitchFamily="18" charset="0"/>
              </a:rPr>
              <a:t>meq</a:t>
            </a:r>
            <a:r>
              <a:rPr lang="en-US" dirty="0">
                <a:solidFill>
                  <a:schemeClr val="tx1"/>
                </a:solidFill>
                <a:latin typeface="Times New Roman" pitchFamily="18" charset="0"/>
                <a:cs typeface="Times New Roman" pitchFamily="18" charset="0"/>
              </a:rPr>
              <a:t>/kg DM) during pre-partum period helps in improving responsiveness of PTH which results into mobilization of bone Ca post-partum.</a:t>
            </a:r>
          </a:p>
          <a:p>
            <a:pPr algn="just">
              <a:buFont typeface="Wingdings" pitchFamily="2" charset="2"/>
              <a:buChar char="v"/>
            </a:pPr>
            <a:r>
              <a:rPr lang="en-US" dirty="0">
                <a:solidFill>
                  <a:schemeClr val="tx1"/>
                </a:solidFill>
                <a:latin typeface="Times New Roman" pitchFamily="18" charset="0"/>
                <a:cs typeface="Times New Roman" pitchFamily="18" charset="0"/>
              </a:rPr>
              <a:t>However, positive DCAD (+250 to +300 </a:t>
            </a:r>
            <a:r>
              <a:rPr lang="en-US" dirty="0" err="1">
                <a:solidFill>
                  <a:schemeClr val="tx1"/>
                </a:solidFill>
                <a:latin typeface="Times New Roman" pitchFamily="18" charset="0"/>
                <a:cs typeface="Times New Roman" pitchFamily="18" charset="0"/>
              </a:rPr>
              <a:t>meq</a:t>
            </a:r>
            <a:r>
              <a:rPr lang="en-US" dirty="0">
                <a:solidFill>
                  <a:schemeClr val="tx1"/>
                </a:solidFill>
                <a:latin typeface="Times New Roman" pitchFamily="18" charset="0"/>
                <a:cs typeface="Times New Roman" pitchFamily="18" charset="0"/>
              </a:rPr>
              <a:t>/kg DM) is provided during post-partum (buffering capacity).      </a:t>
            </a:r>
          </a:p>
          <a:p>
            <a:pPr algn="just">
              <a:buFont typeface="Wingdings" pitchFamily="2" charset="2"/>
              <a:buChar char="v"/>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Rectangle 4"/>
          <p:cNvSpPr/>
          <p:nvPr/>
        </p:nvSpPr>
        <p:spPr>
          <a:xfrm>
            <a:off x="990600" y="4191000"/>
            <a:ext cx="73914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r>
              <a:rPr lang="en-US" dirty="0">
                <a:latin typeface="Times New Roman" pitchFamily="18" charset="0"/>
                <a:cs typeface="Times New Roman" pitchFamily="18" charset="0"/>
              </a:rPr>
              <a:t>DCAD (</a:t>
            </a:r>
            <a:r>
              <a:rPr lang="en-US" dirty="0" err="1">
                <a:latin typeface="Times New Roman" pitchFamily="18" charset="0"/>
                <a:cs typeface="Times New Roman" pitchFamily="18" charset="0"/>
              </a:rPr>
              <a:t>mEq</a:t>
            </a:r>
            <a:r>
              <a:rPr lang="en-US" dirty="0">
                <a:latin typeface="Times New Roman" pitchFamily="18" charset="0"/>
                <a:cs typeface="Times New Roman" pitchFamily="18" charset="0"/>
              </a:rPr>
              <a:t>/kg DM)  = [(sodium x 435)+(potassium x 256)] - [(chloride x 282)+(sulfur x 624)]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EC79DC-52B6-4F7D-9843-D58319576900}"/>
              </a:ext>
            </a:extLst>
          </p:cNvPr>
          <p:cNvSpPr>
            <a:spLocks noGrp="1"/>
          </p:cNvSpPr>
          <p:nvPr>
            <p:ph type="sldNum" sz="quarter" idx="12"/>
          </p:nvPr>
        </p:nvSpPr>
        <p:spPr/>
        <p:txBody>
          <a:bodyPr/>
          <a:lstStyle/>
          <a:p>
            <a:fld id="{B6F15528-21DE-4FAA-801E-634DDDAF4B2B}" type="slidenum">
              <a:rPr lang="en-US" smtClean="0"/>
              <a:pPr/>
              <a:t>57</a:t>
            </a:fld>
            <a:endParaRPr lang="en-US"/>
          </a:p>
        </p:txBody>
      </p:sp>
      <p:sp>
        <p:nvSpPr>
          <p:cNvPr id="18" name="TextBox 17">
            <a:extLst>
              <a:ext uri="{FF2B5EF4-FFF2-40B4-BE49-F238E27FC236}">
                <a16:creationId xmlns:a16="http://schemas.microsoft.com/office/drawing/2014/main" id="{91FC43F5-7884-407E-B0B9-10D0F27E54B7}"/>
              </a:ext>
            </a:extLst>
          </p:cNvPr>
          <p:cNvSpPr txBox="1"/>
          <p:nvPr/>
        </p:nvSpPr>
        <p:spPr>
          <a:xfrm>
            <a:off x="990600" y="1066800"/>
            <a:ext cx="4800600" cy="523220"/>
          </a:xfrm>
          <a:prstGeom prst="rect">
            <a:avLst/>
          </a:prstGeom>
          <a:noFill/>
          <a:ln>
            <a:solidFill>
              <a:schemeClr val="tx2"/>
            </a:solidFill>
          </a:ln>
        </p:spPr>
        <p:txBody>
          <a:bodyPr wrap="square">
            <a:spAutoFit/>
          </a:bodyPr>
          <a:lstStyle/>
          <a:p>
            <a:pPr algn="ctr"/>
            <a:r>
              <a:rPr lang="en-US" sz="2800" b="1" dirty="0">
                <a:solidFill>
                  <a:srgbClr val="7030A0"/>
                </a:solidFill>
                <a:latin typeface="Times New Roman" pitchFamily="18" charset="0"/>
                <a:cs typeface="Times New Roman" pitchFamily="18" charset="0"/>
              </a:rPr>
              <a:t>Bypass nutrient technology</a:t>
            </a:r>
            <a:endParaRPr lang="en-IN" sz="2800" dirty="0"/>
          </a:p>
        </p:txBody>
      </p:sp>
      <p:sp>
        <p:nvSpPr>
          <p:cNvPr id="5" name="Content Placeholder 2"/>
          <p:cNvSpPr>
            <a:spLocks noGrp="1"/>
          </p:cNvSpPr>
          <p:nvPr>
            <p:ph idx="1"/>
          </p:nvPr>
        </p:nvSpPr>
        <p:spPr>
          <a:xfrm>
            <a:off x="822959" y="2074334"/>
            <a:ext cx="7543801" cy="2954866"/>
          </a:xfrm>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Bypass nutrients [(bypass protein, bypass fat and rumen resistant starch (RRS)] is also called rumen escape or </a:t>
            </a:r>
            <a:r>
              <a:rPr lang="en-US" dirty="0" err="1">
                <a:solidFill>
                  <a:schemeClr val="tx1"/>
                </a:solidFill>
                <a:latin typeface="Times New Roman" pitchFamily="18" charset="0"/>
                <a:cs typeface="Times New Roman" pitchFamily="18" charset="0"/>
              </a:rPr>
              <a:t>undegradable</a:t>
            </a:r>
            <a:r>
              <a:rPr lang="en-US" dirty="0">
                <a:solidFill>
                  <a:schemeClr val="tx1"/>
                </a:solidFill>
                <a:latin typeface="Times New Roman" pitchFamily="18" charset="0"/>
                <a:cs typeface="Times New Roman" pitchFamily="18" charset="0"/>
              </a:rPr>
              <a:t> nutrients. It is the portion of the dietary nutrients that escapes from being broken down or digested in the rumen by microbes (bacteria, protozoa, etc.).</a:t>
            </a:r>
          </a:p>
          <a:p>
            <a:pPr algn="just">
              <a:buFont typeface="Wingdings" pitchFamily="2" charset="2"/>
              <a:buChar char="v"/>
            </a:pPr>
            <a:r>
              <a:rPr lang="en-US" dirty="0">
                <a:solidFill>
                  <a:schemeClr val="tx1"/>
                </a:solidFill>
                <a:latin typeface="Times New Roman" pitchFamily="18" charset="0"/>
                <a:cs typeface="Times New Roman" pitchFamily="18" charset="0"/>
              </a:rPr>
              <a:t>Bypass nutrient technology is used in high yielding animals in which microbial origin end products not able to fulfill the requirement of host animals.</a:t>
            </a:r>
          </a:p>
          <a:p>
            <a:pPr algn="just">
              <a:buFont typeface="Wingdings" pitchFamily="2" charset="2"/>
              <a:buChar char="v"/>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42754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thank you"/>
          <p:cNvPicPr>
            <a:picLocks noChangeAspect="1" noChangeArrowheads="1"/>
          </p:cNvPicPr>
          <p:nvPr/>
        </p:nvPicPr>
        <p:blipFill>
          <a:blip r:embed="rId3" cstate="print"/>
          <a:srcRect/>
          <a:stretch>
            <a:fillRect/>
          </a:stretch>
        </p:blipFill>
        <p:spPr bwMode="auto">
          <a:xfrm>
            <a:off x="1676400" y="1876425"/>
            <a:ext cx="5962650" cy="4219575"/>
          </a:xfrm>
          <a:prstGeom prst="rect">
            <a:avLst/>
          </a:prstGeom>
          <a:noFill/>
        </p:spPr>
      </p:pic>
      <p:sp>
        <p:nvSpPr>
          <p:cNvPr id="5" name="Slide Number Placeholder 4"/>
          <p:cNvSpPr>
            <a:spLocks noGrp="1"/>
          </p:cNvSpPr>
          <p:nvPr>
            <p:ph type="sldNum" sz="quarter" idx="12"/>
          </p:nvPr>
        </p:nvSpPr>
        <p:spPr>
          <a:xfrm>
            <a:off x="76200" y="6459787"/>
            <a:ext cx="8763000" cy="245814"/>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58</a:t>
            </a:fld>
            <a:endParaRPr lang="en-US" dirty="0"/>
          </a:p>
        </p:txBody>
      </p:sp>
      <p:pic>
        <p:nvPicPr>
          <p:cNvPr id="4" name="Picture 3">
            <a:extLst>
              <a:ext uri="{FF2B5EF4-FFF2-40B4-BE49-F238E27FC236}">
                <a16:creationId xmlns:a16="http://schemas.microsoft.com/office/drawing/2014/main" id="{C803AD27-C2D6-4E31-8501-C478F6ACCA0E}"/>
              </a:ext>
            </a:extLst>
          </p:cNvPr>
          <p:cNvPicPr>
            <a:picLocks noChangeAspect="1"/>
          </p:cNvPicPr>
          <p:nvPr/>
        </p:nvPicPr>
        <p:blipFill>
          <a:blip r:embed="rId4" cstate="print"/>
          <a:stretch>
            <a:fillRect/>
          </a:stretch>
        </p:blipFill>
        <p:spPr>
          <a:xfrm>
            <a:off x="0" y="151659"/>
            <a:ext cx="1478018" cy="1478018"/>
          </a:xfrm>
          <a:prstGeom prst="rect">
            <a:avLst/>
          </a:prstGeom>
        </p:spPr>
      </p:pic>
      <p:pic>
        <p:nvPicPr>
          <p:cNvPr id="6" name="Picture 5" descr="New Picture">
            <a:extLst>
              <a:ext uri="{FF2B5EF4-FFF2-40B4-BE49-F238E27FC236}">
                <a16:creationId xmlns:a16="http://schemas.microsoft.com/office/drawing/2014/main" id="{886855B3-0201-4114-A6D0-309023D223BC}"/>
              </a:ext>
            </a:extLst>
          </p:cNvPr>
          <p:cNvPicPr/>
          <p:nvPr/>
        </p:nvPicPr>
        <p:blipFill>
          <a:blip r:embed="rId5" cstate="print"/>
          <a:srcRect/>
          <a:stretch>
            <a:fillRect/>
          </a:stretch>
        </p:blipFill>
        <p:spPr bwMode="auto">
          <a:xfrm>
            <a:off x="7476796" y="133904"/>
            <a:ext cx="1667204" cy="145436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C00000"/>
                </a:solidFill>
                <a:latin typeface="Times New Roman" pitchFamily="18" charset="0"/>
                <a:cs typeface="Times New Roman" pitchFamily="18" charset="0"/>
              </a:rPr>
              <a:t>Characteristics of ration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Content Placeholder 4"/>
          <p:cNvSpPr>
            <a:spLocks noGrp="1"/>
          </p:cNvSpPr>
          <p:nvPr>
            <p:ph idx="1"/>
          </p:nvPr>
        </p:nvSpPr>
        <p:spPr/>
        <p:txBody>
          <a:bodyPr>
            <a:noAutofit/>
          </a:bodyPr>
          <a:lstStyle/>
          <a:p>
            <a:pPr marL="457200" indent="-457200" algn="just">
              <a:buClrTx/>
              <a:buFont typeface="+mj-lt"/>
              <a:buAutoNum type="arabicPeriod"/>
            </a:pPr>
            <a:r>
              <a:rPr lang="en-US" sz="2200" dirty="0">
                <a:solidFill>
                  <a:schemeClr val="tx1"/>
                </a:solidFill>
                <a:latin typeface="Times New Roman" pitchFamily="18" charset="0"/>
                <a:cs typeface="Times New Roman" pitchFamily="18" charset="0"/>
              </a:rPr>
              <a:t>Ration should be well balanced in terms of energy, protein, minerals and vitamins. </a:t>
            </a:r>
          </a:p>
          <a:p>
            <a:pPr marL="457200" indent="-457200" algn="just">
              <a:buClrTx/>
              <a:buFont typeface="+mj-lt"/>
              <a:buAutoNum type="arabicPeriod"/>
            </a:pPr>
            <a:r>
              <a:rPr lang="en-US" sz="2200" dirty="0">
                <a:solidFill>
                  <a:schemeClr val="tx1"/>
                </a:solidFill>
                <a:latin typeface="Times New Roman" pitchFamily="18" charset="0"/>
                <a:cs typeface="Times New Roman" pitchFamily="18" charset="0"/>
              </a:rPr>
              <a:t>Ration should be highly digestible.</a:t>
            </a:r>
          </a:p>
          <a:p>
            <a:pPr marL="457200" lvl="0" indent="-457200" algn="just">
              <a:buClrTx/>
              <a:buFont typeface="+mj-lt"/>
              <a:buAutoNum type="arabicPeriod"/>
            </a:pPr>
            <a:r>
              <a:rPr lang="en-US" sz="2200" dirty="0">
                <a:solidFill>
                  <a:schemeClr val="tx1"/>
                </a:solidFill>
                <a:latin typeface="Times New Roman" pitchFamily="18" charset="0"/>
                <a:cs typeface="Times New Roman" pitchFamily="18" charset="0"/>
              </a:rPr>
              <a:t>The ration should be fairly laxative to stimulate the walls of digestive track for maximum secretion and action of digestive juices. </a:t>
            </a:r>
          </a:p>
          <a:p>
            <a:pPr marL="457200" indent="-457200" algn="just">
              <a:buClrTx/>
              <a:buFont typeface="+mj-lt"/>
              <a:buAutoNum type="arabicPeriod"/>
            </a:pPr>
            <a:r>
              <a:rPr lang="en-US" sz="2200" dirty="0">
                <a:solidFill>
                  <a:schemeClr val="tx1"/>
                </a:solidFill>
                <a:latin typeface="Times New Roman" pitchFamily="18" charset="0"/>
                <a:cs typeface="Times New Roman" pitchFamily="18" charset="0"/>
              </a:rPr>
              <a:t>Ration should be fairly bulky to satisfy the hunger of animal.</a:t>
            </a:r>
          </a:p>
          <a:p>
            <a:pPr marL="457200" lvl="0" indent="-457200" algn="just">
              <a:buClrTx/>
              <a:buFont typeface="+mj-lt"/>
              <a:buAutoNum type="arabicPeriod"/>
            </a:pPr>
            <a:r>
              <a:rPr lang="en-US" sz="2200" dirty="0">
                <a:solidFill>
                  <a:schemeClr val="tx1"/>
                </a:solidFill>
                <a:latin typeface="Times New Roman" pitchFamily="18" charset="0"/>
                <a:cs typeface="Times New Roman" pitchFamily="18" charset="0"/>
              </a:rPr>
              <a:t>The ingredients composing the ration should be good and sound enough.</a:t>
            </a:r>
          </a:p>
          <a:p>
            <a:pPr algn="just"/>
            <a:endParaRPr lang="en-US" sz="2200" dirty="0"/>
          </a:p>
        </p:txBody>
      </p:sp>
      <p:sp>
        <p:nvSpPr>
          <p:cNvPr id="3" name="TextBox 2">
            <a:extLst>
              <a:ext uri="{FF2B5EF4-FFF2-40B4-BE49-F238E27FC236}">
                <a16:creationId xmlns:a16="http://schemas.microsoft.com/office/drawing/2014/main" id="{227E0044-970A-400A-B5F3-A88272F99D22}"/>
              </a:ext>
            </a:extLst>
          </p:cNvPr>
          <p:cNvSpPr txBox="1"/>
          <p:nvPr/>
        </p:nvSpPr>
        <p:spPr>
          <a:xfrm>
            <a:off x="4038600" y="505047"/>
            <a:ext cx="1524000" cy="461665"/>
          </a:xfrm>
          <a:prstGeom prst="rect">
            <a:avLst/>
          </a:prstGeom>
          <a:noFill/>
        </p:spPr>
        <p:txBody>
          <a:bodyPr wrap="square" rtlCol="0">
            <a:spAutoFit/>
          </a:bodyPr>
          <a:lstStyle/>
          <a:p>
            <a:pPr algn="ctr"/>
            <a:r>
              <a:rPr lang="en-US" sz="2400" b="1" dirty="0">
                <a:solidFill>
                  <a:srgbClr val="7030A0"/>
                </a:solidFill>
                <a:latin typeface="Times New Roman" panose="02020603050405020304" pitchFamily="18" charset="0"/>
                <a:cs typeface="Times New Roman" panose="02020603050405020304" pitchFamily="18" charset="0"/>
              </a:rPr>
              <a:t>Lecture 2</a:t>
            </a:r>
            <a:endParaRPr lang="en-IN" sz="24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Content Placeholder 2"/>
          <p:cNvSpPr>
            <a:spLocks noGrp="1"/>
          </p:cNvSpPr>
          <p:nvPr>
            <p:ph idx="1"/>
          </p:nvPr>
        </p:nvSpPr>
        <p:spPr/>
        <p:txBody>
          <a:bodyPr>
            <a:noAutofit/>
          </a:bodyPr>
          <a:lstStyle/>
          <a:p>
            <a:pPr marL="0" indent="0" algn="just">
              <a:buClrTx/>
              <a:buNone/>
            </a:pPr>
            <a:r>
              <a:rPr lang="en-US" sz="2200" dirty="0">
                <a:solidFill>
                  <a:schemeClr val="tx1"/>
                </a:solidFill>
                <a:latin typeface="Times New Roman" pitchFamily="18" charset="0"/>
                <a:cs typeface="Times New Roman" pitchFamily="18" charset="0"/>
              </a:rPr>
              <a:t>6. Ration should be free from harmful constituents.</a:t>
            </a:r>
          </a:p>
          <a:p>
            <a:pPr marL="0" indent="0" algn="just">
              <a:buClrTx/>
              <a:buNone/>
            </a:pPr>
            <a:r>
              <a:rPr lang="en-US" sz="2200" dirty="0">
                <a:solidFill>
                  <a:schemeClr val="tx1"/>
                </a:solidFill>
                <a:latin typeface="Times New Roman" pitchFamily="18" charset="0"/>
                <a:cs typeface="Times New Roman" pitchFamily="18" charset="0"/>
              </a:rPr>
              <a:t>7. A variety of feeds should be used to formulate the ration for better balance of nutrients as well as palatability. </a:t>
            </a:r>
            <a:endParaRPr lang="en-IN" sz="2200" dirty="0">
              <a:solidFill>
                <a:schemeClr val="tx1"/>
              </a:solidFill>
              <a:latin typeface="Times New Roman" pitchFamily="18" charset="0"/>
              <a:cs typeface="Times New Roman" pitchFamily="18" charset="0"/>
            </a:endParaRPr>
          </a:p>
          <a:p>
            <a:pPr marL="0" lvl="0" indent="0" algn="just">
              <a:buClrTx/>
              <a:buNone/>
            </a:pPr>
            <a:r>
              <a:rPr lang="en-US" sz="2200" dirty="0">
                <a:solidFill>
                  <a:schemeClr val="tx1"/>
                </a:solidFill>
                <a:latin typeface="Times New Roman" pitchFamily="18" charset="0"/>
                <a:cs typeface="Times New Roman" pitchFamily="18" charset="0"/>
              </a:rPr>
              <a:t>8. Ration should be cost effective and economic. The feed ingredients used in ration formulation should be easily available and cost effective. </a:t>
            </a:r>
          </a:p>
          <a:p>
            <a:pPr marL="0" lvl="0" indent="0" algn="just">
              <a:buClrTx/>
              <a:buNone/>
            </a:pPr>
            <a:r>
              <a:rPr lang="en-US" sz="2200" dirty="0">
                <a:solidFill>
                  <a:schemeClr val="tx1"/>
                </a:solidFill>
                <a:latin typeface="Times New Roman" pitchFamily="18" charset="0"/>
                <a:cs typeface="Times New Roman" pitchFamily="18" charset="0"/>
              </a:rPr>
              <a:t>9. Always avoid sudden change in the diet as it upsets whole stomach resulting in digestive disturbances and reduction in productive performance.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ClrTx/>
              <a:buNone/>
            </a:pPr>
            <a:r>
              <a:rPr lang="en-US" sz="2200" dirty="0">
                <a:solidFill>
                  <a:schemeClr val="tx1"/>
                </a:solidFill>
                <a:latin typeface="Times New Roman" pitchFamily="18" charset="0"/>
                <a:cs typeface="Times New Roman" pitchFamily="18" charset="0"/>
              </a:rPr>
              <a:t>10 Ration  should be given to the animal at regular intervals. </a:t>
            </a:r>
          </a:p>
          <a:p>
            <a:pPr marL="0" indent="0" algn="just">
              <a:buClrTx/>
              <a:buNone/>
            </a:pPr>
            <a:r>
              <a:rPr lang="en-US" sz="2200" dirty="0">
                <a:solidFill>
                  <a:schemeClr val="tx1"/>
                </a:solidFill>
                <a:latin typeface="Times New Roman" pitchFamily="18" charset="0"/>
                <a:cs typeface="Times New Roman" pitchFamily="18" charset="0"/>
              </a:rPr>
              <a:t>11 Ration must be properly prepared. Hard grains like maize, barley, sorghum etc. should must be grounded before feeding.  </a:t>
            </a:r>
          </a:p>
          <a:p>
            <a:pPr marL="0" indent="0" algn="just">
              <a:buClrTx/>
              <a:buNone/>
            </a:pPr>
            <a:r>
              <a:rPr lang="en-US" sz="2200" dirty="0">
                <a:solidFill>
                  <a:schemeClr val="tx1"/>
                </a:solidFill>
                <a:latin typeface="Times New Roman" pitchFamily="18" charset="0"/>
                <a:cs typeface="Times New Roman" pitchFamily="18" charset="0"/>
              </a:rPr>
              <a:t>12 The average particle size of diet should be 800 microns for poultry and between 650 to 750 microns for swine for better utilization of feeds. </a:t>
            </a:r>
            <a:endParaRPr lang="en-IN" sz="2200" dirty="0">
              <a:solidFill>
                <a:schemeClr val="tx1"/>
              </a:solidFill>
              <a:latin typeface="Times New Roman" pitchFamily="18" charset="0"/>
              <a:cs typeface="Times New Roman" pitchFamily="18" charset="0"/>
            </a:endParaRPr>
          </a:p>
          <a:p>
            <a:pPr marL="0" indent="0" algn="just">
              <a:buClrTx/>
              <a:buNone/>
            </a:pPr>
            <a:r>
              <a:rPr lang="en-US" sz="2200" dirty="0">
                <a:solidFill>
                  <a:schemeClr val="tx1"/>
                </a:solidFill>
                <a:latin typeface="Times New Roman" pitchFamily="18" charset="0"/>
                <a:cs typeface="Times New Roman" pitchFamily="18" charset="0"/>
              </a:rPr>
              <a:t>13 In the ration formulation the crude fibre (CF) contents of diet should be adjusted between 6 to 8 %. </a:t>
            </a:r>
          </a:p>
          <a:p>
            <a:pPr marL="0" indent="0" algn="just">
              <a:buClrTx/>
              <a:buNone/>
            </a:pPr>
            <a:r>
              <a:rPr lang="en-IN" sz="2200" dirty="0">
                <a:solidFill>
                  <a:schemeClr val="tx1"/>
                </a:solidFill>
                <a:latin typeface="Times New Roman" pitchFamily="18" charset="0"/>
                <a:cs typeface="Times New Roman" pitchFamily="18" charset="0"/>
              </a:rPr>
              <a:t>14 </a:t>
            </a:r>
            <a:r>
              <a:rPr lang="en-US" sz="2200" dirty="0">
                <a:solidFill>
                  <a:schemeClr val="tx1"/>
                </a:solidFill>
                <a:latin typeface="Times New Roman" pitchFamily="18" charset="0"/>
                <a:cs typeface="Times New Roman" pitchFamily="18" charset="0"/>
              </a:rPr>
              <a:t>Ration must contain all limiting amino acids in balanced amount.</a:t>
            </a:r>
          </a:p>
          <a:p>
            <a:pPr algn="just">
              <a:buNone/>
            </a:pPr>
            <a:endParaRPr lang="en-IN"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buClrTx/>
              <a:buNone/>
            </a:pPr>
            <a:r>
              <a:rPr lang="en-US" sz="2200" dirty="0">
                <a:solidFill>
                  <a:schemeClr val="tx1"/>
                </a:solidFill>
                <a:latin typeface="Times New Roman" pitchFamily="18" charset="0"/>
                <a:cs typeface="Times New Roman" pitchFamily="18" charset="0"/>
              </a:rPr>
              <a:t>15 If feed contains antibacterial compound, the withdrawal period of that compound must be kept in mind. This is the period of time that medicated feed must be removed from pig / poultry diets before you slaughter them. </a:t>
            </a:r>
            <a:endParaRPr lang="en-IN" sz="2200" dirty="0">
              <a:solidFill>
                <a:schemeClr val="tx1"/>
              </a:solidFill>
              <a:latin typeface="Times New Roman" pitchFamily="18" charset="0"/>
              <a:cs typeface="Times New Roman" pitchFamily="18" charset="0"/>
            </a:endParaRPr>
          </a:p>
          <a:p>
            <a:pPr marL="0" lvl="0" indent="0" algn="just">
              <a:buClrTx/>
              <a:buNone/>
            </a:pPr>
            <a:r>
              <a:rPr lang="en-US" sz="2200" dirty="0">
                <a:solidFill>
                  <a:schemeClr val="tx1"/>
                </a:solidFill>
                <a:latin typeface="Times New Roman" pitchFamily="18" charset="0"/>
                <a:cs typeface="Times New Roman" pitchFamily="18" charset="0"/>
              </a:rPr>
              <a:t>16 The ration should be formulated and fed according to the requirement of the animals. Feeding less or in excess, both are detrimental to health. </a:t>
            </a:r>
            <a:endParaRPr lang="en-IN" sz="2200" dirty="0">
              <a:solidFill>
                <a:schemeClr val="tx1"/>
              </a:solidFill>
              <a:latin typeface="Times New Roman" pitchFamily="18" charset="0"/>
              <a:cs typeface="Times New Roman" pitchFamily="18" charset="0"/>
            </a:endParaRPr>
          </a:p>
          <a:p>
            <a:pPr marL="0" lvl="0" indent="0" algn="just">
              <a:buClrTx/>
              <a:buNone/>
            </a:pPr>
            <a:r>
              <a:rPr lang="en-US" sz="2200" dirty="0">
                <a:solidFill>
                  <a:schemeClr val="tx1"/>
                </a:solidFill>
                <a:latin typeface="Times New Roman" pitchFamily="18" charset="0"/>
                <a:cs typeface="Times New Roman" pitchFamily="18" charset="0"/>
              </a:rPr>
              <a:t>17 For better digestibility the animals should get </a:t>
            </a:r>
            <a:r>
              <a:rPr lang="en-US" sz="2200" i="1" dirty="0">
                <a:solidFill>
                  <a:schemeClr val="tx1"/>
                </a:solidFill>
                <a:latin typeface="Times New Roman" pitchFamily="18" charset="0"/>
                <a:cs typeface="Times New Roman" pitchFamily="18" charset="0"/>
              </a:rPr>
              <a:t>ad libitum </a:t>
            </a:r>
            <a:r>
              <a:rPr lang="en-US" sz="2200" dirty="0">
                <a:solidFill>
                  <a:schemeClr val="tx1"/>
                </a:solidFill>
                <a:latin typeface="Times New Roman" pitchFamily="18" charset="0"/>
                <a:cs typeface="Times New Roman" pitchFamily="18" charset="0"/>
              </a:rPr>
              <a:t>the clean and fresh supply of drinking water. </a:t>
            </a:r>
            <a:endParaRPr lang="en-IN" sz="2200" dirty="0">
              <a:solidFill>
                <a:schemeClr val="tx1"/>
              </a:solidFill>
              <a:latin typeface="Times New Roman" pitchFamily="18" charset="0"/>
              <a:cs typeface="Times New Roman" pitchFamily="18" charset="0"/>
            </a:endParaRPr>
          </a:p>
          <a:p>
            <a:endParaRPr lang="en-IN"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3063</TotalTime>
  <Words>4332</Words>
  <Application>Microsoft Office PowerPoint</Application>
  <PresentationFormat>On-screen Show (4:3)</PresentationFormat>
  <Paragraphs>807</Paragraphs>
  <Slides>58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Calibri Light</vt:lpstr>
      <vt:lpstr>georgia</vt:lpstr>
      <vt:lpstr>georgia,times new roman,times,serif</vt:lpstr>
      <vt:lpstr>Times New Roman</vt:lpstr>
      <vt:lpstr>Wingdings</vt:lpstr>
      <vt:lpstr>Retrospect</vt:lpstr>
      <vt:lpstr>PowerPoint Presentation</vt:lpstr>
      <vt:lpstr>PowerPoint Presentation</vt:lpstr>
      <vt:lpstr>PowerPoint Presentation</vt:lpstr>
      <vt:lpstr>PowerPoint Presentation</vt:lpstr>
      <vt:lpstr>Concentrate mixture</vt:lpstr>
      <vt:lpstr>Characteristics of ration</vt:lpstr>
      <vt:lpstr>PowerPoint Presentation</vt:lpstr>
      <vt:lpstr>PowerPoint Presentation</vt:lpstr>
      <vt:lpstr>PowerPoint Presentation</vt:lpstr>
      <vt:lpstr>PowerPoint Presentation</vt:lpstr>
      <vt:lpstr>PowerPoint Presentation</vt:lpstr>
      <vt:lpstr>PowerPoint Presentation</vt:lpstr>
      <vt:lpstr>1. Determining nutrient requirement</vt:lpstr>
      <vt:lpstr>Classification  of  feeding  standards</vt:lpstr>
      <vt:lpstr>Basis of expression of nutrients in different feeding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Nutrient composition of feedstuffs </vt:lpstr>
      <vt:lpstr>PowerPoint Presentation</vt:lpstr>
      <vt:lpstr>3. Formulation of balanced rations </vt:lpstr>
      <vt:lpstr>Question: Calculate DM from different components of ration for a 400 kg Gir cow?</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Feed formulation software’s/Least Cost/Linear Programming</vt:lpstr>
      <vt:lpstr>PowerPoint Presentation</vt:lpstr>
      <vt:lpstr>PowerPoint Presentation</vt:lpstr>
      <vt:lpstr>PowerPoint Presentation</vt:lpstr>
      <vt:lpstr>Feeding of concentrate by thumb rule method</vt:lpstr>
      <vt:lpstr>Feeding of calf</vt:lpstr>
      <vt:lpstr>PowerPoint Presentation</vt:lpstr>
      <vt:lpstr>PowerPoint Presentation</vt:lpstr>
      <vt:lpstr>PowerPoint Presentation</vt:lpstr>
      <vt:lpstr>PowerPoint Presentation</vt:lpstr>
      <vt:lpstr>PowerPoint Presentation</vt:lpstr>
      <vt:lpstr>Artificial colostrum</vt:lpstr>
      <vt:lpstr>B. Milk replacer</vt:lpstr>
      <vt:lpstr>C. Calf starter </vt:lpstr>
      <vt:lpstr>D. Feeding schedule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Feed technology</dc:title>
  <dc:creator>DELL</dc:creator>
  <cp:lastModifiedBy>Muneendra Kumar</cp:lastModifiedBy>
  <cp:revision>196</cp:revision>
  <dcterms:created xsi:type="dcterms:W3CDTF">2006-08-16T00:00:00Z</dcterms:created>
  <dcterms:modified xsi:type="dcterms:W3CDTF">2022-05-27T11:50:15Z</dcterms:modified>
</cp:coreProperties>
</file>