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7" r:id="rId19"/>
    <p:sldId id="278" r:id="rId20"/>
    <p:sldId id="273" r:id="rId21"/>
    <p:sldId id="274" r:id="rId22"/>
    <p:sldId id="275" r:id="rId23"/>
    <p:sldId id="276" r:id="rId24"/>
    <p:sldId id="297" r:id="rId25"/>
    <p:sldId id="279" r:id="rId26"/>
    <p:sldId id="280" r:id="rId27"/>
    <p:sldId id="282" r:id="rId28"/>
    <p:sldId id="283" r:id="rId29"/>
    <p:sldId id="281" r:id="rId30"/>
    <p:sldId id="284" r:id="rId31"/>
    <p:sldId id="285" r:id="rId32"/>
    <p:sldId id="286" r:id="rId33"/>
    <p:sldId id="287" r:id="rId34"/>
    <p:sldId id="295" r:id="rId35"/>
    <p:sldId id="294" r:id="rId36"/>
    <p:sldId id="298" r:id="rId37"/>
    <p:sldId id="288" r:id="rId38"/>
    <p:sldId id="289" r:id="rId39"/>
    <p:sldId id="290" r:id="rId40"/>
    <p:sldId id="291" r:id="rId41"/>
    <p:sldId id="292" r:id="rId42"/>
    <p:sldId id="293" r:id="rId43"/>
    <p:sldId id="296"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8" r:id="rId92"/>
    <p:sldId id="347"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3" r:id="rId115"/>
    <p:sldId id="374" r:id="rId116"/>
    <p:sldId id="370" r:id="rId117"/>
    <p:sldId id="372" r:id="rId1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2406" y="-6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AC20C6-46DC-430A-96E3-6111916A6CBA}"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3E21A-5666-4630-8740-D53A3E3EC1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AC20C6-46DC-430A-96E3-6111916A6CBA}"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3E21A-5666-4630-8740-D53A3E3EC1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AC20C6-46DC-430A-96E3-6111916A6CBA}"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3E21A-5666-4630-8740-D53A3E3EC1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AC20C6-46DC-430A-96E3-6111916A6CBA}"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3E21A-5666-4630-8740-D53A3E3EC1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AC20C6-46DC-430A-96E3-6111916A6CBA}"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3E21A-5666-4630-8740-D53A3E3EC1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AC20C6-46DC-430A-96E3-6111916A6CBA}"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3E21A-5666-4630-8740-D53A3E3EC1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AC20C6-46DC-430A-96E3-6111916A6CBA}" type="datetimeFigureOut">
              <a:rPr lang="en-US" smtClean="0"/>
              <a:pPr/>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43E21A-5666-4630-8740-D53A3E3EC1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AC20C6-46DC-430A-96E3-6111916A6CBA}" type="datetimeFigureOut">
              <a:rPr lang="en-US" smtClean="0"/>
              <a:pPr/>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43E21A-5666-4630-8740-D53A3E3EC1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AC20C6-46DC-430A-96E3-6111916A6CBA}" type="datetimeFigureOut">
              <a:rPr lang="en-US" smtClean="0"/>
              <a:pPr/>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43E21A-5666-4630-8740-D53A3E3EC1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AC20C6-46DC-430A-96E3-6111916A6CBA}"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3E21A-5666-4630-8740-D53A3E3EC1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AC20C6-46DC-430A-96E3-6111916A6CBA}"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3E21A-5666-4630-8740-D53A3E3EC1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C20C6-46DC-430A-96E3-6111916A6CBA}" type="datetimeFigureOut">
              <a:rPr lang="en-US" smtClean="0"/>
              <a:pPr/>
              <a:t>5/31/2023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3E21A-5666-4630-8740-D53A3E3EC1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55.gif"/><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gif"/><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11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5.gi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gif"/><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gif"/><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55.gif"/><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9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en-US" b="1" dirty="0"/>
              <a:t>Data analysis using computer software (MS-Excel)</a:t>
            </a:r>
            <a:endParaRPr lang="en-US" dirty="0"/>
          </a:p>
        </p:txBody>
      </p:sp>
      <p:sp>
        <p:nvSpPr>
          <p:cNvPr id="3" name="Subtitle 2"/>
          <p:cNvSpPr>
            <a:spLocks noGrp="1"/>
          </p:cNvSpPr>
          <p:nvPr>
            <p:ph type="subTitle" idx="1"/>
          </p:nvPr>
        </p:nvSpPr>
        <p:spPr>
          <a:xfrm>
            <a:off x="1371600" y="3352800"/>
            <a:ext cx="6400800" cy="2514600"/>
          </a:xfrm>
          <a:solidFill>
            <a:schemeClr val="accent6">
              <a:lumMod val="20000"/>
              <a:lumOff val="80000"/>
            </a:schemeClr>
          </a:solidFill>
        </p:spPr>
        <p:txBody>
          <a:bodyPr>
            <a:normAutofit lnSpcReduction="10000"/>
          </a:bodyPr>
          <a:lstStyle/>
          <a:p>
            <a:r>
              <a:rPr lang="en-US" dirty="0" smtClean="0">
                <a:solidFill>
                  <a:schemeClr val="tx1"/>
                </a:solidFill>
              </a:rPr>
              <a:t>by</a:t>
            </a:r>
          </a:p>
          <a:p>
            <a:endParaRPr lang="en-US" sz="2000" dirty="0" smtClean="0">
              <a:solidFill>
                <a:srgbClr val="7030A0"/>
              </a:solidFill>
            </a:endParaRPr>
          </a:p>
          <a:p>
            <a:r>
              <a:rPr lang="en-US" sz="2800" b="1" dirty="0" smtClean="0">
                <a:solidFill>
                  <a:srgbClr val="C00000"/>
                </a:solidFill>
              </a:rPr>
              <a:t>Dr </a:t>
            </a:r>
            <a:r>
              <a:rPr lang="en-US" sz="2800" b="1" dirty="0" err="1" smtClean="0">
                <a:solidFill>
                  <a:srgbClr val="C00000"/>
                </a:solidFill>
              </a:rPr>
              <a:t>Rakesh</a:t>
            </a:r>
            <a:r>
              <a:rPr lang="en-US" sz="2800" b="1" dirty="0" smtClean="0">
                <a:solidFill>
                  <a:srgbClr val="C00000"/>
                </a:solidFill>
              </a:rPr>
              <a:t> </a:t>
            </a:r>
            <a:r>
              <a:rPr lang="en-US" sz="2800" b="1" dirty="0" err="1" smtClean="0">
                <a:solidFill>
                  <a:srgbClr val="C00000"/>
                </a:solidFill>
              </a:rPr>
              <a:t>Goel</a:t>
            </a:r>
            <a:endParaRPr lang="en-US" sz="2800" b="1" dirty="0" smtClean="0">
              <a:solidFill>
                <a:srgbClr val="C00000"/>
              </a:solidFill>
            </a:endParaRPr>
          </a:p>
          <a:p>
            <a:r>
              <a:rPr lang="en-US" sz="2000" dirty="0" smtClean="0">
                <a:solidFill>
                  <a:srgbClr val="7030A0"/>
                </a:solidFill>
              </a:rPr>
              <a:t>Assistant Professor, </a:t>
            </a:r>
          </a:p>
          <a:p>
            <a:r>
              <a:rPr lang="en-US" sz="2000" dirty="0" err="1" smtClean="0">
                <a:solidFill>
                  <a:srgbClr val="7030A0"/>
                </a:solidFill>
              </a:rPr>
              <a:t>Deptt</a:t>
            </a:r>
            <a:r>
              <a:rPr lang="en-US" sz="2000" dirty="0" smtClean="0">
                <a:solidFill>
                  <a:srgbClr val="7030A0"/>
                </a:solidFill>
              </a:rPr>
              <a:t> of Animal Genetics and Breeding</a:t>
            </a:r>
          </a:p>
          <a:p>
            <a:r>
              <a:rPr lang="en-US" sz="2000" dirty="0" smtClean="0">
                <a:solidFill>
                  <a:srgbClr val="7030A0"/>
                </a:solidFill>
              </a:rPr>
              <a:t>College of Veterinary Science &amp; A.H., DUVASU, Mathura</a:t>
            </a:r>
          </a:p>
          <a:p>
            <a:endParaRPr lang="en-US" sz="20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5943600"/>
          </a:xfrm>
          <a:prstGeom prst="rect">
            <a:avLst/>
          </a:prstGeom>
        </p:spPr>
        <p:txBody>
          <a:bodyPr>
            <a:normAutofit/>
          </a:bodyPr>
          <a:lstStyle/>
          <a:p>
            <a:pPr algn="just">
              <a:buFont typeface="Wingdings" pitchFamily="2" charset="2"/>
              <a:buChar char="Ø"/>
            </a:pPr>
            <a:r>
              <a:rPr lang="en-US" sz="2400" b="1" dirty="0" smtClean="0">
                <a:solidFill>
                  <a:srgbClr val="FF0000"/>
                </a:solidFill>
                <a:latin typeface="Times New Roman" pitchFamily="18" charset="0"/>
                <a:cs typeface="Times New Roman" pitchFamily="18" charset="0"/>
              </a:rPr>
              <a:t> More </a:t>
            </a:r>
            <a:r>
              <a:rPr lang="en-US" sz="2400" b="1" dirty="0">
                <a:solidFill>
                  <a:srgbClr val="FF0000"/>
                </a:solidFill>
                <a:latin typeface="Times New Roman" pitchFamily="18" charset="0"/>
                <a:cs typeface="Times New Roman" pitchFamily="18" charset="0"/>
              </a:rPr>
              <a:t>Secure:</a:t>
            </a:r>
            <a:r>
              <a:rPr lang="en-US" sz="2400" dirty="0">
                <a:solidFill>
                  <a:srgbClr val="FF0000"/>
                </a:solidFill>
                <a:latin typeface="Times New Roman" pitchFamily="18" charset="0"/>
                <a:cs typeface="Times New Roman" pitchFamily="18" charset="0"/>
              </a:rPr>
              <a:t> These spreadsheets can be password secured in a laptop or personal computer and the probability of losing them is way lesser in comparison to data written in registers or piece of paper</a:t>
            </a:r>
            <a:r>
              <a:rPr lang="en-US" sz="2400" dirty="0" smtClean="0">
                <a:solidFill>
                  <a:srgbClr val="FF0000"/>
                </a:solidFill>
                <a:latin typeface="Times New Roman" pitchFamily="18" charset="0"/>
                <a:cs typeface="Times New Roman" pitchFamily="18" charset="0"/>
              </a:rPr>
              <a:t>.</a:t>
            </a:r>
          </a:p>
          <a:p>
            <a:pPr algn="just"/>
            <a:endParaRPr lang="en-US" sz="2400" dirty="0">
              <a:solidFill>
                <a:srgbClr val="FF0000"/>
              </a:solidFill>
              <a:latin typeface="Times New Roman" pitchFamily="18" charset="0"/>
              <a:cs typeface="Times New Roman" pitchFamily="18" charset="0"/>
            </a:endParaRPr>
          </a:p>
          <a:p>
            <a:pPr algn="just">
              <a:buFont typeface="Wingdings" pitchFamily="2" charset="2"/>
              <a:buChar char="Ø"/>
            </a:pPr>
            <a:r>
              <a:rPr lang="en-US" sz="2400" b="1" dirty="0" smtClean="0">
                <a:solidFill>
                  <a:srgbClr val="FF0000"/>
                </a:solidFill>
                <a:latin typeface="Times New Roman" pitchFamily="18" charset="0"/>
                <a:cs typeface="Times New Roman" pitchFamily="18" charset="0"/>
              </a:rPr>
              <a:t> Data </a:t>
            </a:r>
            <a:r>
              <a:rPr lang="en-US" sz="2400" b="1" dirty="0">
                <a:solidFill>
                  <a:srgbClr val="FF0000"/>
                </a:solidFill>
                <a:latin typeface="Times New Roman" pitchFamily="18" charset="0"/>
                <a:cs typeface="Times New Roman" pitchFamily="18" charset="0"/>
              </a:rPr>
              <a:t>at One Place:</a:t>
            </a:r>
            <a:r>
              <a:rPr lang="en-US" sz="2400" dirty="0">
                <a:solidFill>
                  <a:srgbClr val="FF0000"/>
                </a:solidFill>
                <a:latin typeface="Times New Roman" pitchFamily="18" charset="0"/>
                <a:cs typeface="Times New Roman" pitchFamily="18" charset="0"/>
              </a:rPr>
              <a:t> Earlier, data was to be kept in different files and registers when the paperwork was done. Now, this has become convenient as more than one worksheet can be added in a single MS Excel file</a:t>
            </a:r>
            <a:r>
              <a:rPr lang="en-US" sz="2400" dirty="0" smtClean="0">
                <a:solidFill>
                  <a:srgbClr val="FF0000"/>
                </a:solidFill>
                <a:latin typeface="Times New Roman" pitchFamily="18" charset="0"/>
                <a:cs typeface="Times New Roman" pitchFamily="18" charset="0"/>
              </a:rPr>
              <a:t>.</a:t>
            </a:r>
          </a:p>
          <a:p>
            <a:pPr algn="just"/>
            <a:endParaRPr lang="en-US" sz="2400" dirty="0">
              <a:solidFill>
                <a:srgbClr val="FF0000"/>
              </a:solidFill>
              <a:latin typeface="Times New Roman" pitchFamily="18" charset="0"/>
              <a:cs typeface="Times New Roman" pitchFamily="18" charset="0"/>
            </a:endParaRPr>
          </a:p>
          <a:p>
            <a:pPr algn="just">
              <a:buFont typeface="Wingdings" pitchFamily="2" charset="2"/>
              <a:buChar char="Ø"/>
            </a:pPr>
            <a:r>
              <a:rPr lang="en-US" sz="2400" b="1" dirty="0" smtClean="0">
                <a:solidFill>
                  <a:srgbClr val="FF0000"/>
                </a:solidFill>
                <a:latin typeface="Times New Roman" pitchFamily="18" charset="0"/>
                <a:cs typeface="Times New Roman" pitchFamily="18" charset="0"/>
              </a:rPr>
              <a:t> Neater </a:t>
            </a:r>
            <a:r>
              <a:rPr lang="en-US" sz="2400" b="1" dirty="0">
                <a:solidFill>
                  <a:srgbClr val="FF0000"/>
                </a:solidFill>
                <a:latin typeface="Times New Roman" pitchFamily="18" charset="0"/>
                <a:cs typeface="Times New Roman" pitchFamily="18" charset="0"/>
              </a:rPr>
              <a:t>and Clearer Visibility of Information:</a:t>
            </a:r>
            <a:r>
              <a:rPr lang="en-US" sz="2400" dirty="0">
                <a:solidFill>
                  <a:srgbClr val="FF0000"/>
                </a:solidFill>
                <a:latin typeface="Times New Roman" pitchFamily="18" charset="0"/>
                <a:cs typeface="Times New Roman" pitchFamily="18" charset="0"/>
              </a:rPr>
              <a:t> When the data is saved in the form of a table, </a:t>
            </a:r>
            <a:r>
              <a:rPr lang="en-US" sz="2400" dirty="0" smtClean="0">
                <a:solidFill>
                  <a:srgbClr val="FF0000"/>
                </a:solidFill>
                <a:latin typeface="Times New Roman" pitchFamily="18" charset="0"/>
                <a:cs typeface="Times New Roman" pitchFamily="18" charset="0"/>
              </a:rPr>
              <a:t>analyzing </a:t>
            </a:r>
            <a:r>
              <a:rPr lang="en-US" sz="2400" dirty="0">
                <a:solidFill>
                  <a:srgbClr val="FF0000"/>
                </a:solidFill>
                <a:latin typeface="Times New Roman" pitchFamily="18" charset="0"/>
                <a:cs typeface="Times New Roman" pitchFamily="18" charset="0"/>
              </a:rPr>
              <a:t>it becomes easier. Thus, information is a spreadsheet that is more readable and understandable.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we see the chart prepared is modified</a:t>
            </a:r>
          </a:p>
          <a:p>
            <a:pPr marL="285750" indent="-285750" algn="just"/>
            <a:r>
              <a:rPr lang="en-US" sz="2000" dirty="0" smtClean="0">
                <a:solidFill>
                  <a:srgbClr val="FF0000"/>
                </a:solidFill>
                <a:latin typeface="Times New Roman" pitchFamily="18" charset="0"/>
                <a:cs typeface="Times New Roman" pitchFamily="18" charset="0"/>
              </a:rPr>
              <a:t> </a:t>
            </a:r>
          </a:p>
        </p:txBody>
      </p:sp>
      <p:pic>
        <p:nvPicPr>
          <p:cNvPr id="105473" name="Picture 1"/>
          <p:cNvPicPr>
            <a:picLocks noChangeAspect="1" noChangeArrowheads="1"/>
          </p:cNvPicPr>
          <p:nvPr/>
        </p:nvPicPr>
        <p:blipFill>
          <a:blip r:embed="rId2"/>
          <a:srcRect/>
          <a:stretch>
            <a:fillRect/>
          </a:stretch>
        </p:blipFill>
        <p:spPr bwMode="auto">
          <a:xfrm>
            <a:off x="922338" y="838200"/>
            <a:ext cx="7297737" cy="5580063"/>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lvl="0" algn="just"/>
            <a:r>
              <a:rPr lang="en-US" sz="2400" b="1" dirty="0" smtClean="0">
                <a:solidFill>
                  <a:srgbClr val="FF0000"/>
                </a:solidFill>
                <a:latin typeface="Times New Roman" pitchFamily="18" charset="0"/>
                <a:cs typeface="Times New Roman" pitchFamily="18" charset="0"/>
              </a:rPr>
              <a:t>Line graph: </a:t>
            </a:r>
            <a:r>
              <a:rPr lang="en-US" sz="2400" dirty="0" smtClean="0">
                <a:solidFill>
                  <a:srgbClr val="FF0000"/>
                </a:solidFill>
                <a:latin typeface="Times New Roman" pitchFamily="18" charset="0"/>
                <a:cs typeface="Times New Roman" pitchFamily="18" charset="0"/>
              </a:rPr>
              <a:t>Create a data series in Excel recognizes common numerical data entries. </a:t>
            </a:r>
            <a:r>
              <a:rPr lang="en-US" sz="2400" b="1" dirty="0" smtClean="0">
                <a:solidFill>
                  <a:srgbClr val="FF0000"/>
                </a:solidFill>
                <a:latin typeface="Times New Roman" pitchFamily="18" charset="0"/>
                <a:cs typeface="Times New Roman" pitchFamily="18" charset="0"/>
              </a:rPr>
              <a:t>For example,</a:t>
            </a:r>
            <a:r>
              <a:rPr lang="en-US" sz="2400"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Construct </a:t>
            </a:r>
            <a:r>
              <a:rPr lang="en-US" sz="2800" dirty="0" smtClean="0">
                <a:solidFill>
                  <a:srgbClr val="FF0000"/>
                </a:solidFill>
                <a:latin typeface="Times New Roman" pitchFamily="18" charset="0"/>
                <a:cs typeface="Times New Roman" pitchFamily="18" charset="0"/>
              </a:rPr>
              <a:t>line graph </a:t>
            </a:r>
            <a:r>
              <a:rPr lang="en-US" sz="2800" dirty="0" smtClean="0">
                <a:solidFill>
                  <a:srgbClr val="FF0000"/>
                </a:solidFill>
                <a:latin typeface="Times New Roman" pitchFamily="18" charset="0"/>
                <a:cs typeface="Times New Roman" pitchFamily="18" charset="0"/>
              </a:rPr>
              <a:t>for the following data is related to the expenditure and income statement in different years at a dairy </a:t>
            </a:r>
            <a:r>
              <a:rPr lang="en-US" sz="2800" dirty="0" smtClean="0">
                <a:solidFill>
                  <a:srgbClr val="FF0000"/>
                </a:solidFill>
                <a:latin typeface="Times New Roman" pitchFamily="18" charset="0"/>
                <a:cs typeface="Times New Roman" pitchFamily="18" charset="0"/>
              </a:rPr>
              <a:t>farm:</a:t>
            </a:r>
          </a:p>
          <a:p>
            <a:pPr lvl="0" algn="just"/>
            <a:endParaRPr lang="en-US" sz="2800" dirty="0" smtClean="0">
              <a:solidFill>
                <a:srgbClr val="FF0000"/>
              </a:solidFill>
              <a:latin typeface="Times New Roman" pitchFamily="18" charset="0"/>
              <a:cs typeface="Times New Roman" pitchFamily="18" charset="0"/>
            </a:endParaRPr>
          </a:p>
          <a:p>
            <a:pPr lvl="0" algn="just"/>
            <a:endParaRPr lang="en-US" sz="2800" dirty="0" smtClean="0">
              <a:solidFill>
                <a:srgbClr val="FF0000"/>
              </a:solidFill>
              <a:latin typeface="Times New Roman" pitchFamily="18" charset="0"/>
              <a:cs typeface="Times New Roman" pitchFamily="18" charset="0"/>
            </a:endParaRPr>
          </a:p>
          <a:p>
            <a:pPr lvl="0" algn="just"/>
            <a:endParaRPr lang="en-US" sz="2800" dirty="0" smtClean="0">
              <a:solidFill>
                <a:srgbClr val="FF0000"/>
              </a:solidFill>
              <a:latin typeface="Times New Roman" pitchFamily="18" charset="0"/>
              <a:cs typeface="Times New Roman" pitchFamily="18" charset="0"/>
            </a:endParaRPr>
          </a:p>
          <a:p>
            <a:pPr lvl="0" algn="just"/>
            <a:endParaRPr lang="en-US" sz="2800" dirty="0" smtClean="0">
              <a:solidFill>
                <a:srgbClr val="FF0000"/>
              </a:solidFill>
              <a:latin typeface="Times New Roman" pitchFamily="18" charset="0"/>
              <a:cs typeface="Times New Roman" pitchFamily="18" charset="0"/>
            </a:endParaRPr>
          </a:p>
          <a:p>
            <a:pPr lvl="0" algn="just"/>
            <a:endParaRPr lang="en-US" sz="2800" dirty="0" smtClean="0">
              <a:solidFill>
                <a:srgbClr val="FF0000"/>
              </a:solidFill>
              <a:latin typeface="Times New Roman" pitchFamily="18" charset="0"/>
              <a:cs typeface="Times New Roman" pitchFamily="18" charset="0"/>
            </a:endParaRPr>
          </a:p>
          <a:p>
            <a:pPr lvl="0" algn="just"/>
            <a:endParaRPr lang="en-US" sz="2800" dirty="0" smtClean="0">
              <a:solidFill>
                <a:srgbClr val="FF0000"/>
              </a:solidFill>
              <a:latin typeface="Times New Roman" pitchFamily="18" charset="0"/>
              <a:cs typeface="Times New Roman" pitchFamily="18" charset="0"/>
            </a:endParaRPr>
          </a:p>
          <a:p>
            <a:pPr lvl="0" algn="just"/>
            <a:endParaRPr lang="en-US" sz="2800" dirty="0" smtClean="0">
              <a:solidFill>
                <a:srgbClr val="FF0000"/>
              </a:solidFill>
              <a:latin typeface="Times New Roman" pitchFamily="18" charset="0"/>
              <a:cs typeface="Times New Roman" pitchFamily="18" charset="0"/>
            </a:endParaRPr>
          </a:p>
          <a:p>
            <a:pPr lvl="0" algn="just"/>
            <a:endParaRPr lang="en-US" sz="2400" dirty="0" smtClean="0">
              <a:solidFill>
                <a:srgbClr val="FF0000"/>
              </a:solidFill>
              <a:latin typeface="Times New Roman" pitchFamily="18" charset="0"/>
              <a:cs typeface="Times New Roman" pitchFamily="18" charset="0"/>
            </a:endParaRPr>
          </a:p>
          <a:p>
            <a:endParaRPr lang="en-US" sz="1100" dirty="0" smtClean="0">
              <a:solidFill>
                <a:srgbClr val="FF0000"/>
              </a:solidFill>
              <a:latin typeface="Times New Roman" pitchFamily="18" charset="0"/>
              <a:cs typeface="Times New Roman" pitchFamily="18" charset="0"/>
            </a:endParaRPr>
          </a:p>
          <a:p>
            <a:endParaRPr lang="en-US" sz="2400" dirty="0" smtClean="0">
              <a:solidFill>
                <a:srgbClr val="FF0000"/>
              </a:solidFill>
              <a:latin typeface="Times New Roman" pitchFamily="18" charset="0"/>
              <a:cs typeface="Times New Roman" pitchFamily="18" charset="0"/>
            </a:endParaRPr>
          </a:p>
          <a:p>
            <a:endParaRPr lang="en-US" sz="2400" dirty="0" smtClean="0">
              <a:solidFill>
                <a:srgbClr val="FF0000"/>
              </a:solidFill>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838200" y="2286000"/>
          <a:ext cx="7696200" cy="1651000"/>
        </p:xfrm>
        <a:graphic>
          <a:graphicData uri="http://schemas.openxmlformats.org/drawingml/2006/table">
            <a:tbl>
              <a:tblPr firstRow="1" bandRow="1">
                <a:tableStyleId>{93296810-A885-4BE3-A3E7-6D5BEEA58F35}</a:tableStyleId>
              </a:tblPr>
              <a:tblGrid>
                <a:gridCol w="1371600"/>
                <a:gridCol w="838200"/>
                <a:gridCol w="990600"/>
                <a:gridCol w="914400"/>
                <a:gridCol w="914400"/>
                <a:gridCol w="914400"/>
                <a:gridCol w="685800"/>
                <a:gridCol w="1066800"/>
              </a:tblGrid>
              <a:tr h="370840">
                <a:tc>
                  <a:txBody>
                    <a:bodyPr/>
                    <a:lstStyle/>
                    <a:p>
                      <a:pPr algn="ctr"/>
                      <a:r>
                        <a:rPr lang="en-US" dirty="0" smtClean="0">
                          <a:solidFill>
                            <a:schemeClr val="tx1"/>
                          </a:solidFill>
                        </a:rPr>
                        <a:t>Years</a:t>
                      </a:r>
                      <a:endParaRPr lang="en-US" dirty="0">
                        <a:solidFill>
                          <a:schemeClr val="tx1"/>
                        </a:solidFill>
                      </a:endParaRPr>
                    </a:p>
                  </a:txBody>
                  <a:tcPr/>
                </a:tc>
                <a:tc>
                  <a:txBody>
                    <a:bodyPr/>
                    <a:lstStyle/>
                    <a:p>
                      <a:pPr algn="ctr"/>
                      <a:r>
                        <a:rPr lang="en-US" dirty="0" smtClean="0">
                          <a:solidFill>
                            <a:schemeClr val="tx1"/>
                          </a:solidFill>
                        </a:rPr>
                        <a:t>First</a:t>
                      </a:r>
                      <a:endParaRPr lang="en-US" dirty="0">
                        <a:solidFill>
                          <a:schemeClr val="tx1"/>
                        </a:solidFill>
                      </a:endParaRPr>
                    </a:p>
                  </a:txBody>
                  <a:tcPr/>
                </a:tc>
                <a:tc>
                  <a:txBody>
                    <a:bodyPr/>
                    <a:lstStyle/>
                    <a:p>
                      <a:pPr algn="ctr"/>
                      <a:r>
                        <a:rPr lang="en-US" dirty="0" smtClean="0">
                          <a:solidFill>
                            <a:schemeClr val="tx1"/>
                          </a:solidFill>
                        </a:rPr>
                        <a:t>Second</a:t>
                      </a:r>
                      <a:endParaRPr lang="en-US" dirty="0">
                        <a:solidFill>
                          <a:schemeClr val="tx1"/>
                        </a:solidFill>
                      </a:endParaRPr>
                    </a:p>
                  </a:txBody>
                  <a:tcPr/>
                </a:tc>
                <a:tc>
                  <a:txBody>
                    <a:bodyPr/>
                    <a:lstStyle/>
                    <a:p>
                      <a:pPr algn="ctr"/>
                      <a:r>
                        <a:rPr lang="en-US" dirty="0" smtClean="0">
                          <a:solidFill>
                            <a:schemeClr val="tx1"/>
                          </a:solidFill>
                        </a:rPr>
                        <a:t>Third</a:t>
                      </a:r>
                      <a:endParaRPr lang="en-US" dirty="0">
                        <a:solidFill>
                          <a:schemeClr val="tx1"/>
                        </a:solidFill>
                      </a:endParaRPr>
                    </a:p>
                  </a:txBody>
                  <a:tcPr/>
                </a:tc>
                <a:tc>
                  <a:txBody>
                    <a:bodyPr/>
                    <a:lstStyle/>
                    <a:p>
                      <a:pPr algn="ctr"/>
                      <a:r>
                        <a:rPr lang="en-US" dirty="0" smtClean="0">
                          <a:solidFill>
                            <a:schemeClr val="tx1"/>
                          </a:solidFill>
                        </a:rPr>
                        <a:t>Fourth</a:t>
                      </a:r>
                      <a:endParaRPr lang="en-US" dirty="0">
                        <a:solidFill>
                          <a:schemeClr val="tx1"/>
                        </a:solidFill>
                      </a:endParaRPr>
                    </a:p>
                  </a:txBody>
                  <a:tcPr/>
                </a:tc>
                <a:tc>
                  <a:txBody>
                    <a:bodyPr/>
                    <a:lstStyle/>
                    <a:p>
                      <a:pPr algn="ctr"/>
                      <a:r>
                        <a:rPr lang="en-US" dirty="0" smtClean="0">
                          <a:solidFill>
                            <a:schemeClr val="tx1"/>
                          </a:solidFill>
                        </a:rPr>
                        <a:t>Fifth</a:t>
                      </a:r>
                      <a:endParaRPr lang="en-US" dirty="0">
                        <a:solidFill>
                          <a:schemeClr val="tx1"/>
                        </a:solidFill>
                      </a:endParaRPr>
                    </a:p>
                  </a:txBody>
                  <a:tcPr/>
                </a:tc>
                <a:tc>
                  <a:txBody>
                    <a:bodyPr/>
                    <a:lstStyle/>
                    <a:p>
                      <a:pPr algn="ctr"/>
                      <a:r>
                        <a:rPr lang="en-US" dirty="0" smtClean="0">
                          <a:solidFill>
                            <a:schemeClr val="tx1"/>
                          </a:solidFill>
                        </a:rPr>
                        <a:t>Sixth</a:t>
                      </a:r>
                      <a:endParaRPr lang="en-US" dirty="0">
                        <a:solidFill>
                          <a:schemeClr val="tx1"/>
                        </a:solidFill>
                      </a:endParaRPr>
                    </a:p>
                  </a:txBody>
                  <a:tcPr/>
                </a:tc>
                <a:tc>
                  <a:txBody>
                    <a:bodyPr/>
                    <a:lstStyle/>
                    <a:p>
                      <a:pPr algn="ctr"/>
                      <a:r>
                        <a:rPr lang="en-US" dirty="0" smtClean="0">
                          <a:solidFill>
                            <a:schemeClr val="tx1"/>
                          </a:solidFill>
                        </a:rPr>
                        <a:t>Seventh</a:t>
                      </a:r>
                      <a:endParaRPr lang="en-US" dirty="0">
                        <a:solidFill>
                          <a:schemeClr val="tx1"/>
                        </a:solidFill>
                      </a:endParaRPr>
                    </a:p>
                  </a:txBody>
                  <a:tcPr/>
                </a:tc>
              </a:tr>
              <a:tr h="370840">
                <a:tc>
                  <a:txBody>
                    <a:bodyPr/>
                    <a:lstStyle/>
                    <a:p>
                      <a:pPr algn="ctr"/>
                      <a:r>
                        <a:rPr lang="en-US" dirty="0" smtClean="0">
                          <a:solidFill>
                            <a:schemeClr val="tx1"/>
                          </a:solidFill>
                        </a:rPr>
                        <a:t>Expenditure (Rs. In </a:t>
                      </a:r>
                      <a:r>
                        <a:rPr lang="en-US" dirty="0" err="1" smtClean="0">
                          <a:solidFill>
                            <a:schemeClr val="tx1"/>
                          </a:solidFill>
                        </a:rPr>
                        <a:t>lakh</a:t>
                      </a: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190</a:t>
                      </a:r>
                      <a:endParaRPr lang="en-US" dirty="0">
                        <a:solidFill>
                          <a:schemeClr val="tx1"/>
                        </a:solidFill>
                      </a:endParaRPr>
                    </a:p>
                  </a:txBody>
                  <a:tcPr/>
                </a:tc>
                <a:tc>
                  <a:txBody>
                    <a:bodyPr/>
                    <a:lstStyle/>
                    <a:p>
                      <a:pPr algn="ctr"/>
                      <a:r>
                        <a:rPr lang="en-US" dirty="0" smtClean="0">
                          <a:solidFill>
                            <a:schemeClr val="tx1"/>
                          </a:solidFill>
                        </a:rPr>
                        <a:t>195</a:t>
                      </a:r>
                      <a:endParaRPr lang="en-US" dirty="0">
                        <a:solidFill>
                          <a:schemeClr val="tx1"/>
                        </a:solidFill>
                      </a:endParaRPr>
                    </a:p>
                  </a:txBody>
                  <a:tcPr/>
                </a:tc>
                <a:tc>
                  <a:txBody>
                    <a:bodyPr/>
                    <a:lstStyle/>
                    <a:p>
                      <a:pPr algn="ctr"/>
                      <a:r>
                        <a:rPr lang="en-US" dirty="0" smtClean="0">
                          <a:solidFill>
                            <a:schemeClr val="tx1"/>
                          </a:solidFill>
                        </a:rPr>
                        <a:t>205</a:t>
                      </a:r>
                      <a:endParaRPr lang="en-US" dirty="0">
                        <a:solidFill>
                          <a:schemeClr val="tx1"/>
                        </a:solidFill>
                      </a:endParaRPr>
                    </a:p>
                  </a:txBody>
                  <a:tcPr/>
                </a:tc>
                <a:tc>
                  <a:txBody>
                    <a:bodyPr/>
                    <a:lstStyle/>
                    <a:p>
                      <a:pPr algn="ctr"/>
                      <a:r>
                        <a:rPr lang="en-US" dirty="0" smtClean="0">
                          <a:solidFill>
                            <a:schemeClr val="tx1"/>
                          </a:solidFill>
                        </a:rPr>
                        <a:t>226</a:t>
                      </a:r>
                      <a:endParaRPr lang="en-US" dirty="0">
                        <a:solidFill>
                          <a:schemeClr val="tx1"/>
                        </a:solidFill>
                      </a:endParaRPr>
                    </a:p>
                  </a:txBody>
                  <a:tcPr/>
                </a:tc>
                <a:tc>
                  <a:txBody>
                    <a:bodyPr/>
                    <a:lstStyle/>
                    <a:p>
                      <a:pPr algn="ctr"/>
                      <a:r>
                        <a:rPr lang="en-US" dirty="0" smtClean="0">
                          <a:solidFill>
                            <a:schemeClr val="tx1"/>
                          </a:solidFill>
                        </a:rPr>
                        <a:t>238</a:t>
                      </a:r>
                      <a:endParaRPr lang="en-US" dirty="0">
                        <a:solidFill>
                          <a:schemeClr val="tx1"/>
                        </a:solidFill>
                      </a:endParaRPr>
                    </a:p>
                  </a:txBody>
                  <a:tcPr/>
                </a:tc>
                <a:tc>
                  <a:txBody>
                    <a:bodyPr/>
                    <a:lstStyle/>
                    <a:p>
                      <a:pPr algn="ctr"/>
                      <a:r>
                        <a:rPr lang="en-US" dirty="0" smtClean="0">
                          <a:solidFill>
                            <a:schemeClr val="tx1"/>
                          </a:solidFill>
                        </a:rPr>
                        <a:t>265</a:t>
                      </a:r>
                      <a:endParaRPr lang="en-US" dirty="0">
                        <a:solidFill>
                          <a:schemeClr val="tx1"/>
                        </a:solidFill>
                      </a:endParaRPr>
                    </a:p>
                  </a:txBody>
                  <a:tcPr/>
                </a:tc>
                <a:tc>
                  <a:txBody>
                    <a:bodyPr/>
                    <a:lstStyle/>
                    <a:p>
                      <a:pPr algn="ctr"/>
                      <a:r>
                        <a:rPr lang="en-US" dirty="0" smtClean="0">
                          <a:solidFill>
                            <a:schemeClr val="tx1"/>
                          </a:solidFill>
                        </a:rPr>
                        <a:t>289</a:t>
                      </a:r>
                      <a:endParaRPr lang="en-US" dirty="0">
                        <a:solidFill>
                          <a:schemeClr val="tx1"/>
                        </a:solidFill>
                      </a:endParaRPr>
                    </a:p>
                  </a:txBody>
                  <a:tcPr/>
                </a:tc>
              </a:tr>
              <a:tr h="370840">
                <a:tc>
                  <a:txBody>
                    <a:bodyPr/>
                    <a:lstStyle/>
                    <a:p>
                      <a:pPr algn="ctr"/>
                      <a:r>
                        <a:rPr lang="en-US" dirty="0" smtClean="0">
                          <a:solidFill>
                            <a:schemeClr val="tx1"/>
                          </a:solidFill>
                        </a:rPr>
                        <a:t>Income    (Rs. In </a:t>
                      </a:r>
                      <a:r>
                        <a:rPr lang="en-US" dirty="0" err="1" smtClean="0">
                          <a:solidFill>
                            <a:schemeClr val="tx1"/>
                          </a:solidFill>
                        </a:rPr>
                        <a:t>lakh</a:t>
                      </a: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175</a:t>
                      </a:r>
                      <a:endParaRPr lang="en-US" dirty="0">
                        <a:solidFill>
                          <a:schemeClr val="tx1"/>
                        </a:solidFill>
                      </a:endParaRPr>
                    </a:p>
                  </a:txBody>
                  <a:tcPr/>
                </a:tc>
                <a:tc>
                  <a:txBody>
                    <a:bodyPr/>
                    <a:lstStyle/>
                    <a:p>
                      <a:pPr algn="ctr"/>
                      <a:r>
                        <a:rPr lang="en-US" dirty="0" smtClean="0">
                          <a:solidFill>
                            <a:schemeClr val="tx1"/>
                          </a:solidFill>
                        </a:rPr>
                        <a:t>189</a:t>
                      </a:r>
                      <a:endParaRPr lang="en-US" dirty="0">
                        <a:solidFill>
                          <a:schemeClr val="tx1"/>
                        </a:solidFill>
                      </a:endParaRPr>
                    </a:p>
                  </a:txBody>
                  <a:tcPr/>
                </a:tc>
                <a:tc>
                  <a:txBody>
                    <a:bodyPr/>
                    <a:lstStyle/>
                    <a:p>
                      <a:pPr algn="ctr"/>
                      <a:r>
                        <a:rPr lang="en-US" dirty="0" smtClean="0">
                          <a:solidFill>
                            <a:schemeClr val="tx1"/>
                          </a:solidFill>
                        </a:rPr>
                        <a:t>200</a:t>
                      </a:r>
                      <a:endParaRPr lang="en-US" dirty="0">
                        <a:solidFill>
                          <a:schemeClr val="tx1"/>
                        </a:solidFill>
                      </a:endParaRPr>
                    </a:p>
                  </a:txBody>
                  <a:tcPr/>
                </a:tc>
                <a:tc>
                  <a:txBody>
                    <a:bodyPr/>
                    <a:lstStyle/>
                    <a:p>
                      <a:pPr algn="ctr"/>
                      <a:r>
                        <a:rPr lang="en-US" dirty="0" smtClean="0">
                          <a:solidFill>
                            <a:schemeClr val="tx1"/>
                          </a:solidFill>
                        </a:rPr>
                        <a:t>215</a:t>
                      </a:r>
                      <a:endParaRPr lang="en-US" dirty="0">
                        <a:solidFill>
                          <a:schemeClr val="tx1"/>
                        </a:solidFill>
                      </a:endParaRPr>
                    </a:p>
                  </a:txBody>
                  <a:tcPr/>
                </a:tc>
                <a:tc>
                  <a:txBody>
                    <a:bodyPr/>
                    <a:lstStyle/>
                    <a:p>
                      <a:pPr algn="ctr"/>
                      <a:r>
                        <a:rPr lang="en-US" dirty="0" smtClean="0">
                          <a:solidFill>
                            <a:schemeClr val="tx1"/>
                          </a:solidFill>
                        </a:rPr>
                        <a:t>225</a:t>
                      </a:r>
                      <a:endParaRPr lang="en-US" dirty="0">
                        <a:solidFill>
                          <a:schemeClr val="tx1"/>
                        </a:solidFill>
                      </a:endParaRPr>
                    </a:p>
                  </a:txBody>
                  <a:tcPr/>
                </a:tc>
                <a:tc>
                  <a:txBody>
                    <a:bodyPr/>
                    <a:lstStyle/>
                    <a:p>
                      <a:pPr algn="ctr"/>
                      <a:r>
                        <a:rPr lang="en-US" dirty="0" smtClean="0">
                          <a:solidFill>
                            <a:schemeClr val="tx1"/>
                          </a:solidFill>
                        </a:rPr>
                        <a:t>245</a:t>
                      </a:r>
                      <a:endParaRPr lang="en-US" dirty="0">
                        <a:solidFill>
                          <a:schemeClr val="tx1"/>
                        </a:solidFill>
                      </a:endParaRPr>
                    </a:p>
                  </a:txBody>
                  <a:tcPr/>
                </a:tc>
                <a:tc>
                  <a:txBody>
                    <a:bodyPr/>
                    <a:lstStyle/>
                    <a:p>
                      <a:pPr algn="ctr"/>
                      <a:r>
                        <a:rPr lang="en-US" dirty="0" smtClean="0">
                          <a:solidFill>
                            <a:schemeClr val="tx1"/>
                          </a:solidFill>
                        </a:rPr>
                        <a:t>260</a:t>
                      </a:r>
                      <a:endParaRPr lang="en-US" dirty="0">
                        <a:solidFill>
                          <a:schemeClr val="tx1"/>
                        </a:solidFill>
                      </a:endParaRPr>
                    </a:p>
                  </a:txBody>
                  <a:tcPr/>
                </a:tc>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In the cell A1 enter </a:t>
            </a:r>
            <a:r>
              <a:rPr lang="en-US" sz="2400" b="1" dirty="0" smtClean="0">
                <a:solidFill>
                  <a:srgbClr val="FF0000"/>
                </a:solidFill>
                <a:latin typeface="Times New Roman" pitchFamily="18" charset="0"/>
                <a:cs typeface="Times New Roman" pitchFamily="18" charset="0"/>
              </a:rPr>
              <a:t>Years</a:t>
            </a:r>
            <a:endParaRPr lang="en-US" sz="2400" dirty="0" smtClean="0">
              <a:solidFill>
                <a:srgbClr val="FF0000"/>
              </a:solidFill>
              <a:latin typeface="Times New Roman" pitchFamily="18" charset="0"/>
              <a:cs typeface="Times New Roman" pitchFamily="18" charset="0"/>
            </a:endParaRP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In the cell B1 enter </a:t>
            </a:r>
            <a:r>
              <a:rPr lang="en-US" sz="2400" b="1" dirty="0" smtClean="0">
                <a:solidFill>
                  <a:srgbClr val="FF0000"/>
                </a:solidFill>
                <a:latin typeface="Times New Roman" pitchFamily="18" charset="0"/>
                <a:cs typeface="Times New Roman" pitchFamily="18" charset="0"/>
              </a:rPr>
              <a:t>Expenditure</a:t>
            </a:r>
          </a:p>
          <a:p>
            <a:pPr lvl="0" algn="just">
              <a:buFont typeface="Wingdings" pitchFamily="2" charset="2"/>
              <a:buChar char="Ø"/>
            </a:pPr>
            <a:r>
              <a:rPr lang="en-US" sz="2400" b="1"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In the cell </a:t>
            </a:r>
            <a:r>
              <a:rPr lang="en-US" sz="2400" dirty="0" smtClean="0">
                <a:solidFill>
                  <a:srgbClr val="FF0000"/>
                </a:solidFill>
                <a:latin typeface="Times New Roman" pitchFamily="18" charset="0"/>
                <a:cs typeface="Times New Roman" pitchFamily="18" charset="0"/>
              </a:rPr>
              <a:t>C1 </a:t>
            </a:r>
            <a:r>
              <a:rPr lang="en-US" sz="2400" dirty="0" smtClean="0">
                <a:solidFill>
                  <a:srgbClr val="FF0000"/>
                </a:solidFill>
                <a:latin typeface="Times New Roman" pitchFamily="18" charset="0"/>
                <a:cs typeface="Times New Roman" pitchFamily="18" charset="0"/>
              </a:rPr>
              <a:t>enter </a:t>
            </a:r>
            <a:r>
              <a:rPr lang="en-US" sz="2400" b="1" dirty="0" smtClean="0">
                <a:solidFill>
                  <a:srgbClr val="FF0000"/>
                </a:solidFill>
                <a:latin typeface="Times New Roman" pitchFamily="18" charset="0"/>
                <a:cs typeface="Times New Roman" pitchFamily="18" charset="0"/>
              </a:rPr>
              <a:t>Income</a:t>
            </a:r>
            <a:endParaRPr lang="en-US" sz="2400" b="1"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r>
              <a:rPr lang="en-US" sz="2400" dirty="0" smtClean="0">
                <a:solidFill>
                  <a:srgbClr val="FF0000"/>
                </a:solidFill>
                <a:latin typeface="Times New Roman" pitchFamily="18" charset="0"/>
                <a:cs typeface="Times New Roman" pitchFamily="18" charset="0"/>
              </a:rPr>
              <a:t>In </a:t>
            </a:r>
            <a:r>
              <a:rPr lang="en-US" sz="2400" dirty="0" smtClean="0">
                <a:solidFill>
                  <a:srgbClr val="FF0000"/>
                </a:solidFill>
                <a:latin typeface="Times New Roman" pitchFamily="18" charset="0"/>
                <a:cs typeface="Times New Roman" pitchFamily="18" charset="0"/>
              </a:rPr>
              <a:t>cell A2: </a:t>
            </a:r>
            <a:r>
              <a:rPr lang="en-US" sz="2400" dirty="0" smtClean="0">
                <a:solidFill>
                  <a:srgbClr val="FF0000"/>
                </a:solidFill>
                <a:latin typeface="Times New Roman" pitchFamily="18" charset="0"/>
                <a:cs typeface="Times New Roman" pitchFamily="18" charset="0"/>
              </a:rPr>
              <a:t>A8 </a:t>
            </a:r>
            <a:r>
              <a:rPr lang="en-US" sz="2400" dirty="0" smtClean="0">
                <a:solidFill>
                  <a:srgbClr val="FF0000"/>
                </a:solidFill>
                <a:latin typeface="Times New Roman" pitchFamily="18" charset="0"/>
                <a:cs typeface="Times New Roman" pitchFamily="18" charset="0"/>
              </a:rPr>
              <a:t>enter the </a:t>
            </a:r>
            <a:r>
              <a:rPr lang="en-US" sz="2400" dirty="0" smtClean="0">
                <a:solidFill>
                  <a:srgbClr val="FF0000"/>
                </a:solidFill>
                <a:latin typeface="Times New Roman" pitchFamily="18" charset="0"/>
                <a:cs typeface="Times New Roman" pitchFamily="18" charset="0"/>
              </a:rPr>
              <a:t>years like: 2016, 2017, ….., 2022 </a:t>
            </a:r>
            <a:endParaRPr lang="en-US" sz="2400" dirty="0" smtClean="0">
              <a:solidFill>
                <a:srgbClr val="FF0000"/>
              </a:solidFill>
              <a:latin typeface="Times New Roman" pitchFamily="18" charset="0"/>
              <a:cs typeface="Times New Roman" pitchFamily="18" charset="0"/>
            </a:endParaRP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In </a:t>
            </a:r>
            <a:r>
              <a:rPr lang="en-US" sz="2400" dirty="0" smtClean="0">
                <a:solidFill>
                  <a:srgbClr val="FF0000"/>
                </a:solidFill>
                <a:latin typeface="Times New Roman" pitchFamily="18" charset="0"/>
                <a:cs typeface="Times New Roman" pitchFamily="18" charset="0"/>
              </a:rPr>
              <a:t>cell B2: </a:t>
            </a:r>
            <a:r>
              <a:rPr lang="en-US" sz="2400" dirty="0" smtClean="0">
                <a:solidFill>
                  <a:srgbClr val="FF0000"/>
                </a:solidFill>
                <a:latin typeface="Times New Roman" pitchFamily="18" charset="0"/>
                <a:cs typeface="Times New Roman" pitchFamily="18" charset="0"/>
              </a:rPr>
              <a:t>B8 </a:t>
            </a:r>
            <a:r>
              <a:rPr lang="en-US" sz="2400" dirty="0" smtClean="0">
                <a:solidFill>
                  <a:srgbClr val="FF0000"/>
                </a:solidFill>
                <a:latin typeface="Times New Roman" pitchFamily="18" charset="0"/>
                <a:cs typeface="Times New Roman" pitchFamily="18" charset="0"/>
              </a:rPr>
              <a:t>enter the data </a:t>
            </a:r>
            <a:r>
              <a:rPr lang="en-US" sz="2400" dirty="0" smtClean="0">
                <a:solidFill>
                  <a:srgbClr val="FF0000"/>
                </a:solidFill>
                <a:latin typeface="Times New Roman" pitchFamily="18" charset="0"/>
                <a:cs typeface="Times New Roman" pitchFamily="18" charset="0"/>
              </a:rPr>
              <a:t>series of expenditure</a:t>
            </a: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In cell </a:t>
            </a:r>
            <a:r>
              <a:rPr lang="en-US" sz="2400" dirty="0" smtClean="0">
                <a:solidFill>
                  <a:srgbClr val="FF0000"/>
                </a:solidFill>
                <a:latin typeface="Times New Roman" pitchFamily="18" charset="0"/>
                <a:cs typeface="Times New Roman" pitchFamily="18" charset="0"/>
              </a:rPr>
              <a:t>C2</a:t>
            </a:r>
            <a:r>
              <a:rPr lang="en-US" sz="2400"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C8 </a:t>
            </a:r>
            <a:r>
              <a:rPr lang="en-US" sz="2400" dirty="0" smtClean="0">
                <a:solidFill>
                  <a:srgbClr val="FF0000"/>
                </a:solidFill>
                <a:latin typeface="Times New Roman" pitchFamily="18" charset="0"/>
                <a:cs typeface="Times New Roman" pitchFamily="18" charset="0"/>
              </a:rPr>
              <a:t>enter the data series of </a:t>
            </a:r>
            <a:r>
              <a:rPr lang="en-US" sz="2400" dirty="0" smtClean="0">
                <a:solidFill>
                  <a:srgbClr val="FF0000"/>
                </a:solidFill>
                <a:latin typeface="Times New Roman" pitchFamily="18" charset="0"/>
                <a:cs typeface="Times New Roman" pitchFamily="18" charset="0"/>
              </a:rPr>
              <a:t>income</a:t>
            </a:r>
            <a:endParaRPr lang="en-US" sz="2400" dirty="0" smtClean="0">
              <a:solidFill>
                <a:srgbClr val="FF0000"/>
              </a:solidFill>
              <a:latin typeface="Times New Roman" pitchFamily="18" charset="0"/>
              <a:cs typeface="Times New Roman" pitchFamily="18" charset="0"/>
            </a:endParaRP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Click </a:t>
            </a:r>
            <a:r>
              <a:rPr lang="en-US" sz="2400" dirty="0" smtClean="0">
                <a:solidFill>
                  <a:srgbClr val="FF0000"/>
                </a:solidFill>
                <a:latin typeface="Times New Roman" pitchFamily="18" charset="0"/>
                <a:cs typeface="Times New Roman" pitchFamily="18" charset="0"/>
              </a:rPr>
              <a:t>the </a:t>
            </a:r>
            <a:r>
              <a:rPr lang="en-US" sz="2400" b="1" dirty="0" smtClean="0">
                <a:solidFill>
                  <a:srgbClr val="FF0000"/>
                </a:solidFill>
                <a:latin typeface="Times New Roman" pitchFamily="18" charset="0"/>
                <a:cs typeface="Times New Roman" pitchFamily="18" charset="0"/>
              </a:rPr>
              <a:t>Insert</a:t>
            </a:r>
            <a:r>
              <a:rPr lang="en-US" sz="2400" dirty="0" smtClean="0">
                <a:solidFill>
                  <a:srgbClr val="FF0000"/>
                </a:solidFill>
                <a:latin typeface="Times New Roman" pitchFamily="18" charset="0"/>
                <a:cs typeface="Times New Roman" pitchFamily="18" charset="0"/>
              </a:rPr>
              <a:t> tab</a:t>
            </a:r>
            <a:endParaRPr lang="en-US" sz="2400" dirty="0">
              <a:solidFill>
                <a:srgbClr val="FF0000"/>
              </a:solidFill>
              <a:latin typeface="Times New Roman" pitchFamily="18" charset="0"/>
              <a:cs typeface="Times New Roman" pitchFamily="18" charset="0"/>
            </a:endParaRPr>
          </a:p>
        </p:txBody>
      </p:sp>
      <p:pic>
        <p:nvPicPr>
          <p:cNvPr id="115715" name="Picture 3"/>
          <p:cNvPicPr>
            <a:picLocks noChangeAspect="1" noChangeArrowheads="1"/>
          </p:cNvPicPr>
          <p:nvPr/>
        </p:nvPicPr>
        <p:blipFill>
          <a:blip r:embed="rId2"/>
          <a:srcRect/>
          <a:stretch>
            <a:fillRect/>
          </a:stretch>
        </p:blipFill>
        <p:spPr bwMode="auto">
          <a:xfrm>
            <a:off x="3352800" y="3048000"/>
            <a:ext cx="2857500" cy="3352800"/>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marL="344488" lvl="0" indent="-344488" algn="just">
              <a:buFont typeface="Wingdings" pitchFamily="2" charset="2"/>
              <a:buChar char="Ø"/>
            </a:pPr>
            <a:r>
              <a:rPr lang="en-US" sz="2400" dirty="0" smtClean="0">
                <a:solidFill>
                  <a:srgbClr val="FF0000"/>
                </a:solidFill>
                <a:latin typeface="Times New Roman" pitchFamily="18" charset="0"/>
                <a:cs typeface="Times New Roman" pitchFamily="18" charset="0"/>
              </a:rPr>
              <a:t>When data has been entered and your cursor is immediately below the entered </a:t>
            </a:r>
            <a:r>
              <a:rPr lang="en-US" sz="2400" dirty="0" smtClean="0">
                <a:solidFill>
                  <a:srgbClr val="FF0000"/>
                </a:solidFill>
                <a:latin typeface="Times New Roman" pitchFamily="18" charset="0"/>
                <a:cs typeface="Times New Roman" pitchFamily="18" charset="0"/>
              </a:rPr>
              <a:t>date, select </a:t>
            </a:r>
            <a:r>
              <a:rPr lang="en-US" sz="2400" dirty="0" smtClean="0">
                <a:solidFill>
                  <a:srgbClr val="FF0000"/>
                </a:solidFill>
                <a:latin typeface="Times New Roman" pitchFamily="18" charset="0"/>
                <a:cs typeface="Times New Roman" pitchFamily="18" charset="0"/>
              </a:rPr>
              <a:t>the chart type in the </a:t>
            </a:r>
            <a:r>
              <a:rPr lang="en-US" sz="2400" b="1" dirty="0" smtClean="0">
                <a:solidFill>
                  <a:srgbClr val="FF0000"/>
                </a:solidFill>
                <a:latin typeface="Times New Roman" pitchFamily="18" charset="0"/>
                <a:cs typeface="Times New Roman" pitchFamily="18" charset="0"/>
              </a:rPr>
              <a:t>charts</a:t>
            </a:r>
            <a:r>
              <a:rPr lang="en-US" sz="2400" dirty="0" smtClean="0">
                <a:solidFill>
                  <a:srgbClr val="FF0000"/>
                </a:solidFill>
                <a:latin typeface="Times New Roman" pitchFamily="18" charset="0"/>
                <a:cs typeface="Times New Roman" pitchFamily="18" charset="0"/>
              </a:rPr>
              <a:t> group</a:t>
            </a:r>
          </a:p>
          <a:p>
            <a:pPr marL="344488" indent="-344488">
              <a:buFont typeface="Wingdings" pitchFamily="2" charset="2"/>
              <a:buChar char="Ø"/>
            </a:pPr>
            <a:r>
              <a:rPr lang="en-US" sz="2400" dirty="0" smtClean="0">
                <a:solidFill>
                  <a:srgbClr val="FF0000"/>
                </a:solidFill>
                <a:latin typeface="Times New Roman" pitchFamily="18" charset="0"/>
                <a:cs typeface="Times New Roman" pitchFamily="18" charset="0"/>
              </a:rPr>
              <a:t>Click </a:t>
            </a:r>
            <a:r>
              <a:rPr lang="en-US" sz="2400" dirty="0" smtClean="0">
                <a:solidFill>
                  <a:srgbClr val="FF0000"/>
                </a:solidFill>
                <a:latin typeface="Times New Roman" pitchFamily="18" charset="0"/>
                <a:cs typeface="Times New Roman" pitchFamily="18" charset="0"/>
              </a:rPr>
              <a:t>a </a:t>
            </a:r>
            <a:r>
              <a:rPr lang="en-US" sz="2400" b="1" dirty="0" smtClean="0">
                <a:solidFill>
                  <a:srgbClr val="FF0000"/>
                </a:solidFill>
                <a:latin typeface="Times New Roman" pitchFamily="18" charset="0"/>
                <a:cs typeface="Times New Roman" pitchFamily="18" charset="0"/>
              </a:rPr>
              <a:t>chart</a:t>
            </a:r>
            <a:r>
              <a:rPr lang="en-US" sz="2400"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subtype and press second option in </a:t>
            </a:r>
            <a:r>
              <a:rPr lang="en-US" sz="2400" b="1" dirty="0" smtClean="0">
                <a:solidFill>
                  <a:srgbClr val="FF0000"/>
                </a:solidFill>
                <a:latin typeface="Times New Roman" pitchFamily="18" charset="0"/>
                <a:cs typeface="Times New Roman" pitchFamily="18" charset="0"/>
              </a:rPr>
              <a:t>Line </a:t>
            </a:r>
            <a:r>
              <a:rPr lang="en-US" sz="2400" dirty="0" smtClean="0">
                <a:solidFill>
                  <a:srgbClr val="FF0000"/>
                </a:solidFill>
                <a:latin typeface="Times New Roman" pitchFamily="18" charset="0"/>
                <a:cs typeface="Times New Roman" pitchFamily="18" charset="0"/>
              </a:rPr>
              <a:t>and select fourth option </a:t>
            </a:r>
            <a:r>
              <a:rPr lang="en-US" sz="2400" b="1" dirty="0" smtClean="0">
                <a:solidFill>
                  <a:srgbClr val="FF0000"/>
                </a:solidFill>
                <a:latin typeface="Times New Roman" pitchFamily="18" charset="0"/>
                <a:cs typeface="Times New Roman" pitchFamily="18" charset="0"/>
              </a:rPr>
              <a:t>Line with Markers </a:t>
            </a:r>
            <a:endParaRPr lang="en-US" sz="2400" b="1" dirty="0">
              <a:solidFill>
                <a:srgbClr val="FF0000"/>
              </a:solidFill>
              <a:latin typeface="Times New Roman" pitchFamily="18" charset="0"/>
              <a:cs typeface="Times New Roman" pitchFamily="18" charset="0"/>
            </a:endParaRPr>
          </a:p>
        </p:txBody>
      </p:sp>
      <p:pic>
        <p:nvPicPr>
          <p:cNvPr id="116739" name="Picture 3"/>
          <p:cNvPicPr>
            <a:picLocks noChangeAspect="1" noChangeArrowheads="1"/>
          </p:cNvPicPr>
          <p:nvPr/>
        </p:nvPicPr>
        <p:blipFill>
          <a:blip r:embed="rId2"/>
          <a:srcRect/>
          <a:stretch>
            <a:fillRect/>
          </a:stretch>
        </p:blipFill>
        <p:spPr bwMode="auto">
          <a:xfrm>
            <a:off x="2971800" y="2305050"/>
            <a:ext cx="2895600" cy="3790950"/>
          </a:xfrm>
          <a:prstGeom prst="rect">
            <a:avLst/>
          </a:prstGeom>
          <a:noFill/>
          <a:ln w="9525">
            <a:noFill/>
            <a:miter lim="800000"/>
            <a:headEnd/>
            <a:tailEnd/>
          </a:ln>
          <a:effec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lvl="0" indent="-285750">
              <a:buFont typeface="Wingdings" pitchFamily="2" charset="2"/>
              <a:buChar char="Ø"/>
            </a:pPr>
            <a:r>
              <a:rPr lang="en-US" sz="2000" dirty="0" smtClean="0">
                <a:solidFill>
                  <a:srgbClr val="FF0000"/>
                </a:solidFill>
                <a:latin typeface="Times New Roman" pitchFamily="18" charset="0"/>
                <a:cs typeface="Times New Roman" pitchFamily="18" charset="0"/>
              </a:rPr>
              <a:t>Press </a:t>
            </a:r>
            <a:r>
              <a:rPr lang="en-US" sz="2000" b="1" dirty="0" smtClean="0">
                <a:solidFill>
                  <a:srgbClr val="FF0000"/>
                </a:solidFill>
                <a:latin typeface="Times New Roman" pitchFamily="18" charset="0"/>
                <a:cs typeface="Times New Roman" pitchFamily="18" charset="0"/>
              </a:rPr>
              <a:t>OK</a:t>
            </a:r>
            <a:endParaRPr lang="en-US" sz="2000" b="1" dirty="0" smtClean="0">
              <a:solidFill>
                <a:srgbClr val="FF0000"/>
              </a:solidFill>
              <a:latin typeface="Times New Roman" pitchFamily="18" charset="0"/>
              <a:cs typeface="Times New Roman" pitchFamily="18" charset="0"/>
            </a:endParaRPr>
          </a:p>
          <a:p>
            <a:pPr lvl="0">
              <a:buFont typeface="Wingdings" pitchFamily="2" charset="2"/>
              <a:buChar char="Ø"/>
            </a:pPr>
            <a:r>
              <a:rPr lang="en-US" sz="2000"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The recommended chart is inserted into the </a:t>
            </a:r>
            <a:r>
              <a:rPr lang="en-US" sz="2000" dirty="0" smtClean="0">
                <a:solidFill>
                  <a:srgbClr val="FF0000"/>
                </a:solidFill>
                <a:latin typeface="Times New Roman" pitchFamily="18" charset="0"/>
                <a:cs typeface="Times New Roman" pitchFamily="18" charset="0"/>
              </a:rPr>
              <a:t>worksheet</a:t>
            </a: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endParaRPr lang="en-US" sz="2000" dirty="0" smtClean="0">
              <a:solidFill>
                <a:srgbClr val="FF0000"/>
              </a:solidFill>
              <a:latin typeface="Times New Roman" pitchFamily="18" charset="0"/>
              <a:cs typeface="Times New Roman" pitchFamily="18" charset="0"/>
            </a:endParaRPr>
          </a:p>
          <a:p>
            <a:pPr lvl="0"/>
            <a:endParaRPr lang="en-US" sz="2000" dirty="0" smtClean="0">
              <a:solidFill>
                <a:srgbClr val="FF0000"/>
              </a:solidFill>
              <a:latin typeface="Times New Roman" pitchFamily="18" charset="0"/>
              <a:cs typeface="Times New Roman" pitchFamily="18" charset="0"/>
            </a:endParaRPr>
          </a:p>
          <a:p>
            <a:pPr lvl="0"/>
            <a:endParaRPr lang="en-US" sz="2000" dirty="0" smtClean="0">
              <a:solidFill>
                <a:srgbClr val="FF0000"/>
              </a:solidFill>
              <a:latin typeface="Times New Roman" pitchFamily="18" charset="0"/>
              <a:cs typeface="Times New Roman" pitchFamily="18" charset="0"/>
            </a:endParaRPr>
          </a:p>
          <a:p>
            <a:pPr lvl="0"/>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Select and click the chart design in the </a:t>
            </a:r>
            <a:r>
              <a:rPr lang="en-US" sz="2000" b="1" dirty="0" smtClean="0">
                <a:solidFill>
                  <a:srgbClr val="FF0000"/>
                </a:solidFill>
                <a:latin typeface="Times New Roman" pitchFamily="18" charset="0"/>
                <a:cs typeface="Times New Roman" pitchFamily="18" charset="0"/>
              </a:rPr>
              <a:t>chart Layouts</a:t>
            </a:r>
            <a:r>
              <a:rPr lang="en-US" sz="2000" dirty="0" smtClean="0">
                <a:solidFill>
                  <a:srgbClr val="FF0000"/>
                </a:solidFill>
                <a:latin typeface="Times New Roman" pitchFamily="18" charset="0"/>
                <a:cs typeface="Times New Roman" pitchFamily="18" charset="0"/>
              </a:rPr>
              <a:t> group and select Layout </a:t>
            </a:r>
            <a:r>
              <a:rPr lang="en-US" sz="2000" dirty="0" smtClean="0">
                <a:solidFill>
                  <a:srgbClr val="FF0000"/>
                </a:solidFill>
                <a:latin typeface="Times New Roman" pitchFamily="18" charset="0"/>
                <a:cs typeface="Times New Roman" pitchFamily="18" charset="0"/>
              </a:rPr>
              <a:t>10. </a:t>
            </a:r>
            <a:endParaRPr lang="en-US" sz="2000" dirty="0" smtClean="0">
              <a:solidFill>
                <a:srgbClr val="FF0000"/>
              </a:solidFill>
              <a:latin typeface="Times New Roman" pitchFamily="18" charset="0"/>
              <a:cs typeface="Times New Roman" pitchFamily="18" charset="0"/>
            </a:endParaRPr>
          </a:p>
        </p:txBody>
      </p:sp>
      <p:pic>
        <p:nvPicPr>
          <p:cNvPr id="117762" name="Picture 2"/>
          <p:cNvPicPr>
            <a:picLocks noChangeAspect="1" noChangeArrowheads="1"/>
          </p:cNvPicPr>
          <p:nvPr/>
        </p:nvPicPr>
        <p:blipFill>
          <a:blip r:embed="rId2"/>
          <a:srcRect/>
          <a:stretch>
            <a:fillRect/>
          </a:stretch>
        </p:blipFill>
        <p:spPr bwMode="auto">
          <a:xfrm>
            <a:off x="990600" y="1066800"/>
            <a:ext cx="7505700" cy="4114800"/>
          </a:xfrm>
          <a:prstGeom prst="rect">
            <a:avLst/>
          </a:prstGeom>
          <a:noFill/>
          <a:ln w="9525">
            <a:noFill/>
            <a:miter lim="800000"/>
            <a:headEnd/>
            <a:tailEnd/>
          </a:ln>
          <a:effec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Changing </a:t>
            </a:r>
            <a:r>
              <a:rPr lang="en-US" sz="2000" dirty="0" smtClean="0">
                <a:solidFill>
                  <a:srgbClr val="FF0000"/>
                </a:solidFill>
                <a:latin typeface="Times New Roman" pitchFamily="18" charset="0"/>
                <a:cs typeface="Times New Roman" pitchFamily="18" charset="0"/>
              </a:rPr>
              <a:t>Chart Layout - On the Chart Tools tab, the third section from the left is named Chart Layouts. Near the bottom right portion of that area you will see a small button which will allow you to see all available layouts.     Click one time on the button to see layouts</a:t>
            </a:r>
            <a:r>
              <a:rPr lang="en-US" sz="2000" dirty="0" smtClean="0">
                <a:solidFill>
                  <a:srgbClr val="FF0000"/>
                </a:solidFill>
                <a:latin typeface="Times New Roman" pitchFamily="18" charset="0"/>
                <a:cs typeface="Times New Roman" pitchFamily="18" charset="0"/>
              </a:rPr>
              <a:t>.</a:t>
            </a: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 we see the chart prepared is modified</a:t>
            </a: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r>
              <a:rPr lang="en-US" sz="2000" dirty="0" smtClean="0">
                <a:solidFill>
                  <a:srgbClr val="FF0000"/>
                </a:solidFill>
                <a:latin typeface="Times New Roman" pitchFamily="18" charset="0"/>
                <a:cs typeface="Times New Roman" pitchFamily="18" charset="0"/>
              </a:rPr>
              <a:t> </a:t>
            </a:r>
            <a:endParaRPr lang="en-US" sz="2000" dirty="0">
              <a:solidFill>
                <a:srgbClr val="FF0000"/>
              </a:solidFill>
              <a:latin typeface="Times New Roman" pitchFamily="18" charset="0"/>
              <a:cs typeface="Times New Roman" pitchFamily="18" charset="0"/>
            </a:endParaRPr>
          </a:p>
        </p:txBody>
      </p:sp>
      <p:pic>
        <p:nvPicPr>
          <p:cNvPr id="3" name="Picture 2" descr="http://www.internet4classrooms.com/images/07_displayall.gif"/>
          <p:cNvPicPr/>
          <p:nvPr/>
        </p:nvPicPr>
        <p:blipFill>
          <a:blip r:embed="rId2"/>
          <a:srcRect/>
          <a:stretch>
            <a:fillRect/>
          </a:stretch>
        </p:blipFill>
        <p:spPr bwMode="auto">
          <a:xfrm>
            <a:off x="1905000" y="1410970"/>
            <a:ext cx="147320" cy="189230"/>
          </a:xfrm>
          <a:prstGeom prst="rect">
            <a:avLst/>
          </a:prstGeom>
          <a:noFill/>
          <a:ln w="9525">
            <a:noFill/>
            <a:miter lim="800000"/>
            <a:headEnd/>
            <a:tailEnd/>
          </a:ln>
        </p:spPr>
      </p:pic>
      <p:pic>
        <p:nvPicPr>
          <p:cNvPr id="118786" name="Picture 2"/>
          <p:cNvPicPr>
            <a:picLocks noChangeAspect="1" noChangeArrowheads="1"/>
          </p:cNvPicPr>
          <p:nvPr/>
        </p:nvPicPr>
        <p:blipFill>
          <a:blip r:embed="rId3"/>
          <a:srcRect/>
          <a:stretch>
            <a:fillRect/>
          </a:stretch>
        </p:blipFill>
        <p:spPr bwMode="auto">
          <a:xfrm>
            <a:off x="2362200" y="1828800"/>
            <a:ext cx="4419600" cy="1295400"/>
          </a:xfrm>
          <a:prstGeom prst="rect">
            <a:avLst/>
          </a:prstGeom>
          <a:noFill/>
          <a:ln w="9525">
            <a:noFill/>
            <a:miter lim="800000"/>
            <a:headEnd/>
            <a:tailEnd/>
          </a:ln>
          <a:effectLst/>
        </p:spPr>
      </p:pic>
      <p:pic>
        <p:nvPicPr>
          <p:cNvPr id="118787" name="Picture 3"/>
          <p:cNvPicPr>
            <a:picLocks noChangeAspect="1" noChangeArrowheads="1"/>
          </p:cNvPicPr>
          <p:nvPr/>
        </p:nvPicPr>
        <p:blipFill>
          <a:blip r:embed="rId4"/>
          <a:srcRect/>
          <a:stretch>
            <a:fillRect/>
          </a:stretch>
        </p:blipFill>
        <p:spPr bwMode="auto">
          <a:xfrm>
            <a:off x="2574925" y="3810000"/>
            <a:ext cx="4359275" cy="2590800"/>
          </a:xfrm>
          <a:prstGeom prst="rect">
            <a:avLst/>
          </a:prstGeom>
          <a:noFill/>
          <a:ln w="9525">
            <a:noFill/>
            <a:miter lim="800000"/>
            <a:headEnd/>
            <a:tailEnd/>
          </a:ln>
          <a:effec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077200" cy="4893647"/>
          </a:xfrm>
          <a:prstGeom prst="rect">
            <a:avLst/>
          </a:prstGeom>
        </p:spPr>
        <p:txBody>
          <a:bodyPr wrap="square">
            <a:spAutoFit/>
          </a:bodyPr>
          <a:lstStyle/>
          <a:p>
            <a:pPr lvl="0" algn="just"/>
            <a:r>
              <a:rPr lang="en-US" sz="2400" b="1" dirty="0" smtClean="0">
                <a:solidFill>
                  <a:srgbClr val="FF0000"/>
                </a:solidFill>
                <a:latin typeface="Times New Roman" pitchFamily="18" charset="0"/>
                <a:cs typeface="Times New Roman" pitchFamily="18" charset="0"/>
              </a:rPr>
              <a:t>Histogram: </a:t>
            </a:r>
            <a:r>
              <a:rPr lang="en-US" sz="2400" dirty="0" smtClean="0">
                <a:solidFill>
                  <a:srgbClr val="FF0000"/>
                </a:solidFill>
                <a:latin typeface="Times New Roman" pitchFamily="18" charset="0"/>
                <a:cs typeface="Times New Roman" pitchFamily="18" charset="0"/>
              </a:rPr>
              <a:t>Create a data series in Excel recognizes common numerical data entries. </a:t>
            </a:r>
            <a:r>
              <a:rPr lang="en-US" sz="2400" b="1" dirty="0" smtClean="0">
                <a:solidFill>
                  <a:srgbClr val="FF0000"/>
                </a:solidFill>
                <a:latin typeface="Times New Roman" pitchFamily="18" charset="0"/>
                <a:cs typeface="Times New Roman" pitchFamily="18" charset="0"/>
              </a:rPr>
              <a:t>For example,</a:t>
            </a:r>
            <a:r>
              <a:rPr lang="en-US" sz="2400" dirty="0" smtClean="0">
                <a:solidFill>
                  <a:srgbClr val="FF0000"/>
                </a:solidFill>
                <a:latin typeface="Times New Roman" pitchFamily="18" charset="0"/>
                <a:cs typeface="Times New Roman" pitchFamily="18" charset="0"/>
              </a:rPr>
              <a:t> Construct </a:t>
            </a:r>
            <a:r>
              <a:rPr lang="en-US" sz="2400" dirty="0" smtClean="0">
                <a:solidFill>
                  <a:srgbClr val="FF0000"/>
                </a:solidFill>
                <a:latin typeface="Times New Roman" pitchFamily="18" charset="0"/>
                <a:cs typeface="Times New Roman" pitchFamily="18" charset="0"/>
              </a:rPr>
              <a:t>histogram for body weight (kg) of goats are as follows:</a:t>
            </a:r>
          </a:p>
          <a:p>
            <a:pPr lvl="0" algn="just"/>
            <a:endParaRPr lang="en-US" sz="2400" dirty="0" smtClean="0">
              <a:solidFill>
                <a:srgbClr val="FF0000"/>
              </a:solidFill>
              <a:latin typeface="Times New Roman" pitchFamily="18" charset="0"/>
              <a:cs typeface="Times New Roman" pitchFamily="18" charset="0"/>
            </a:endParaRPr>
          </a:p>
          <a:p>
            <a:pPr lvl="0" algn="just"/>
            <a:endParaRPr lang="en-US" sz="2400" dirty="0" smtClean="0">
              <a:solidFill>
                <a:srgbClr val="FF0000"/>
              </a:solidFill>
              <a:latin typeface="Times New Roman" pitchFamily="18" charset="0"/>
              <a:cs typeface="Times New Roman" pitchFamily="18" charset="0"/>
            </a:endParaRPr>
          </a:p>
          <a:p>
            <a:pPr lvl="0" algn="just"/>
            <a:endParaRPr lang="en-US" sz="2400" dirty="0" smtClean="0">
              <a:solidFill>
                <a:srgbClr val="FF0000"/>
              </a:solidFill>
              <a:latin typeface="Times New Roman" pitchFamily="18" charset="0"/>
              <a:cs typeface="Times New Roman" pitchFamily="18" charset="0"/>
            </a:endParaRPr>
          </a:p>
          <a:p>
            <a:pPr lvl="0" algn="just"/>
            <a:endParaRPr lang="en-US" sz="2400" dirty="0" smtClean="0">
              <a:solidFill>
                <a:srgbClr val="FF0000"/>
              </a:solidFill>
              <a:latin typeface="Times New Roman" pitchFamily="18" charset="0"/>
              <a:cs typeface="Times New Roman" pitchFamily="18" charset="0"/>
            </a:endParaRP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In the cell A1 enter </a:t>
            </a:r>
            <a:r>
              <a:rPr lang="en-US" sz="2400" b="1" dirty="0" smtClean="0">
                <a:solidFill>
                  <a:srgbClr val="FF0000"/>
                </a:solidFill>
                <a:latin typeface="Times New Roman" pitchFamily="18" charset="0"/>
                <a:cs typeface="Times New Roman" pitchFamily="18" charset="0"/>
              </a:rPr>
              <a:t>Body weight</a:t>
            </a:r>
            <a:endParaRPr lang="en-US" sz="2400" dirty="0" smtClean="0">
              <a:solidFill>
                <a:srgbClr val="FF0000"/>
              </a:solidFill>
              <a:latin typeface="Times New Roman" pitchFamily="18" charset="0"/>
              <a:cs typeface="Times New Roman" pitchFamily="18" charset="0"/>
            </a:endParaRP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In the cell B1 enter </a:t>
            </a:r>
            <a:r>
              <a:rPr lang="en-US" sz="2400" b="1" dirty="0" smtClean="0">
                <a:solidFill>
                  <a:srgbClr val="FF0000"/>
                </a:solidFill>
                <a:latin typeface="Times New Roman" pitchFamily="18" charset="0"/>
                <a:cs typeface="Times New Roman" pitchFamily="18" charset="0"/>
              </a:rPr>
              <a:t>No. of goats</a:t>
            </a:r>
            <a:endParaRPr lang="en-US" sz="2400" b="1"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r>
              <a:rPr lang="en-US" sz="2400" dirty="0" smtClean="0">
                <a:solidFill>
                  <a:srgbClr val="FF0000"/>
                </a:solidFill>
                <a:latin typeface="Times New Roman" pitchFamily="18" charset="0"/>
                <a:cs typeface="Times New Roman" pitchFamily="18" charset="0"/>
              </a:rPr>
              <a:t>In </a:t>
            </a:r>
            <a:r>
              <a:rPr lang="en-US" sz="2400" dirty="0" smtClean="0">
                <a:solidFill>
                  <a:srgbClr val="FF0000"/>
                </a:solidFill>
                <a:latin typeface="Times New Roman" pitchFamily="18" charset="0"/>
                <a:cs typeface="Times New Roman" pitchFamily="18" charset="0"/>
              </a:rPr>
              <a:t>cell A2: A8 enter the </a:t>
            </a:r>
            <a:r>
              <a:rPr lang="en-US" sz="2400" dirty="0" smtClean="0">
                <a:solidFill>
                  <a:srgbClr val="FF0000"/>
                </a:solidFill>
                <a:latin typeface="Times New Roman" pitchFamily="18" charset="0"/>
                <a:cs typeface="Times New Roman" pitchFamily="18" charset="0"/>
              </a:rPr>
              <a:t>data of body weight </a:t>
            </a:r>
            <a:r>
              <a:rPr lang="en-US" sz="2400" dirty="0" smtClean="0">
                <a:solidFill>
                  <a:srgbClr val="FF0000"/>
                </a:solidFill>
                <a:latin typeface="Times New Roman" pitchFamily="18" charset="0"/>
                <a:cs typeface="Times New Roman" pitchFamily="18" charset="0"/>
              </a:rPr>
              <a:t>like: </a:t>
            </a:r>
            <a:r>
              <a:rPr lang="en-US" sz="2400" dirty="0" smtClean="0">
                <a:solidFill>
                  <a:srgbClr val="FF0000"/>
                </a:solidFill>
                <a:latin typeface="Times New Roman" pitchFamily="18" charset="0"/>
                <a:cs typeface="Times New Roman" pitchFamily="18" charset="0"/>
              </a:rPr>
              <a:t>38-40, 40-42, ……….., 50-52 </a:t>
            </a:r>
            <a:endParaRPr lang="en-US" sz="2400" dirty="0" smtClean="0">
              <a:solidFill>
                <a:srgbClr val="FF0000"/>
              </a:solidFill>
              <a:latin typeface="Times New Roman" pitchFamily="18" charset="0"/>
              <a:cs typeface="Times New Roman" pitchFamily="18" charset="0"/>
            </a:endParaRP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In cell B2: B8 enter the data series of </a:t>
            </a:r>
            <a:r>
              <a:rPr lang="en-US" sz="2400" dirty="0" smtClean="0">
                <a:solidFill>
                  <a:srgbClr val="FF0000"/>
                </a:solidFill>
                <a:latin typeface="Times New Roman" pitchFamily="18" charset="0"/>
                <a:cs typeface="Times New Roman" pitchFamily="18" charset="0"/>
              </a:rPr>
              <a:t>number of goats</a:t>
            </a:r>
            <a:endParaRPr lang="en-US" sz="2400" dirty="0" smtClean="0">
              <a:solidFill>
                <a:srgbClr val="FF0000"/>
              </a:solidFill>
              <a:latin typeface="Times New Roman" pitchFamily="18" charset="0"/>
              <a:cs typeface="Times New Roman" pitchFamily="18" charset="0"/>
            </a:endParaRP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Click the </a:t>
            </a:r>
            <a:r>
              <a:rPr lang="en-US" sz="2400" b="1" dirty="0" smtClean="0">
                <a:solidFill>
                  <a:srgbClr val="FF0000"/>
                </a:solidFill>
                <a:latin typeface="Times New Roman" pitchFamily="18" charset="0"/>
                <a:cs typeface="Times New Roman" pitchFamily="18" charset="0"/>
              </a:rPr>
              <a:t>Insert</a:t>
            </a:r>
            <a:r>
              <a:rPr lang="en-US" sz="2400"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tab</a:t>
            </a:r>
            <a:endParaRPr lang="en-US" sz="2400" dirty="0" smtClean="0">
              <a:solidFill>
                <a:srgbClr val="FF0000"/>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685800" y="1981200"/>
          <a:ext cx="7772400" cy="1097280"/>
        </p:xfrm>
        <a:graphic>
          <a:graphicData uri="http://schemas.openxmlformats.org/drawingml/2006/table">
            <a:tbl>
              <a:tblPr firstRow="1" bandRow="1">
                <a:tableStyleId>{93296810-A885-4BE3-A3E7-6D5BEEA58F35}</a:tableStyleId>
              </a:tblPr>
              <a:tblGrid>
                <a:gridCol w="1752600"/>
                <a:gridCol w="838200"/>
                <a:gridCol w="914400"/>
                <a:gridCol w="914400"/>
                <a:gridCol w="838200"/>
                <a:gridCol w="838200"/>
                <a:gridCol w="838200"/>
                <a:gridCol w="838200"/>
              </a:tblGrid>
              <a:tr h="370840">
                <a:tc>
                  <a:txBody>
                    <a:bodyPr/>
                    <a:lstStyle/>
                    <a:p>
                      <a:pPr algn="ctr"/>
                      <a:r>
                        <a:rPr lang="en-US" sz="2000" b="1" dirty="0" smtClean="0">
                          <a:solidFill>
                            <a:schemeClr val="tx1"/>
                          </a:solidFill>
                        </a:rPr>
                        <a:t>Body</a:t>
                      </a:r>
                      <a:r>
                        <a:rPr lang="en-US" sz="2000" b="1" baseline="0" dirty="0" smtClean="0">
                          <a:solidFill>
                            <a:schemeClr val="tx1"/>
                          </a:solidFill>
                        </a:rPr>
                        <a:t> weight (kg)</a:t>
                      </a:r>
                      <a:endParaRPr lang="en-US" sz="2000" b="1" dirty="0">
                        <a:solidFill>
                          <a:schemeClr val="tx1"/>
                        </a:solidFill>
                      </a:endParaRPr>
                    </a:p>
                  </a:txBody>
                  <a:tcPr/>
                </a:tc>
                <a:tc>
                  <a:txBody>
                    <a:bodyPr/>
                    <a:lstStyle/>
                    <a:p>
                      <a:pPr algn="ctr"/>
                      <a:r>
                        <a:rPr lang="en-US" sz="2000" b="0" dirty="0" smtClean="0">
                          <a:solidFill>
                            <a:schemeClr val="tx1"/>
                          </a:solidFill>
                        </a:rPr>
                        <a:t>38-40</a:t>
                      </a:r>
                      <a:endParaRPr lang="en-US" sz="2000" b="0" dirty="0">
                        <a:solidFill>
                          <a:schemeClr val="tx1"/>
                        </a:solidFill>
                      </a:endParaRPr>
                    </a:p>
                  </a:txBody>
                  <a:tcPr/>
                </a:tc>
                <a:tc>
                  <a:txBody>
                    <a:bodyPr/>
                    <a:lstStyle/>
                    <a:p>
                      <a:pPr algn="ctr"/>
                      <a:r>
                        <a:rPr lang="en-US" sz="2000" b="0" dirty="0" smtClean="0">
                          <a:solidFill>
                            <a:schemeClr val="tx1"/>
                          </a:solidFill>
                        </a:rPr>
                        <a:t>40-42</a:t>
                      </a:r>
                      <a:endParaRPr lang="en-US" sz="2000" b="0" dirty="0">
                        <a:solidFill>
                          <a:schemeClr val="tx1"/>
                        </a:solidFill>
                      </a:endParaRPr>
                    </a:p>
                  </a:txBody>
                  <a:tcPr/>
                </a:tc>
                <a:tc>
                  <a:txBody>
                    <a:bodyPr/>
                    <a:lstStyle/>
                    <a:p>
                      <a:pPr algn="ctr"/>
                      <a:r>
                        <a:rPr lang="en-US" sz="2000" b="0" dirty="0" smtClean="0">
                          <a:solidFill>
                            <a:schemeClr val="tx1"/>
                          </a:solidFill>
                        </a:rPr>
                        <a:t>42-44</a:t>
                      </a:r>
                      <a:endParaRPr lang="en-US" sz="2000" b="0" dirty="0">
                        <a:solidFill>
                          <a:schemeClr val="tx1"/>
                        </a:solidFill>
                      </a:endParaRPr>
                    </a:p>
                  </a:txBody>
                  <a:tcPr/>
                </a:tc>
                <a:tc>
                  <a:txBody>
                    <a:bodyPr/>
                    <a:lstStyle/>
                    <a:p>
                      <a:pPr algn="ctr"/>
                      <a:r>
                        <a:rPr lang="en-US" sz="2000" b="0" dirty="0" smtClean="0">
                          <a:solidFill>
                            <a:schemeClr val="tx1"/>
                          </a:solidFill>
                        </a:rPr>
                        <a:t>44-46</a:t>
                      </a:r>
                      <a:endParaRPr lang="en-US" sz="2000" b="0" dirty="0">
                        <a:solidFill>
                          <a:schemeClr val="tx1"/>
                        </a:solidFill>
                      </a:endParaRPr>
                    </a:p>
                  </a:txBody>
                  <a:tcPr/>
                </a:tc>
                <a:tc>
                  <a:txBody>
                    <a:bodyPr/>
                    <a:lstStyle/>
                    <a:p>
                      <a:pPr algn="ctr"/>
                      <a:r>
                        <a:rPr lang="en-US" sz="2000" b="0" dirty="0" smtClean="0">
                          <a:solidFill>
                            <a:schemeClr val="tx1"/>
                          </a:solidFill>
                        </a:rPr>
                        <a:t>46-48</a:t>
                      </a:r>
                      <a:endParaRPr lang="en-US" sz="2000" b="0" dirty="0">
                        <a:solidFill>
                          <a:schemeClr val="tx1"/>
                        </a:solidFill>
                      </a:endParaRPr>
                    </a:p>
                  </a:txBody>
                  <a:tcPr/>
                </a:tc>
                <a:tc>
                  <a:txBody>
                    <a:bodyPr/>
                    <a:lstStyle/>
                    <a:p>
                      <a:pPr algn="ctr"/>
                      <a:r>
                        <a:rPr lang="en-US" sz="2000" b="0" dirty="0" smtClean="0">
                          <a:solidFill>
                            <a:schemeClr val="tx1"/>
                          </a:solidFill>
                        </a:rPr>
                        <a:t>48-50</a:t>
                      </a:r>
                      <a:endParaRPr lang="en-US" sz="2000" b="0" dirty="0">
                        <a:solidFill>
                          <a:schemeClr val="tx1"/>
                        </a:solidFill>
                      </a:endParaRPr>
                    </a:p>
                  </a:txBody>
                  <a:tcPr/>
                </a:tc>
                <a:tc>
                  <a:txBody>
                    <a:bodyPr/>
                    <a:lstStyle/>
                    <a:p>
                      <a:pPr algn="ctr"/>
                      <a:r>
                        <a:rPr lang="en-US" sz="2000" b="0" dirty="0" smtClean="0">
                          <a:solidFill>
                            <a:schemeClr val="tx1"/>
                          </a:solidFill>
                        </a:rPr>
                        <a:t>50-52</a:t>
                      </a:r>
                      <a:endParaRPr lang="en-US" sz="2000" b="0" dirty="0">
                        <a:solidFill>
                          <a:schemeClr val="tx1"/>
                        </a:solidFill>
                      </a:endParaRPr>
                    </a:p>
                  </a:txBody>
                  <a:tcPr/>
                </a:tc>
              </a:tr>
              <a:tr h="370840">
                <a:tc>
                  <a:txBody>
                    <a:bodyPr/>
                    <a:lstStyle/>
                    <a:p>
                      <a:pPr algn="ctr"/>
                      <a:r>
                        <a:rPr lang="en-US" sz="2000" b="1" dirty="0" smtClean="0">
                          <a:solidFill>
                            <a:schemeClr val="tx1"/>
                          </a:solidFill>
                        </a:rPr>
                        <a:t>No. of goats</a:t>
                      </a:r>
                      <a:endParaRPr lang="en-US" sz="2000" b="1" dirty="0">
                        <a:solidFill>
                          <a:schemeClr val="tx1"/>
                        </a:solidFill>
                      </a:endParaRPr>
                    </a:p>
                  </a:txBody>
                  <a:tcPr/>
                </a:tc>
                <a:tc>
                  <a:txBody>
                    <a:bodyPr/>
                    <a:lstStyle/>
                    <a:p>
                      <a:pPr algn="ctr"/>
                      <a:r>
                        <a:rPr lang="en-US" sz="2000" dirty="0" smtClean="0">
                          <a:solidFill>
                            <a:schemeClr val="tx1"/>
                          </a:solidFill>
                        </a:rPr>
                        <a:t>18</a:t>
                      </a:r>
                      <a:endParaRPr lang="en-US" sz="2000" dirty="0">
                        <a:solidFill>
                          <a:schemeClr val="tx1"/>
                        </a:solidFill>
                      </a:endParaRPr>
                    </a:p>
                  </a:txBody>
                  <a:tcPr/>
                </a:tc>
                <a:tc>
                  <a:txBody>
                    <a:bodyPr/>
                    <a:lstStyle/>
                    <a:p>
                      <a:pPr algn="ctr"/>
                      <a:r>
                        <a:rPr lang="en-US" sz="2000" dirty="0" smtClean="0">
                          <a:solidFill>
                            <a:schemeClr val="tx1"/>
                          </a:solidFill>
                        </a:rPr>
                        <a:t>24</a:t>
                      </a:r>
                      <a:endParaRPr lang="en-US" sz="2000" dirty="0">
                        <a:solidFill>
                          <a:schemeClr val="tx1"/>
                        </a:solidFill>
                      </a:endParaRPr>
                    </a:p>
                  </a:txBody>
                  <a:tcPr/>
                </a:tc>
                <a:tc>
                  <a:txBody>
                    <a:bodyPr/>
                    <a:lstStyle/>
                    <a:p>
                      <a:pPr algn="ctr"/>
                      <a:r>
                        <a:rPr lang="en-US" sz="2000" dirty="0" smtClean="0">
                          <a:solidFill>
                            <a:schemeClr val="tx1"/>
                          </a:solidFill>
                        </a:rPr>
                        <a:t>35</a:t>
                      </a:r>
                      <a:endParaRPr lang="en-US" sz="2000" dirty="0">
                        <a:solidFill>
                          <a:schemeClr val="tx1"/>
                        </a:solidFill>
                      </a:endParaRPr>
                    </a:p>
                  </a:txBody>
                  <a:tcPr/>
                </a:tc>
                <a:tc>
                  <a:txBody>
                    <a:bodyPr/>
                    <a:lstStyle/>
                    <a:p>
                      <a:pPr algn="ctr"/>
                      <a:r>
                        <a:rPr lang="en-US" sz="2000" dirty="0" smtClean="0">
                          <a:solidFill>
                            <a:schemeClr val="tx1"/>
                          </a:solidFill>
                        </a:rPr>
                        <a:t>45</a:t>
                      </a:r>
                      <a:endParaRPr lang="en-US" sz="2000" dirty="0">
                        <a:solidFill>
                          <a:schemeClr val="tx1"/>
                        </a:solidFill>
                      </a:endParaRPr>
                    </a:p>
                  </a:txBody>
                  <a:tcPr/>
                </a:tc>
                <a:tc>
                  <a:txBody>
                    <a:bodyPr/>
                    <a:lstStyle/>
                    <a:p>
                      <a:pPr algn="ctr"/>
                      <a:r>
                        <a:rPr lang="en-US" sz="2000" dirty="0" smtClean="0">
                          <a:solidFill>
                            <a:schemeClr val="tx1"/>
                          </a:solidFill>
                        </a:rPr>
                        <a:t>40</a:t>
                      </a:r>
                      <a:endParaRPr lang="en-US" sz="2000" dirty="0">
                        <a:solidFill>
                          <a:schemeClr val="tx1"/>
                        </a:solidFill>
                      </a:endParaRPr>
                    </a:p>
                  </a:txBody>
                  <a:tcPr/>
                </a:tc>
                <a:tc>
                  <a:txBody>
                    <a:bodyPr/>
                    <a:lstStyle/>
                    <a:p>
                      <a:pPr algn="ctr"/>
                      <a:r>
                        <a:rPr lang="en-US" sz="2000" dirty="0" smtClean="0">
                          <a:solidFill>
                            <a:schemeClr val="tx1"/>
                          </a:solidFill>
                        </a:rPr>
                        <a:t>32</a:t>
                      </a:r>
                      <a:endParaRPr lang="en-US" sz="2000" dirty="0">
                        <a:solidFill>
                          <a:schemeClr val="tx1"/>
                        </a:solidFill>
                      </a:endParaRPr>
                    </a:p>
                  </a:txBody>
                  <a:tcPr/>
                </a:tc>
                <a:tc>
                  <a:txBody>
                    <a:bodyPr/>
                    <a:lstStyle/>
                    <a:p>
                      <a:pPr algn="ctr"/>
                      <a:r>
                        <a:rPr lang="en-US" sz="2000" dirty="0" smtClean="0">
                          <a:solidFill>
                            <a:schemeClr val="tx1"/>
                          </a:solidFill>
                        </a:rPr>
                        <a:t>22</a:t>
                      </a:r>
                      <a:endParaRPr lang="en-US" sz="2000" dirty="0">
                        <a:solidFill>
                          <a:schemeClr val="tx1"/>
                        </a:solidFill>
                      </a:endParaRPr>
                    </a:p>
                  </a:txBody>
                  <a:tcPr/>
                </a:tc>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685800" y="381000"/>
            <a:ext cx="8001000" cy="6019800"/>
          </a:xfrm>
          <a:prstGeom prst="rect">
            <a:avLst/>
          </a:prstGeom>
        </p:spPr>
        <p:txBody>
          <a:bodyPr>
            <a:noAutofit/>
          </a:bodyPr>
          <a:lstStyle/>
          <a:p>
            <a:pPr marL="344488" lvl="0" indent="-344488" algn="just">
              <a:buFont typeface="Wingdings" pitchFamily="2" charset="2"/>
              <a:buChar char="Ø"/>
            </a:pPr>
            <a:endParaRPr lang="en-US" sz="2400" dirty="0" smtClean="0">
              <a:solidFill>
                <a:srgbClr val="FF0000"/>
              </a:solidFill>
              <a:latin typeface="Times New Roman" pitchFamily="18" charset="0"/>
              <a:cs typeface="Times New Roman" pitchFamily="18" charset="0"/>
            </a:endParaRPr>
          </a:p>
          <a:p>
            <a:pPr marL="344488" lvl="0" indent="-344488" algn="just">
              <a:buFont typeface="Wingdings" pitchFamily="2" charset="2"/>
              <a:buChar char="Ø"/>
            </a:pPr>
            <a:endParaRPr lang="en-US" sz="2400" dirty="0" smtClean="0">
              <a:solidFill>
                <a:srgbClr val="FF0000"/>
              </a:solidFill>
              <a:latin typeface="Times New Roman" pitchFamily="18" charset="0"/>
              <a:cs typeface="Times New Roman" pitchFamily="18" charset="0"/>
            </a:endParaRPr>
          </a:p>
          <a:p>
            <a:pPr marL="344488" lvl="0" indent="-344488" algn="just">
              <a:buFont typeface="Wingdings" pitchFamily="2" charset="2"/>
              <a:buChar char="Ø"/>
            </a:pPr>
            <a:endParaRPr lang="en-US" sz="2400" dirty="0" smtClean="0">
              <a:solidFill>
                <a:srgbClr val="FF0000"/>
              </a:solidFill>
              <a:latin typeface="Times New Roman" pitchFamily="18" charset="0"/>
              <a:cs typeface="Times New Roman" pitchFamily="18" charset="0"/>
            </a:endParaRPr>
          </a:p>
          <a:p>
            <a:pPr marL="344488" lvl="0" indent="-344488" algn="just">
              <a:buFont typeface="Wingdings" pitchFamily="2" charset="2"/>
              <a:buChar char="Ø"/>
            </a:pPr>
            <a:endParaRPr lang="en-US" sz="2400" dirty="0" smtClean="0">
              <a:solidFill>
                <a:srgbClr val="FF0000"/>
              </a:solidFill>
              <a:latin typeface="Times New Roman" pitchFamily="18" charset="0"/>
              <a:cs typeface="Times New Roman" pitchFamily="18" charset="0"/>
            </a:endParaRPr>
          </a:p>
          <a:p>
            <a:pPr marL="344488" lvl="0" indent="-344488" algn="just">
              <a:buFont typeface="Wingdings" pitchFamily="2" charset="2"/>
              <a:buChar char="Ø"/>
            </a:pPr>
            <a:endParaRPr lang="en-US" sz="2400" dirty="0" smtClean="0">
              <a:solidFill>
                <a:srgbClr val="FF0000"/>
              </a:solidFill>
              <a:latin typeface="Times New Roman" pitchFamily="18" charset="0"/>
              <a:cs typeface="Times New Roman" pitchFamily="18" charset="0"/>
            </a:endParaRPr>
          </a:p>
          <a:p>
            <a:pPr marL="344488" lvl="0" indent="-344488" algn="just"/>
            <a:endParaRPr lang="en-US" sz="2400" dirty="0" smtClean="0">
              <a:solidFill>
                <a:srgbClr val="FF0000"/>
              </a:solidFill>
              <a:latin typeface="Times New Roman" pitchFamily="18" charset="0"/>
              <a:cs typeface="Times New Roman" pitchFamily="18" charset="0"/>
            </a:endParaRPr>
          </a:p>
          <a:p>
            <a:pPr marL="344488" lvl="0" indent="-344488" algn="just">
              <a:buFont typeface="Wingdings" pitchFamily="2" charset="2"/>
              <a:buChar char="Ø"/>
            </a:pPr>
            <a:endParaRPr lang="en-US" sz="2400" dirty="0" smtClean="0">
              <a:solidFill>
                <a:srgbClr val="FF0000"/>
              </a:solidFill>
              <a:latin typeface="Times New Roman" pitchFamily="18" charset="0"/>
              <a:cs typeface="Times New Roman" pitchFamily="18" charset="0"/>
            </a:endParaRPr>
          </a:p>
          <a:p>
            <a:pPr marL="344488" lvl="0" indent="-344488" algn="just">
              <a:buFont typeface="Wingdings" pitchFamily="2" charset="2"/>
              <a:buChar char="Ø"/>
            </a:pPr>
            <a:endParaRPr lang="en-US" sz="2400" dirty="0" smtClean="0">
              <a:solidFill>
                <a:srgbClr val="FF0000"/>
              </a:solidFill>
              <a:latin typeface="Times New Roman" pitchFamily="18" charset="0"/>
              <a:cs typeface="Times New Roman" pitchFamily="18" charset="0"/>
            </a:endParaRPr>
          </a:p>
          <a:p>
            <a:pPr marL="344488" lvl="0" indent="-344488" algn="just">
              <a:buFont typeface="Wingdings" pitchFamily="2" charset="2"/>
              <a:buChar char="Ø"/>
            </a:pPr>
            <a:endParaRPr lang="en-US" sz="2400" dirty="0" smtClean="0">
              <a:solidFill>
                <a:srgbClr val="FF0000"/>
              </a:solidFill>
              <a:latin typeface="Times New Roman" pitchFamily="18" charset="0"/>
              <a:cs typeface="Times New Roman" pitchFamily="18" charset="0"/>
            </a:endParaRPr>
          </a:p>
          <a:p>
            <a:pPr marL="344488" lvl="0" indent="-344488" algn="just">
              <a:buFont typeface="Wingdings" pitchFamily="2" charset="2"/>
              <a:buChar char="Ø"/>
            </a:pPr>
            <a:endParaRPr lang="en-US" sz="2400" dirty="0" smtClean="0">
              <a:solidFill>
                <a:srgbClr val="FF0000"/>
              </a:solidFill>
              <a:latin typeface="Times New Roman" pitchFamily="18" charset="0"/>
              <a:cs typeface="Times New Roman" pitchFamily="18" charset="0"/>
            </a:endParaRPr>
          </a:p>
          <a:p>
            <a:pPr marL="344488" lvl="0" indent="-344488" algn="just">
              <a:buFont typeface="Wingdings" pitchFamily="2" charset="2"/>
              <a:buChar char="Ø"/>
            </a:pPr>
            <a:endParaRPr lang="en-US" sz="2400" dirty="0" smtClean="0">
              <a:solidFill>
                <a:srgbClr val="FF0000"/>
              </a:solidFill>
              <a:latin typeface="Times New Roman" pitchFamily="18" charset="0"/>
              <a:cs typeface="Times New Roman" pitchFamily="18" charset="0"/>
            </a:endParaRPr>
          </a:p>
          <a:p>
            <a:pPr marL="344488" lvl="0" indent="-344488" algn="just">
              <a:buFont typeface="Wingdings" pitchFamily="2" charset="2"/>
              <a:buChar char="Ø"/>
            </a:pPr>
            <a:r>
              <a:rPr lang="en-US" sz="2400" dirty="0" smtClean="0">
                <a:solidFill>
                  <a:srgbClr val="FF0000"/>
                </a:solidFill>
                <a:latin typeface="Times New Roman" pitchFamily="18" charset="0"/>
                <a:cs typeface="Times New Roman" pitchFamily="18" charset="0"/>
              </a:rPr>
              <a:t>When </a:t>
            </a:r>
            <a:r>
              <a:rPr lang="en-US" sz="2400" dirty="0" smtClean="0">
                <a:solidFill>
                  <a:srgbClr val="FF0000"/>
                </a:solidFill>
                <a:latin typeface="Times New Roman" pitchFamily="18" charset="0"/>
                <a:cs typeface="Times New Roman" pitchFamily="18" charset="0"/>
              </a:rPr>
              <a:t>data has been entered and your cursor is immediately below the entered </a:t>
            </a:r>
            <a:r>
              <a:rPr lang="en-US" sz="2400" dirty="0" smtClean="0">
                <a:solidFill>
                  <a:srgbClr val="FF0000"/>
                </a:solidFill>
                <a:latin typeface="Times New Roman" pitchFamily="18" charset="0"/>
                <a:cs typeface="Times New Roman" pitchFamily="18" charset="0"/>
              </a:rPr>
              <a:t>date, select </a:t>
            </a:r>
            <a:r>
              <a:rPr lang="en-US" sz="2400" dirty="0" smtClean="0">
                <a:solidFill>
                  <a:srgbClr val="FF0000"/>
                </a:solidFill>
                <a:latin typeface="Times New Roman" pitchFamily="18" charset="0"/>
                <a:cs typeface="Times New Roman" pitchFamily="18" charset="0"/>
              </a:rPr>
              <a:t>the chart type in the </a:t>
            </a:r>
            <a:r>
              <a:rPr lang="en-US" sz="2400" b="1" dirty="0" smtClean="0">
                <a:solidFill>
                  <a:srgbClr val="FF0000"/>
                </a:solidFill>
                <a:latin typeface="Times New Roman" pitchFamily="18" charset="0"/>
                <a:cs typeface="Times New Roman" pitchFamily="18" charset="0"/>
              </a:rPr>
              <a:t>charts</a:t>
            </a:r>
            <a:r>
              <a:rPr lang="en-US" sz="2400" dirty="0" smtClean="0">
                <a:solidFill>
                  <a:srgbClr val="FF0000"/>
                </a:solidFill>
                <a:latin typeface="Times New Roman" pitchFamily="18" charset="0"/>
                <a:cs typeface="Times New Roman" pitchFamily="18" charset="0"/>
              </a:rPr>
              <a:t> group</a:t>
            </a:r>
          </a:p>
          <a:p>
            <a:pPr marL="344488" indent="-344488" algn="just">
              <a:buFont typeface="Wingdings" pitchFamily="2" charset="2"/>
              <a:buChar char="Ø"/>
            </a:pPr>
            <a:r>
              <a:rPr lang="en-US" sz="2400" dirty="0" smtClean="0">
                <a:solidFill>
                  <a:srgbClr val="FF0000"/>
                </a:solidFill>
                <a:latin typeface="Times New Roman" pitchFamily="18" charset="0"/>
                <a:cs typeface="Times New Roman" pitchFamily="18" charset="0"/>
              </a:rPr>
              <a:t>Click </a:t>
            </a:r>
            <a:r>
              <a:rPr lang="en-US" sz="2400" dirty="0" smtClean="0">
                <a:solidFill>
                  <a:srgbClr val="FF0000"/>
                </a:solidFill>
                <a:latin typeface="Times New Roman" pitchFamily="18" charset="0"/>
                <a:cs typeface="Times New Roman" pitchFamily="18" charset="0"/>
              </a:rPr>
              <a:t>a </a:t>
            </a:r>
            <a:r>
              <a:rPr lang="en-US" sz="2400" b="1" dirty="0" smtClean="0">
                <a:solidFill>
                  <a:srgbClr val="FF0000"/>
                </a:solidFill>
                <a:latin typeface="Times New Roman" pitchFamily="18" charset="0"/>
                <a:cs typeface="Times New Roman" pitchFamily="18" charset="0"/>
              </a:rPr>
              <a:t>chart</a:t>
            </a:r>
            <a:r>
              <a:rPr lang="en-US" sz="2400"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subtype and press first option in </a:t>
            </a:r>
            <a:r>
              <a:rPr lang="en-US" sz="2400" b="1" dirty="0" smtClean="0">
                <a:solidFill>
                  <a:srgbClr val="FF0000"/>
                </a:solidFill>
                <a:latin typeface="Times New Roman" pitchFamily="18" charset="0"/>
                <a:cs typeface="Times New Roman" pitchFamily="18" charset="0"/>
              </a:rPr>
              <a:t>Column </a:t>
            </a:r>
            <a:r>
              <a:rPr lang="en-US" sz="2400" dirty="0" smtClean="0">
                <a:solidFill>
                  <a:srgbClr val="FF0000"/>
                </a:solidFill>
                <a:latin typeface="Times New Roman" pitchFamily="18" charset="0"/>
                <a:cs typeface="Times New Roman" pitchFamily="18" charset="0"/>
              </a:rPr>
              <a:t>and select first option in </a:t>
            </a:r>
            <a:r>
              <a:rPr lang="en-US" sz="2400" b="1" dirty="0" smtClean="0">
                <a:solidFill>
                  <a:srgbClr val="FF0000"/>
                </a:solidFill>
                <a:latin typeface="Times New Roman" pitchFamily="18" charset="0"/>
                <a:cs typeface="Times New Roman" pitchFamily="18" charset="0"/>
              </a:rPr>
              <a:t>2-D Column  </a:t>
            </a:r>
            <a:endParaRPr lang="en-US" sz="2400" b="1" dirty="0">
              <a:solidFill>
                <a:srgbClr val="FF0000"/>
              </a:solidFill>
              <a:latin typeface="Times New Roman" pitchFamily="18" charset="0"/>
              <a:cs typeface="Times New Roman" pitchFamily="18" charset="0"/>
            </a:endParaRPr>
          </a:p>
        </p:txBody>
      </p:sp>
      <p:pic>
        <p:nvPicPr>
          <p:cNvPr id="119811" name="Picture 3"/>
          <p:cNvPicPr>
            <a:picLocks noChangeAspect="1" noChangeArrowheads="1"/>
          </p:cNvPicPr>
          <p:nvPr/>
        </p:nvPicPr>
        <p:blipFill>
          <a:blip r:embed="rId2"/>
          <a:srcRect/>
          <a:stretch>
            <a:fillRect/>
          </a:stretch>
        </p:blipFill>
        <p:spPr bwMode="auto">
          <a:xfrm>
            <a:off x="3276600" y="304800"/>
            <a:ext cx="2819400" cy="3895725"/>
          </a:xfrm>
          <a:prstGeom prst="rect">
            <a:avLst/>
          </a:prstGeom>
          <a:noFill/>
          <a:ln w="9525">
            <a:noFill/>
            <a:miter lim="800000"/>
            <a:headEnd/>
            <a:tailEnd/>
          </a:ln>
          <a:effec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a:srcRect/>
          <a:stretch>
            <a:fillRect/>
          </a:stretch>
        </p:blipFill>
        <p:spPr bwMode="auto">
          <a:xfrm>
            <a:off x="3352800" y="457200"/>
            <a:ext cx="2171700" cy="3886200"/>
          </a:xfrm>
          <a:prstGeom prst="rect">
            <a:avLst/>
          </a:prstGeom>
          <a:noFill/>
          <a:ln w="9525">
            <a:noFill/>
            <a:miter lim="800000"/>
            <a:headEnd/>
            <a:tailEnd/>
          </a:ln>
          <a:effectLst/>
        </p:spPr>
      </p:pic>
      <p:sp>
        <p:nvSpPr>
          <p:cNvPr id="3" name="Subtitle 2"/>
          <p:cNvSpPr txBox="1">
            <a:spLocks/>
          </p:cNvSpPr>
          <p:nvPr/>
        </p:nvSpPr>
        <p:spPr>
          <a:xfrm>
            <a:off x="685800" y="381000"/>
            <a:ext cx="8001000" cy="6019800"/>
          </a:xfrm>
          <a:prstGeom prst="rect">
            <a:avLst/>
          </a:prstGeom>
        </p:spPr>
        <p:txBody>
          <a:bodyPr>
            <a:noAutofit/>
          </a:bodyPr>
          <a:lstStyle/>
          <a:p>
            <a:pPr marL="344488" lvl="0" indent="-344488" algn="just">
              <a:buFont typeface="Wingdings" pitchFamily="2" charset="2"/>
              <a:buChar char="Ø"/>
            </a:pPr>
            <a:endParaRPr lang="en-US" sz="2400" dirty="0" smtClean="0">
              <a:solidFill>
                <a:srgbClr val="FF0000"/>
              </a:solidFill>
              <a:latin typeface="Times New Roman" pitchFamily="18" charset="0"/>
              <a:cs typeface="Times New Roman" pitchFamily="18" charset="0"/>
            </a:endParaRPr>
          </a:p>
          <a:p>
            <a:pPr marL="344488" lvl="0" indent="-344488" algn="just">
              <a:buFont typeface="Wingdings" pitchFamily="2" charset="2"/>
              <a:buChar char="Ø"/>
            </a:pPr>
            <a:endParaRPr lang="en-US" sz="2400" dirty="0" smtClean="0">
              <a:solidFill>
                <a:srgbClr val="FF0000"/>
              </a:solidFill>
              <a:latin typeface="Times New Roman" pitchFamily="18" charset="0"/>
              <a:cs typeface="Times New Roman" pitchFamily="18" charset="0"/>
            </a:endParaRPr>
          </a:p>
          <a:p>
            <a:pPr marL="344488" lvl="0" indent="-344488" algn="just">
              <a:buFont typeface="Wingdings" pitchFamily="2" charset="2"/>
              <a:buChar char="Ø"/>
            </a:pPr>
            <a:endParaRPr lang="en-US" sz="2400" dirty="0" smtClean="0">
              <a:solidFill>
                <a:srgbClr val="FF0000"/>
              </a:solidFill>
              <a:latin typeface="Times New Roman" pitchFamily="18" charset="0"/>
              <a:cs typeface="Times New Roman" pitchFamily="18" charset="0"/>
            </a:endParaRPr>
          </a:p>
          <a:p>
            <a:pPr marL="344488" lvl="0" indent="-344488" algn="just">
              <a:buFont typeface="Wingdings" pitchFamily="2" charset="2"/>
              <a:buChar char="Ø"/>
            </a:pPr>
            <a:endParaRPr lang="en-US" sz="2400" dirty="0" smtClean="0">
              <a:solidFill>
                <a:srgbClr val="FF0000"/>
              </a:solidFill>
              <a:latin typeface="Times New Roman" pitchFamily="18" charset="0"/>
              <a:cs typeface="Times New Roman" pitchFamily="18" charset="0"/>
            </a:endParaRPr>
          </a:p>
          <a:p>
            <a:pPr marL="344488" lvl="0" indent="-344488" algn="just">
              <a:buFont typeface="Wingdings" pitchFamily="2" charset="2"/>
              <a:buChar char="Ø"/>
            </a:pPr>
            <a:endParaRPr lang="en-US" sz="2400" dirty="0" smtClean="0">
              <a:solidFill>
                <a:srgbClr val="FF0000"/>
              </a:solidFill>
              <a:latin typeface="Times New Roman" pitchFamily="18" charset="0"/>
              <a:cs typeface="Times New Roman" pitchFamily="18" charset="0"/>
            </a:endParaRPr>
          </a:p>
          <a:p>
            <a:pPr marL="344488" lvl="0" indent="-344488" algn="just"/>
            <a:endParaRPr lang="en-US" sz="2400" dirty="0" smtClean="0">
              <a:solidFill>
                <a:srgbClr val="FF0000"/>
              </a:solidFill>
              <a:latin typeface="Times New Roman" pitchFamily="18" charset="0"/>
              <a:cs typeface="Times New Roman" pitchFamily="18" charset="0"/>
            </a:endParaRPr>
          </a:p>
          <a:p>
            <a:pPr marL="344488" lvl="0" indent="-344488" algn="just"/>
            <a:endParaRPr lang="en-US" sz="2400" dirty="0" smtClean="0">
              <a:solidFill>
                <a:srgbClr val="FF0000"/>
              </a:solidFill>
              <a:latin typeface="Times New Roman" pitchFamily="18" charset="0"/>
              <a:cs typeface="Times New Roman" pitchFamily="18" charset="0"/>
            </a:endParaRPr>
          </a:p>
          <a:p>
            <a:pPr marL="344488" lvl="0" indent="-344488" algn="just">
              <a:buFont typeface="Wingdings" pitchFamily="2" charset="2"/>
              <a:buChar char="Ø"/>
            </a:pPr>
            <a:endParaRPr lang="en-US" sz="2400" dirty="0" smtClean="0">
              <a:solidFill>
                <a:srgbClr val="FF0000"/>
              </a:solidFill>
              <a:latin typeface="Times New Roman" pitchFamily="18" charset="0"/>
              <a:cs typeface="Times New Roman" pitchFamily="18" charset="0"/>
            </a:endParaRPr>
          </a:p>
          <a:p>
            <a:pPr marL="344488" lvl="0" indent="-344488" algn="just"/>
            <a:endParaRPr lang="en-US" sz="2400" dirty="0" smtClean="0">
              <a:solidFill>
                <a:srgbClr val="FF0000"/>
              </a:solidFill>
              <a:latin typeface="Times New Roman" pitchFamily="18" charset="0"/>
              <a:cs typeface="Times New Roman" pitchFamily="18" charset="0"/>
            </a:endParaRPr>
          </a:p>
          <a:p>
            <a:pPr marL="344488" lvl="0" indent="-344488" algn="just">
              <a:buFont typeface="Wingdings" pitchFamily="2" charset="2"/>
              <a:buChar char="Ø"/>
            </a:pPr>
            <a:endParaRPr lang="en-US" sz="2400" dirty="0" smtClean="0">
              <a:solidFill>
                <a:srgbClr val="FF0000"/>
              </a:solidFill>
              <a:latin typeface="Times New Roman" pitchFamily="18" charset="0"/>
              <a:cs typeface="Times New Roman" pitchFamily="18" charset="0"/>
            </a:endParaRPr>
          </a:p>
          <a:p>
            <a:pPr marL="344488" lvl="0" indent="-344488" algn="just"/>
            <a:endParaRPr lang="en-US" sz="2400" dirty="0" smtClean="0">
              <a:solidFill>
                <a:srgbClr val="FF0000"/>
              </a:solidFill>
              <a:latin typeface="Times New Roman" pitchFamily="18" charset="0"/>
              <a:cs typeface="Times New Roman" pitchFamily="18" charset="0"/>
            </a:endParaRPr>
          </a:p>
          <a:p>
            <a:pPr marL="344488" lvl="0" indent="-344488" algn="just"/>
            <a:endParaRPr lang="en-US" sz="2400" dirty="0" smtClean="0">
              <a:solidFill>
                <a:srgbClr val="FF0000"/>
              </a:solidFill>
              <a:latin typeface="Times New Roman" pitchFamily="18" charset="0"/>
              <a:cs typeface="Times New Roman" pitchFamily="18" charset="0"/>
            </a:endParaRPr>
          </a:p>
          <a:p>
            <a:pPr marL="285750" lvl="0" indent="-285750">
              <a:buFont typeface="Wingdings" pitchFamily="2" charset="2"/>
              <a:buChar char="Ø"/>
            </a:pPr>
            <a:r>
              <a:rPr lang="en-US" sz="2400" dirty="0" smtClean="0">
                <a:solidFill>
                  <a:srgbClr val="FF0000"/>
                </a:solidFill>
                <a:latin typeface="Times New Roman" pitchFamily="18" charset="0"/>
                <a:cs typeface="Times New Roman" pitchFamily="18" charset="0"/>
              </a:rPr>
              <a:t>Press </a:t>
            </a:r>
            <a:r>
              <a:rPr lang="en-US" sz="2400" b="1" dirty="0" smtClean="0">
                <a:solidFill>
                  <a:srgbClr val="FF0000"/>
                </a:solidFill>
                <a:latin typeface="Times New Roman" pitchFamily="18" charset="0"/>
                <a:cs typeface="Times New Roman" pitchFamily="18" charset="0"/>
              </a:rPr>
              <a:t>OK</a:t>
            </a:r>
          </a:p>
          <a:p>
            <a:pPr lvl="0">
              <a:buFont typeface="Wingdings" pitchFamily="2" charset="2"/>
              <a:buChar char="Ø"/>
            </a:pPr>
            <a:r>
              <a:rPr lang="en-US" sz="2400" dirty="0" smtClean="0">
                <a:solidFill>
                  <a:srgbClr val="FF0000"/>
                </a:solidFill>
                <a:latin typeface="Times New Roman" pitchFamily="18" charset="0"/>
                <a:cs typeface="Times New Roman" pitchFamily="18" charset="0"/>
              </a:rPr>
              <a:t> The recommended chart is inserted into the worksheet</a:t>
            </a:r>
            <a:r>
              <a:rPr lang="en-US" sz="2400" b="1" dirty="0" smtClean="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lvl="0"/>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endParaRPr lang="en-US" sz="2000" dirty="0" smtClean="0">
              <a:solidFill>
                <a:srgbClr val="FF0000"/>
              </a:solidFill>
              <a:latin typeface="Times New Roman" pitchFamily="18" charset="0"/>
              <a:cs typeface="Times New Roman" pitchFamily="18" charset="0"/>
            </a:endParaRPr>
          </a:p>
          <a:p>
            <a:pPr lvl="0"/>
            <a:endParaRPr lang="en-US" sz="2000" dirty="0" smtClean="0">
              <a:solidFill>
                <a:srgbClr val="FF0000"/>
              </a:solidFill>
              <a:latin typeface="Times New Roman" pitchFamily="18" charset="0"/>
              <a:cs typeface="Times New Roman" pitchFamily="18" charset="0"/>
            </a:endParaRPr>
          </a:p>
          <a:p>
            <a:pPr lvl="0"/>
            <a:endParaRPr lang="en-US" sz="2000" dirty="0" smtClean="0">
              <a:solidFill>
                <a:srgbClr val="FF0000"/>
              </a:solidFill>
              <a:latin typeface="Times New Roman" pitchFamily="18" charset="0"/>
              <a:cs typeface="Times New Roman" pitchFamily="18" charset="0"/>
            </a:endParaRPr>
          </a:p>
          <a:p>
            <a:pPr lvl="0"/>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Select and click the chart design in the </a:t>
            </a:r>
            <a:r>
              <a:rPr lang="en-US" sz="2000" b="1" dirty="0" smtClean="0">
                <a:solidFill>
                  <a:srgbClr val="FF0000"/>
                </a:solidFill>
                <a:latin typeface="Times New Roman" pitchFamily="18" charset="0"/>
                <a:cs typeface="Times New Roman" pitchFamily="18" charset="0"/>
              </a:rPr>
              <a:t>chart Layouts</a:t>
            </a:r>
            <a:r>
              <a:rPr lang="en-US" sz="2000" dirty="0" smtClean="0">
                <a:solidFill>
                  <a:srgbClr val="FF0000"/>
                </a:solidFill>
                <a:latin typeface="Times New Roman" pitchFamily="18" charset="0"/>
                <a:cs typeface="Times New Roman" pitchFamily="18" charset="0"/>
              </a:rPr>
              <a:t> group and select Layout </a:t>
            </a:r>
            <a:r>
              <a:rPr lang="en-US" sz="2000" dirty="0" smtClean="0">
                <a:solidFill>
                  <a:srgbClr val="FF0000"/>
                </a:solidFill>
                <a:latin typeface="Times New Roman" pitchFamily="18" charset="0"/>
                <a:cs typeface="Times New Roman" pitchFamily="18" charset="0"/>
              </a:rPr>
              <a:t>9. </a:t>
            </a:r>
            <a:endParaRPr lang="en-US" sz="2000" dirty="0" smtClean="0">
              <a:solidFill>
                <a:srgbClr val="FF0000"/>
              </a:solidFill>
              <a:latin typeface="Times New Roman" pitchFamily="18" charset="0"/>
              <a:cs typeface="Times New Roman" pitchFamily="18" charset="0"/>
            </a:endParaRPr>
          </a:p>
        </p:txBody>
      </p:sp>
      <p:pic>
        <p:nvPicPr>
          <p:cNvPr id="121858" name="Picture 2"/>
          <p:cNvPicPr>
            <a:picLocks noChangeAspect="1" noChangeArrowheads="1"/>
          </p:cNvPicPr>
          <p:nvPr/>
        </p:nvPicPr>
        <p:blipFill>
          <a:blip r:embed="rId2"/>
          <a:srcRect/>
          <a:stretch>
            <a:fillRect/>
          </a:stretch>
        </p:blipFill>
        <p:spPr bwMode="auto">
          <a:xfrm>
            <a:off x="1219200" y="381000"/>
            <a:ext cx="7086600" cy="411479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5943600"/>
          </a:xfrm>
          <a:prstGeom prst="rect">
            <a:avLst/>
          </a:prstGeom>
        </p:spPr>
        <p:txBody>
          <a:bodyPr>
            <a:normAutofit/>
          </a:bodyPr>
          <a:lstStyle/>
          <a:p>
            <a:pPr fontAlgn="base"/>
            <a:r>
              <a:rPr lang="en-US" sz="2400" b="1" dirty="0" smtClean="0">
                <a:latin typeface="Times New Roman" pitchFamily="18" charset="0"/>
                <a:cs typeface="Times New Roman" pitchFamily="18" charset="0"/>
              </a:rPr>
              <a:t>Starting </a:t>
            </a:r>
            <a:r>
              <a:rPr lang="en-US" sz="2400" b="1" dirty="0">
                <a:latin typeface="Times New Roman" pitchFamily="18" charset="0"/>
                <a:cs typeface="Times New Roman" pitchFamily="18" charset="0"/>
              </a:rPr>
              <a:t>MS-Excel</a:t>
            </a:r>
          </a:p>
          <a:p>
            <a:pPr lvl="0">
              <a:buFont typeface="Wingdings" pitchFamily="2" charset="2"/>
              <a:buChar char="Ø"/>
            </a:pPr>
            <a:r>
              <a:rPr lang="en-US" sz="2400" dirty="0" smtClean="0">
                <a:solidFill>
                  <a:srgbClr val="FF0000"/>
                </a:solidFill>
                <a:latin typeface="Times New Roman" pitchFamily="18" charset="0"/>
                <a:cs typeface="Times New Roman" pitchFamily="18" charset="0"/>
              </a:rPr>
              <a:t> Click </a:t>
            </a:r>
            <a:r>
              <a:rPr lang="en-US" sz="2400" dirty="0">
                <a:solidFill>
                  <a:srgbClr val="FF0000"/>
                </a:solidFill>
                <a:latin typeface="Times New Roman" pitchFamily="18" charset="0"/>
                <a:cs typeface="Times New Roman" pitchFamily="18" charset="0"/>
              </a:rPr>
              <a:t>on the </a:t>
            </a:r>
            <a:r>
              <a:rPr lang="en-US" sz="2400" b="1" dirty="0">
                <a:solidFill>
                  <a:srgbClr val="FF0000"/>
                </a:solidFill>
                <a:latin typeface="Times New Roman" pitchFamily="18" charset="0"/>
                <a:cs typeface="Times New Roman" pitchFamily="18" charset="0"/>
              </a:rPr>
              <a:t>Start</a:t>
            </a:r>
            <a:r>
              <a:rPr lang="en-US" sz="2400" dirty="0">
                <a:solidFill>
                  <a:srgbClr val="FF0000"/>
                </a:solidFill>
                <a:latin typeface="Times New Roman" pitchFamily="18" charset="0"/>
                <a:cs typeface="Times New Roman" pitchFamily="18" charset="0"/>
              </a:rPr>
              <a:t> button</a:t>
            </a:r>
          </a:p>
          <a:p>
            <a:pPr lvl="0">
              <a:buFont typeface="Wingdings" pitchFamily="2" charset="2"/>
              <a:buChar char="Ø"/>
            </a:pPr>
            <a:r>
              <a:rPr lang="en-US" sz="2400" dirty="0" smtClean="0">
                <a:solidFill>
                  <a:srgbClr val="FF0000"/>
                </a:solidFill>
                <a:latin typeface="Times New Roman" pitchFamily="18" charset="0"/>
                <a:cs typeface="Times New Roman" pitchFamily="18" charset="0"/>
              </a:rPr>
              <a:t> Move </a:t>
            </a:r>
            <a:r>
              <a:rPr lang="en-US" sz="2400" dirty="0">
                <a:solidFill>
                  <a:srgbClr val="FF0000"/>
                </a:solidFill>
                <a:latin typeface="Times New Roman" pitchFamily="18" charset="0"/>
                <a:cs typeface="Times New Roman" pitchFamily="18" charset="0"/>
              </a:rPr>
              <a:t>the mouse pointer to </a:t>
            </a:r>
            <a:r>
              <a:rPr lang="en-US" sz="2400" b="1" dirty="0">
                <a:solidFill>
                  <a:srgbClr val="FF0000"/>
                </a:solidFill>
                <a:latin typeface="Times New Roman" pitchFamily="18" charset="0"/>
                <a:cs typeface="Times New Roman" pitchFamily="18" charset="0"/>
              </a:rPr>
              <a:t>Programs </a:t>
            </a:r>
            <a:endParaRPr lang="en-US" sz="2400" dirty="0">
              <a:solidFill>
                <a:srgbClr val="FF0000"/>
              </a:solidFill>
              <a:latin typeface="Times New Roman" pitchFamily="18" charset="0"/>
              <a:cs typeface="Times New Roman" pitchFamily="18" charset="0"/>
            </a:endParaRPr>
          </a:p>
          <a:p>
            <a:pPr lvl="0">
              <a:buFont typeface="Wingdings" pitchFamily="2" charset="2"/>
              <a:buChar char="Ø"/>
            </a:pPr>
            <a:r>
              <a:rPr lang="en-US" sz="2400" dirty="0" smtClean="0">
                <a:solidFill>
                  <a:srgbClr val="FF0000"/>
                </a:solidFill>
                <a:latin typeface="Times New Roman" pitchFamily="18" charset="0"/>
                <a:cs typeface="Times New Roman" pitchFamily="18" charset="0"/>
              </a:rPr>
              <a:t> Select </a:t>
            </a:r>
            <a:r>
              <a:rPr lang="en-US" sz="2400" b="1" dirty="0">
                <a:solidFill>
                  <a:srgbClr val="FF0000"/>
                </a:solidFill>
                <a:latin typeface="Times New Roman" pitchFamily="18" charset="0"/>
                <a:cs typeface="Times New Roman" pitchFamily="18" charset="0"/>
              </a:rPr>
              <a:t>MS-Excel</a:t>
            </a:r>
            <a:r>
              <a:rPr lang="en-US" sz="2400" dirty="0">
                <a:solidFill>
                  <a:srgbClr val="FF0000"/>
                </a:solidFill>
                <a:latin typeface="Times New Roman" pitchFamily="18" charset="0"/>
                <a:cs typeface="Times New Roman" pitchFamily="18" charset="0"/>
              </a:rPr>
              <a:t> from the </a:t>
            </a:r>
            <a:r>
              <a:rPr lang="en-US" sz="2400" b="1" dirty="0">
                <a:solidFill>
                  <a:srgbClr val="FF0000"/>
                </a:solidFill>
                <a:latin typeface="Times New Roman" pitchFamily="18" charset="0"/>
                <a:cs typeface="Times New Roman" pitchFamily="18" charset="0"/>
              </a:rPr>
              <a:t>Programs </a:t>
            </a:r>
            <a:r>
              <a:rPr lang="en-US" sz="2400" dirty="0">
                <a:solidFill>
                  <a:srgbClr val="FF0000"/>
                </a:solidFill>
                <a:latin typeface="Times New Roman" pitchFamily="18" charset="0"/>
                <a:cs typeface="Times New Roman" pitchFamily="18" charset="0"/>
              </a:rPr>
              <a:t>and click</a:t>
            </a:r>
          </a:p>
          <a:p>
            <a:pPr lvl="0">
              <a:buFont typeface="Wingdings" pitchFamily="2" charset="2"/>
              <a:buChar char="Ø"/>
            </a:pPr>
            <a:r>
              <a:rPr lang="en-US" sz="2400" dirty="0" smtClean="0">
                <a:solidFill>
                  <a:srgbClr val="FF0000"/>
                </a:solidFill>
                <a:latin typeface="Times New Roman" pitchFamily="18" charset="0"/>
                <a:cs typeface="Times New Roman" pitchFamily="18" charset="0"/>
              </a:rPr>
              <a:t> The </a:t>
            </a:r>
            <a:r>
              <a:rPr lang="en-US" sz="2400" dirty="0">
                <a:solidFill>
                  <a:srgbClr val="FF0000"/>
                </a:solidFill>
                <a:latin typeface="Times New Roman" pitchFamily="18" charset="0"/>
                <a:cs typeface="Times New Roman" pitchFamily="18" charset="0"/>
              </a:rPr>
              <a:t>following screen appears</a:t>
            </a:r>
            <a:r>
              <a:rPr lang="en-US" sz="2400" dirty="0" smtClean="0">
                <a:solidFill>
                  <a:srgbClr val="FF0000"/>
                </a:solidFill>
                <a:latin typeface="Times New Roman" pitchFamily="18" charset="0"/>
                <a:cs typeface="Times New Roman" pitchFamily="18" charset="0"/>
              </a:rPr>
              <a:t>:</a:t>
            </a:r>
          </a:p>
          <a:p>
            <a:pPr lvl="0"/>
            <a:endParaRPr lang="en-US" sz="1600" dirty="0">
              <a:solidFill>
                <a:srgbClr val="FF0000"/>
              </a:solidFill>
              <a:latin typeface="Times New Roman" pitchFamily="18" charset="0"/>
              <a:cs typeface="Times New Roman" pitchFamily="18" charset="0"/>
            </a:endParaRPr>
          </a:p>
          <a:p>
            <a:pPr algn="just"/>
            <a:endParaRPr lang="en-US" sz="2400" dirty="0">
              <a:solidFill>
                <a:srgbClr val="FF0000"/>
              </a:solidFill>
              <a:latin typeface="Times New Roman" pitchFamily="18" charset="0"/>
              <a:cs typeface="Times New Roman" pitchFamily="18" charset="0"/>
            </a:endParaRPr>
          </a:p>
          <a:p>
            <a:pPr algn="just">
              <a:buFont typeface="Wingdings" pitchFamily="2" charset="2"/>
              <a:buChar char="Ø"/>
            </a:pPr>
            <a:endParaRPr kumimoji="0" lang="en-US" sz="2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1066800" y="2286000"/>
            <a:ext cx="7315199" cy="2590800"/>
          </a:xfrm>
          <a:prstGeom prst="rect">
            <a:avLst/>
          </a:prstGeom>
          <a:noFill/>
          <a:ln w="9525">
            <a:noFill/>
            <a:miter lim="800000"/>
            <a:headEnd/>
            <a:tailEnd/>
          </a:ln>
        </p:spPr>
      </p:pic>
      <p:cxnSp>
        <p:nvCxnSpPr>
          <p:cNvPr id="3074" name="AutoShape 2"/>
          <p:cNvCxnSpPr>
            <a:cxnSpLocks noChangeShapeType="1"/>
          </p:cNvCxnSpPr>
          <p:nvPr/>
        </p:nvCxnSpPr>
        <p:spPr bwMode="auto">
          <a:xfrm rot="5400000">
            <a:off x="766763" y="4423569"/>
            <a:ext cx="1211262" cy="1588"/>
          </a:xfrm>
          <a:prstGeom prst="straightConnector1">
            <a:avLst/>
          </a:prstGeom>
          <a:noFill/>
          <a:ln w="9525">
            <a:solidFill>
              <a:srgbClr val="000000"/>
            </a:solidFill>
            <a:round/>
            <a:headEnd/>
            <a:tailEnd type="triangle" w="med" len="med"/>
          </a:ln>
        </p:spPr>
      </p:cxnSp>
      <p:cxnSp>
        <p:nvCxnSpPr>
          <p:cNvPr id="3075" name="AutoShape 3"/>
          <p:cNvCxnSpPr>
            <a:cxnSpLocks noChangeShapeType="1"/>
          </p:cNvCxnSpPr>
          <p:nvPr/>
        </p:nvCxnSpPr>
        <p:spPr bwMode="auto">
          <a:xfrm rot="16200000" flipH="1">
            <a:off x="1173957" y="4450555"/>
            <a:ext cx="1492250" cy="274640"/>
          </a:xfrm>
          <a:prstGeom prst="straightConnector1">
            <a:avLst/>
          </a:prstGeom>
          <a:noFill/>
          <a:ln w="9525">
            <a:solidFill>
              <a:srgbClr val="000000"/>
            </a:solidFill>
            <a:round/>
            <a:headEnd/>
            <a:tailEnd type="triangle" w="med" len="med"/>
          </a:ln>
        </p:spPr>
      </p:cxnSp>
      <p:cxnSp>
        <p:nvCxnSpPr>
          <p:cNvPr id="3076" name="AutoShape 4"/>
          <p:cNvCxnSpPr>
            <a:cxnSpLocks noChangeShapeType="1"/>
          </p:cNvCxnSpPr>
          <p:nvPr/>
        </p:nvCxnSpPr>
        <p:spPr bwMode="auto">
          <a:xfrm rot="16200000" flipH="1">
            <a:off x="1672431" y="4034631"/>
            <a:ext cx="1263650" cy="877887"/>
          </a:xfrm>
          <a:prstGeom prst="straightConnector1">
            <a:avLst/>
          </a:prstGeom>
          <a:noFill/>
          <a:ln w="9525">
            <a:solidFill>
              <a:srgbClr val="000000"/>
            </a:solidFill>
            <a:round/>
            <a:headEnd/>
            <a:tailEnd type="triangle" w="med" len="med"/>
          </a:ln>
        </p:spPr>
      </p:cxnSp>
      <p:cxnSp>
        <p:nvCxnSpPr>
          <p:cNvPr id="3077" name="AutoShape 5"/>
          <p:cNvCxnSpPr>
            <a:cxnSpLocks noChangeShapeType="1"/>
          </p:cNvCxnSpPr>
          <p:nvPr/>
        </p:nvCxnSpPr>
        <p:spPr bwMode="auto">
          <a:xfrm>
            <a:off x="1981200" y="3884612"/>
            <a:ext cx="2057400" cy="1296988"/>
          </a:xfrm>
          <a:prstGeom prst="straightConnector1">
            <a:avLst/>
          </a:prstGeom>
          <a:noFill/>
          <a:ln w="9525">
            <a:solidFill>
              <a:srgbClr val="000000"/>
            </a:solidFill>
            <a:round/>
            <a:headEnd/>
            <a:tailEnd type="triangle" w="med" len="med"/>
          </a:ln>
        </p:spPr>
      </p:cxnSp>
      <p:cxnSp>
        <p:nvCxnSpPr>
          <p:cNvPr id="3078" name="AutoShape 6"/>
          <p:cNvCxnSpPr>
            <a:cxnSpLocks noChangeShapeType="1"/>
            <a:endCxn id="3085" idx="0"/>
          </p:cNvCxnSpPr>
          <p:nvPr/>
        </p:nvCxnSpPr>
        <p:spPr bwMode="auto">
          <a:xfrm rot="16200000" flipH="1">
            <a:off x="4527152" y="4431901"/>
            <a:ext cx="1412875" cy="16671"/>
          </a:xfrm>
          <a:prstGeom prst="straightConnector1">
            <a:avLst/>
          </a:prstGeom>
          <a:noFill/>
          <a:ln w="9525">
            <a:solidFill>
              <a:srgbClr val="000000"/>
            </a:solidFill>
            <a:round/>
            <a:headEnd/>
            <a:tailEnd type="triangle" w="med" len="med"/>
          </a:ln>
        </p:spPr>
      </p:cxnSp>
      <p:cxnSp>
        <p:nvCxnSpPr>
          <p:cNvPr id="3079" name="AutoShape 7"/>
          <p:cNvCxnSpPr>
            <a:cxnSpLocks noChangeShapeType="1"/>
          </p:cNvCxnSpPr>
          <p:nvPr/>
        </p:nvCxnSpPr>
        <p:spPr bwMode="auto">
          <a:xfrm rot="16200000" flipH="1">
            <a:off x="5926931" y="4860131"/>
            <a:ext cx="482600" cy="7938"/>
          </a:xfrm>
          <a:prstGeom prst="straightConnector1">
            <a:avLst/>
          </a:prstGeom>
          <a:noFill/>
          <a:ln w="9525">
            <a:solidFill>
              <a:srgbClr val="000000"/>
            </a:solidFill>
            <a:round/>
            <a:headEnd/>
            <a:tailEnd type="triangle" w="med" len="med"/>
          </a:ln>
        </p:spPr>
      </p:cxnSp>
      <p:sp>
        <p:nvSpPr>
          <p:cNvPr id="3080" name="Rectangle 8"/>
          <p:cNvSpPr>
            <a:spLocks noChangeArrowheads="1"/>
          </p:cNvSpPr>
          <p:nvPr/>
        </p:nvSpPr>
        <p:spPr bwMode="auto">
          <a:xfrm>
            <a:off x="6019800" y="4419601"/>
            <a:ext cx="304800" cy="228599"/>
          </a:xfrm>
          <a:prstGeom prst="rect">
            <a:avLst/>
          </a:prstGeom>
          <a:solidFill>
            <a:srgbClr val="FFFFFF"/>
          </a:solidFill>
          <a:ln w="3175">
            <a:solidFill>
              <a:srgbClr val="C0504D"/>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081" name="Text Box 9"/>
          <p:cNvSpPr txBox="1">
            <a:spLocks noChangeArrowheads="1"/>
          </p:cNvSpPr>
          <p:nvPr/>
        </p:nvSpPr>
        <p:spPr bwMode="auto">
          <a:xfrm>
            <a:off x="1066800" y="5135562"/>
            <a:ext cx="579438" cy="5032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Name Box</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82" name="Text Box 10"/>
          <p:cNvSpPr txBox="1">
            <a:spLocks noChangeArrowheads="1"/>
          </p:cNvSpPr>
          <p:nvPr/>
        </p:nvSpPr>
        <p:spPr bwMode="auto">
          <a:xfrm>
            <a:off x="1581150" y="5375275"/>
            <a:ext cx="846138" cy="7207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Click here to reject the data</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83" name="Text Box 11"/>
          <p:cNvSpPr txBox="1">
            <a:spLocks noChangeArrowheads="1"/>
          </p:cNvSpPr>
          <p:nvPr/>
        </p:nvSpPr>
        <p:spPr bwMode="auto">
          <a:xfrm>
            <a:off x="2430462" y="5148262"/>
            <a:ext cx="846138" cy="7191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Click here to accept the data</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84" name="Text Box 12"/>
          <p:cNvSpPr txBox="1">
            <a:spLocks noChangeArrowheads="1"/>
          </p:cNvSpPr>
          <p:nvPr/>
        </p:nvSpPr>
        <p:spPr bwMode="auto">
          <a:xfrm>
            <a:off x="3403600" y="5219700"/>
            <a:ext cx="1244600" cy="6477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cs typeface="Times New Roman" pitchFamily="18" charset="0"/>
              </a:rPr>
              <a:t>Click here to activate the Edit formula feature </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85" name="Text Box 13"/>
          <p:cNvSpPr txBox="1">
            <a:spLocks noChangeArrowheads="1"/>
          </p:cNvSpPr>
          <p:nvPr/>
        </p:nvSpPr>
        <p:spPr bwMode="auto">
          <a:xfrm>
            <a:off x="4768850" y="5146675"/>
            <a:ext cx="946150" cy="3397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Formula bar</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6" name="Text Box 14"/>
          <p:cNvSpPr txBox="1">
            <a:spLocks noChangeArrowheads="1"/>
          </p:cNvSpPr>
          <p:nvPr/>
        </p:nvSpPr>
        <p:spPr bwMode="auto">
          <a:xfrm>
            <a:off x="5984875" y="5151436"/>
            <a:ext cx="492125" cy="33496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i="0" u="none" strike="noStrike" cap="none" normalizeH="0" baseline="0" dirty="0" smtClean="0">
                <a:ln>
                  <a:noFill/>
                </a:ln>
                <a:solidFill>
                  <a:schemeClr val="tx1"/>
                </a:solidFill>
                <a:effectLst/>
                <a:latin typeface="Times New Roman" pitchFamily="18" charset="0"/>
                <a:cs typeface="Times New Roman" pitchFamily="18" charset="0"/>
              </a:rPr>
              <a:t>Cell</a:t>
            </a:r>
            <a:endParaRPr kumimoji="0" lang="en-US" sz="36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Changing </a:t>
            </a:r>
            <a:r>
              <a:rPr lang="en-US" sz="2000" dirty="0" smtClean="0">
                <a:solidFill>
                  <a:srgbClr val="FF0000"/>
                </a:solidFill>
                <a:latin typeface="Times New Roman" pitchFamily="18" charset="0"/>
                <a:cs typeface="Times New Roman" pitchFamily="18" charset="0"/>
              </a:rPr>
              <a:t>Chart Layout - On the Chart Tools tab, the third section from the left is named Chart Layouts. Near the bottom right portion of that area you will see a small button which will allow you to see all available layouts.     Click one time on the button to see layouts</a:t>
            </a:r>
            <a:r>
              <a:rPr lang="en-US" sz="2000" dirty="0" smtClean="0">
                <a:solidFill>
                  <a:srgbClr val="FF0000"/>
                </a:solidFill>
                <a:latin typeface="Times New Roman" pitchFamily="18" charset="0"/>
                <a:cs typeface="Times New Roman" pitchFamily="18" charset="0"/>
              </a:rPr>
              <a:t>.</a:t>
            </a: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a:t>
            </a:r>
            <a:r>
              <a:rPr lang="en-US" sz="2000" dirty="0" smtClean="0">
                <a:solidFill>
                  <a:srgbClr val="FF0000"/>
                </a:solidFill>
                <a:latin typeface="Times New Roman" pitchFamily="18" charset="0"/>
                <a:cs typeface="Times New Roman" pitchFamily="18" charset="0"/>
              </a:rPr>
              <a:t>, we see the chart prepared is modified</a:t>
            </a: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r>
              <a:rPr lang="en-US" sz="2000" dirty="0" smtClean="0">
                <a:solidFill>
                  <a:srgbClr val="FF0000"/>
                </a:solidFill>
                <a:latin typeface="Times New Roman" pitchFamily="18" charset="0"/>
                <a:cs typeface="Times New Roman" pitchFamily="18" charset="0"/>
              </a:rPr>
              <a:t> </a:t>
            </a:r>
            <a:endParaRPr lang="en-US" sz="2000" dirty="0">
              <a:solidFill>
                <a:srgbClr val="FF0000"/>
              </a:solidFill>
              <a:latin typeface="Times New Roman" pitchFamily="18" charset="0"/>
              <a:cs typeface="Times New Roman" pitchFamily="18" charset="0"/>
            </a:endParaRPr>
          </a:p>
        </p:txBody>
      </p:sp>
      <p:pic>
        <p:nvPicPr>
          <p:cNvPr id="3" name="Picture 2" descr="http://www.internet4classrooms.com/images/07_displayall.gif"/>
          <p:cNvPicPr/>
          <p:nvPr/>
        </p:nvPicPr>
        <p:blipFill>
          <a:blip r:embed="rId2"/>
          <a:srcRect/>
          <a:stretch>
            <a:fillRect/>
          </a:stretch>
        </p:blipFill>
        <p:spPr bwMode="auto">
          <a:xfrm>
            <a:off x="1905000" y="1410970"/>
            <a:ext cx="147320" cy="189230"/>
          </a:xfrm>
          <a:prstGeom prst="rect">
            <a:avLst/>
          </a:prstGeom>
          <a:noFill/>
          <a:ln w="9525">
            <a:noFill/>
            <a:miter lim="800000"/>
            <a:headEnd/>
            <a:tailEnd/>
          </a:ln>
        </p:spPr>
      </p:pic>
      <p:pic>
        <p:nvPicPr>
          <p:cNvPr id="122882" name="Picture 2"/>
          <p:cNvPicPr>
            <a:picLocks noChangeAspect="1" noChangeArrowheads="1"/>
          </p:cNvPicPr>
          <p:nvPr/>
        </p:nvPicPr>
        <p:blipFill>
          <a:blip r:embed="rId3"/>
          <a:srcRect/>
          <a:stretch>
            <a:fillRect/>
          </a:stretch>
        </p:blipFill>
        <p:spPr bwMode="auto">
          <a:xfrm>
            <a:off x="1981200" y="1752600"/>
            <a:ext cx="5181600" cy="1371600"/>
          </a:xfrm>
          <a:prstGeom prst="rect">
            <a:avLst/>
          </a:prstGeom>
          <a:noFill/>
          <a:ln w="9525">
            <a:noFill/>
            <a:miter lim="800000"/>
            <a:headEnd/>
            <a:tailEnd/>
          </a:ln>
          <a:effectLst/>
        </p:spPr>
      </p:pic>
      <p:pic>
        <p:nvPicPr>
          <p:cNvPr id="122883" name="Picture 3"/>
          <p:cNvPicPr>
            <a:picLocks noChangeAspect="1" noChangeArrowheads="1"/>
          </p:cNvPicPr>
          <p:nvPr/>
        </p:nvPicPr>
        <p:blipFill>
          <a:blip r:embed="rId4"/>
          <a:srcRect/>
          <a:stretch>
            <a:fillRect/>
          </a:stretch>
        </p:blipFill>
        <p:spPr bwMode="auto">
          <a:xfrm>
            <a:off x="1752601" y="3505200"/>
            <a:ext cx="5334000" cy="2917825"/>
          </a:xfrm>
          <a:prstGeom prst="rect">
            <a:avLst/>
          </a:prstGeom>
          <a:noFill/>
          <a:ln w="9525">
            <a:noFill/>
            <a:miter lim="800000"/>
            <a:headEnd/>
            <a:tailEnd/>
          </a:ln>
          <a:effec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Now, </a:t>
            </a:r>
            <a:r>
              <a:rPr lang="en-US" sz="2000" dirty="0" smtClean="0">
                <a:solidFill>
                  <a:srgbClr val="FF0000"/>
                </a:solidFill>
                <a:latin typeface="Times New Roman" pitchFamily="18" charset="0"/>
                <a:cs typeface="Times New Roman" pitchFamily="18" charset="0"/>
              </a:rPr>
              <a:t>cursor moves on any bar and click the mouse</a:t>
            </a: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 we see all bars are selected</a:t>
            </a: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Right click the mouse and select last option </a:t>
            </a:r>
            <a:r>
              <a:rPr lang="en-US" sz="2000" b="1" dirty="0" smtClean="0">
                <a:solidFill>
                  <a:srgbClr val="FF0000"/>
                </a:solidFill>
                <a:latin typeface="Times New Roman" pitchFamily="18" charset="0"/>
                <a:cs typeface="Times New Roman" pitchFamily="18" charset="0"/>
              </a:rPr>
              <a:t>Format Data Series, </a:t>
            </a:r>
            <a:r>
              <a:rPr lang="en-US" sz="2000" dirty="0" smtClean="0">
                <a:solidFill>
                  <a:srgbClr val="FF0000"/>
                </a:solidFill>
                <a:latin typeface="Times New Roman" pitchFamily="18" charset="0"/>
                <a:cs typeface="Times New Roman" pitchFamily="18" charset="0"/>
              </a:rPr>
              <a:t>we see</a:t>
            </a: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a:t>
            </a:r>
            <a:r>
              <a:rPr lang="en-US" sz="2000"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press </a:t>
            </a:r>
            <a:r>
              <a:rPr lang="en-US" sz="2000" b="1" dirty="0" smtClean="0">
                <a:solidFill>
                  <a:srgbClr val="FF0000"/>
                </a:solidFill>
                <a:latin typeface="Times New Roman" pitchFamily="18" charset="0"/>
                <a:cs typeface="Times New Roman" pitchFamily="18" charset="0"/>
              </a:rPr>
              <a:t>OK, </a:t>
            </a:r>
            <a:r>
              <a:rPr lang="en-US" sz="2000" dirty="0" smtClean="0">
                <a:solidFill>
                  <a:srgbClr val="FF0000"/>
                </a:solidFill>
                <a:latin typeface="Times New Roman" pitchFamily="18" charset="0"/>
                <a:cs typeface="Times New Roman" pitchFamily="18" charset="0"/>
              </a:rPr>
              <a:t>we </a:t>
            </a:r>
            <a:r>
              <a:rPr lang="en-US" sz="2000" dirty="0" smtClean="0">
                <a:solidFill>
                  <a:srgbClr val="FF0000"/>
                </a:solidFill>
                <a:latin typeface="Times New Roman" pitchFamily="18" charset="0"/>
                <a:cs typeface="Times New Roman" pitchFamily="18" charset="0"/>
              </a:rPr>
              <a:t>see</a:t>
            </a:r>
            <a:endParaRPr lang="en-US" sz="2000" b="1" dirty="0" smtClean="0">
              <a:solidFill>
                <a:srgbClr val="FF0000"/>
              </a:solidFill>
              <a:latin typeface="Times New Roman" pitchFamily="18" charset="0"/>
              <a:cs typeface="Times New Roman" pitchFamily="18" charset="0"/>
            </a:endParaRPr>
          </a:p>
        </p:txBody>
      </p:sp>
      <p:pic>
        <p:nvPicPr>
          <p:cNvPr id="123907" name="Picture 3"/>
          <p:cNvPicPr>
            <a:picLocks noChangeAspect="1" noChangeArrowheads="1"/>
          </p:cNvPicPr>
          <p:nvPr/>
        </p:nvPicPr>
        <p:blipFill>
          <a:blip r:embed="rId2"/>
          <a:srcRect/>
          <a:stretch>
            <a:fillRect/>
          </a:stretch>
        </p:blipFill>
        <p:spPr bwMode="auto">
          <a:xfrm>
            <a:off x="3429000" y="1447800"/>
            <a:ext cx="1752600" cy="1600200"/>
          </a:xfrm>
          <a:prstGeom prst="rect">
            <a:avLst/>
          </a:prstGeom>
          <a:noFill/>
          <a:ln w="9525">
            <a:noFill/>
            <a:miter lim="800000"/>
            <a:headEnd/>
            <a:tailEnd/>
          </a:ln>
          <a:effectLst/>
        </p:spPr>
      </p:pic>
      <p:pic>
        <p:nvPicPr>
          <p:cNvPr id="123908" name="Picture 4"/>
          <p:cNvPicPr>
            <a:picLocks noChangeAspect="1" noChangeArrowheads="1"/>
          </p:cNvPicPr>
          <p:nvPr/>
        </p:nvPicPr>
        <p:blipFill>
          <a:blip r:embed="rId3"/>
          <a:srcRect/>
          <a:stretch>
            <a:fillRect/>
          </a:stretch>
        </p:blipFill>
        <p:spPr bwMode="auto">
          <a:xfrm>
            <a:off x="2690813" y="3505200"/>
            <a:ext cx="3100387" cy="3048000"/>
          </a:xfrm>
          <a:prstGeom prst="rect">
            <a:avLst/>
          </a:prstGeom>
          <a:noFill/>
          <a:ln w="9525">
            <a:noFill/>
            <a:miter lim="800000"/>
            <a:headEnd/>
            <a:tailEnd/>
          </a:ln>
          <a:effec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Now, </a:t>
            </a:r>
            <a:r>
              <a:rPr lang="en-US" sz="2000" dirty="0" smtClean="0">
                <a:solidFill>
                  <a:srgbClr val="FF0000"/>
                </a:solidFill>
                <a:latin typeface="Times New Roman" pitchFamily="18" charset="0"/>
                <a:cs typeface="Times New Roman" pitchFamily="18" charset="0"/>
              </a:rPr>
              <a:t>we see </a:t>
            </a:r>
            <a:r>
              <a:rPr lang="en-US" sz="2000" b="1" dirty="0" smtClean="0">
                <a:solidFill>
                  <a:srgbClr val="FF0000"/>
                </a:solidFill>
                <a:latin typeface="Times New Roman" pitchFamily="18" charset="0"/>
                <a:cs typeface="Times New Roman" pitchFamily="18" charset="0"/>
              </a:rPr>
              <a:t>Gap Width, </a:t>
            </a:r>
            <a:r>
              <a:rPr lang="en-US" sz="2000" dirty="0" smtClean="0">
                <a:solidFill>
                  <a:srgbClr val="FF0000"/>
                </a:solidFill>
                <a:latin typeface="Times New Roman" pitchFamily="18" charset="0"/>
                <a:cs typeface="Times New Roman" pitchFamily="18" charset="0"/>
              </a:rPr>
              <a:t>which is automatically 150%</a:t>
            </a:r>
            <a:r>
              <a:rPr lang="en-US" sz="2000" b="1" dirty="0" smtClean="0">
                <a:solidFill>
                  <a:srgbClr val="FF0000"/>
                </a:solidFill>
                <a:latin typeface="Times New Roman" pitchFamily="18" charset="0"/>
                <a:cs typeface="Times New Roman" pitchFamily="18" charset="0"/>
              </a:rPr>
              <a:t> </a:t>
            </a:r>
            <a:endParaRPr lang="en-US" sz="2000" b="1"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Move the pointer left side and Gap Width change to 0%</a:t>
            </a: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We see in the left side showing </a:t>
            </a:r>
            <a:r>
              <a:rPr lang="en-US" sz="2000" b="1" dirty="0" smtClean="0">
                <a:solidFill>
                  <a:srgbClr val="FF0000"/>
                </a:solidFill>
                <a:latin typeface="Times New Roman" pitchFamily="18" charset="0"/>
                <a:cs typeface="Times New Roman" pitchFamily="18" charset="0"/>
              </a:rPr>
              <a:t>No Gap </a:t>
            </a:r>
            <a:r>
              <a:rPr lang="en-US" sz="2000" dirty="0" smtClean="0">
                <a:solidFill>
                  <a:srgbClr val="FF0000"/>
                </a:solidFill>
                <a:latin typeface="Times New Roman" pitchFamily="18" charset="0"/>
                <a:cs typeface="Times New Roman" pitchFamily="18" charset="0"/>
              </a:rPr>
              <a:t>and press</a:t>
            </a:r>
            <a:r>
              <a:rPr lang="en-US" sz="2000" b="1" dirty="0" smtClean="0">
                <a:solidFill>
                  <a:srgbClr val="FF0000"/>
                </a:solidFill>
                <a:latin typeface="Times New Roman" pitchFamily="18" charset="0"/>
                <a:cs typeface="Times New Roman" pitchFamily="18" charset="0"/>
              </a:rPr>
              <a:t> Close </a:t>
            </a:r>
            <a:r>
              <a:rPr lang="en-US" sz="2000" dirty="0" smtClean="0">
                <a:solidFill>
                  <a:srgbClr val="FF0000"/>
                </a:solidFill>
                <a:latin typeface="Times New Roman" pitchFamily="18" charset="0"/>
                <a:cs typeface="Times New Roman" pitchFamily="18" charset="0"/>
              </a:rPr>
              <a:t>at bottom</a:t>
            </a: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 we see the chart prepared is modified</a:t>
            </a:r>
          </a:p>
        </p:txBody>
      </p:sp>
      <p:pic>
        <p:nvPicPr>
          <p:cNvPr id="124930" name="Picture 2"/>
          <p:cNvPicPr>
            <a:picLocks noChangeAspect="1" noChangeArrowheads="1"/>
          </p:cNvPicPr>
          <p:nvPr/>
        </p:nvPicPr>
        <p:blipFill>
          <a:blip r:embed="rId2"/>
          <a:srcRect/>
          <a:stretch>
            <a:fillRect/>
          </a:stretch>
        </p:blipFill>
        <p:spPr bwMode="auto">
          <a:xfrm>
            <a:off x="731838" y="1752600"/>
            <a:ext cx="7678737" cy="4565650"/>
          </a:xfrm>
          <a:prstGeom prst="rect">
            <a:avLst/>
          </a:prstGeom>
          <a:noFill/>
          <a:ln w="9525">
            <a:noFill/>
            <a:miter lim="800000"/>
            <a:headEnd/>
            <a:tailEnd/>
          </a:ln>
          <a:effec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Now, </a:t>
            </a:r>
            <a:r>
              <a:rPr lang="en-US" sz="2000" b="1" dirty="0" smtClean="0">
                <a:solidFill>
                  <a:srgbClr val="FF0000"/>
                </a:solidFill>
                <a:latin typeface="Times New Roman" pitchFamily="18" charset="0"/>
                <a:cs typeface="Times New Roman" pitchFamily="18" charset="0"/>
              </a:rPr>
              <a:t>Right Click</a:t>
            </a:r>
            <a:r>
              <a:rPr lang="en-US" sz="2000" dirty="0" smtClean="0">
                <a:solidFill>
                  <a:srgbClr val="FF0000"/>
                </a:solidFill>
                <a:latin typeface="Times New Roman" pitchFamily="18" charset="0"/>
                <a:cs typeface="Times New Roman" pitchFamily="18" charset="0"/>
              </a:rPr>
              <a:t> on Legend place on right side of the graph</a:t>
            </a:r>
            <a:endParaRPr lang="en-US" sz="2000" b="1"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We </a:t>
            </a:r>
            <a:r>
              <a:rPr lang="en-US" sz="2000" dirty="0" smtClean="0">
                <a:solidFill>
                  <a:srgbClr val="FF0000"/>
                </a:solidFill>
                <a:latin typeface="Times New Roman" pitchFamily="18" charset="0"/>
                <a:cs typeface="Times New Roman" pitchFamily="18" charset="0"/>
              </a:rPr>
              <a:t>see the chart prepared is </a:t>
            </a:r>
            <a:r>
              <a:rPr lang="en-US" sz="2000" dirty="0" smtClean="0">
                <a:solidFill>
                  <a:srgbClr val="FF0000"/>
                </a:solidFill>
                <a:latin typeface="Times New Roman" pitchFamily="18" charset="0"/>
                <a:cs typeface="Times New Roman" pitchFamily="18" charset="0"/>
              </a:rPr>
              <a:t>modified</a:t>
            </a: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 press first option </a:t>
            </a:r>
            <a:r>
              <a:rPr lang="en-US" sz="2000" b="1" dirty="0" smtClean="0">
                <a:solidFill>
                  <a:srgbClr val="FF0000"/>
                </a:solidFill>
                <a:latin typeface="Times New Roman" pitchFamily="18" charset="0"/>
                <a:cs typeface="Times New Roman" pitchFamily="18" charset="0"/>
              </a:rPr>
              <a:t>Delete</a:t>
            </a: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Now, </a:t>
            </a:r>
            <a:r>
              <a:rPr lang="en-US" sz="2000" dirty="0" smtClean="0">
                <a:solidFill>
                  <a:srgbClr val="FF0000"/>
                </a:solidFill>
                <a:latin typeface="Times New Roman" pitchFamily="18" charset="0"/>
                <a:cs typeface="Times New Roman" pitchFamily="18" charset="0"/>
              </a:rPr>
              <a:t>right click on the surface of bar</a:t>
            </a:r>
            <a:endParaRPr lang="en-US" sz="2000" b="1"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We see </a:t>
            </a:r>
            <a:r>
              <a:rPr lang="en-US" sz="2000" dirty="0" smtClean="0">
                <a:solidFill>
                  <a:srgbClr val="FF0000"/>
                </a:solidFill>
                <a:latin typeface="Times New Roman" pitchFamily="18" charset="0"/>
                <a:cs typeface="Times New Roman" pitchFamily="18" charset="0"/>
              </a:rPr>
              <a:t>the chart prepared is modified</a:t>
            </a:r>
          </a:p>
          <a:p>
            <a:pPr marL="285750" indent="-285750" algn="just">
              <a:buFont typeface="Wingdings" pitchFamily="2" charset="2"/>
              <a:buChar char="Ø"/>
            </a:pPr>
            <a:endParaRPr lang="en-US" sz="2000" b="1" dirty="0" smtClean="0">
              <a:solidFill>
                <a:srgbClr val="FF0000"/>
              </a:solidFill>
              <a:latin typeface="Times New Roman" pitchFamily="18" charset="0"/>
              <a:cs typeface="Times New Roman" pitchFamily="18" charset="0"/>
            </a:endParaRPr>
          </a:p>
        </p:txBody>
      </p:sp>
      <p:pic>
        <p:nvPicPr>
          <p:cNvPr id="125954" name="Picture 2"/>
          <p:cNvPicPr>
            <a:picLocks noChangeAspect="1" noChangeArrowheads="1"/>
          </p:cNvPicPr>
          <p:nvPr/>
        </p:nvPicPr>
        <p:blipFill>
          <a:blip r:embed="rId2"/>
          <a:srcRect/>
          <a:stretch>
            <a:fillRect/>
          </a:stretch>
        </p:blipFill>
        <p:spPr bwMode="auto">
          <a:xfrm>
            <a:off x="3505200" y="1066800"/>
            <a:ext cx="2276475" cy="1562100"/>
          </a:xfrm>
          <a:prstGeom prst="rect">
            <a:avLst/>
          </a:prstGeom>
          <a:noFill/>
          <a:ln w="9525">
            <a:noFill/>
            <a:miter lim="800000"/>
            <a:headEnd/>
            <a:tailEnd/>
          </a:ln>
          <a:effectLst/>
        </p:spPr>
      </p:pic>
      <p:pic>
        <p:nvPicPr>
          <p:cNvPr id="125956" name="Picture 4"/>
          <p:cNvPicPr>
            <a:picLocks noChangeAspect="1" noChangeArrowheads="1"/>
          </p:cNvPicPr>
          <p:nvPr/>
        </p:nvPicPr>
        <p:blipFill>
          <a:blip r:embed="rId3"/>
          <a:srcRect/>
          <a:stretch>
            <a:fillRect/>
          </a:stretch>
        </p:blipFill>
        <p:spPr bwMode="auto">
          <a:xfrm>
            <a:off x="2057401" y="3886200"/>
            <a:ext cx="4572000" cy="2432050"/>
          </a:xfrm>
          <a:prstGeom prst="rect">
            <a:avLst/>
          </a:prstGeom>
          <a:noFill/>
          <a:ln w="9525">
            <a:noFill/>
            <a:miter lim="800000"/>
            <a:headEnd/>
            <a:tailEnd/>
          </a:ln>
          <a:effec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Now, If we want to </a:t>
            </a:r>
            <a:r>
              <a:rPr lang="en-US" sz="2000" dirty="0" smtClean="0">
                <a:solidFill>
                  <a:srgbClr val="FF0000"/>
                </a:solidFill>
                <a:latin typeface="Times New Roman" pitchFamily="18" charset="0"/>
                <a:cs typeface="Times New Roman" pitchFamily="18" charset="0"/>
              </a:rPr>
              <a:t>delete the horizontal gridlines between bars, then go to </a:t>
            </a:r>
            <a:r>
              <a:rPr lang="en-US" sz="2000" b="1" dirty="0" smtClean="0">
                <a:solidFill>
                  <a:srgbClr val="FF0000"/>
                </a:solidFill>
                <a:latin typeface="Times New Roman" pitchFamily="18" charset="0"/>
                <a:cs typeface="Times New Roman" pitchFamily="18" charset="0"/>
              </a:rPr>
              <a:t>Layout </a:t>
            </a:r>
            <a:r>
              <a:rPr lang="en-US" sz="2000" dirty="0" smtClean="0">
                <a:solidFill>
                  <a:srgbClr val="FF0000"/>
                </a:solidFill>
                <a:latin typeface="Times New Roman" pitchFamily="18" charset="0"/>
                <a:cs typeface="Times New Roman" pitchFamily="18" charset="0"/>
              </a:rPr>
              <a:t>option. </a:t>
            </a: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Press </a:t>
            </a:r>
            <a:r>
              <a:rPr lang="en-US" sz="2000" b="1" dirty="0" smtClean="0">
                <a:solidFill>
                  <a:srgbClr val="FF0000"/>
                </a:solidFill>
                <a:latin typeface="Times New Roman" pitchFamily="18" charset="0"/>
                <a:cs typeface="Times New Roman" pitchFamily="18" charset="0"/>
              </a:rPr>
              <a:t>Gridlines </a:t>
            </a:r>
            <a:r>
              <a:rPr lang="en-US" sz="2000" dirty="0" smtClean="0">
                <a:solidFill>
                  <a:srgbClr val="FF0000"/>
                </a:solidFill>
                <a:latin typeface="Times New Roman" pitchFamily="18" charset="0"/>
                <a:cs typeface="Times New Roman" pitchFamily="18" charset="0"/>
              </a:rPr>
              <a:t>option, then we see all available </a:t>
            </a:r>
            <a:r>
              <a:rPr lang="en-US" sz="2000" dirty="0" smtClean="0">
                <a:solidFill>
                  <a:srgbClr val="FF0000"/>
                </a:solidFill>
                <a:latin typeface="Times New Roman" pitchFamily="18" charset="0"/>
                <a:cs typeface="Times New Roman" pitchFamily="18" charset="0"/>
              </a:rPr>
              <a:t>styles. </a:t>
            </a: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Press </a:t>
            </a:r>
            <a:r>
              <a:rPr lang="en-US" sz="2000" b="1" dirty="0" smtClean="0">
                <a:solidFill>
                  <a:srgbClr val="FF0000"/>
                </a:solidFill>
                <a:latin typeface="Times New Roman" pitchFamily="18" charset="0"/>
                <a:cs typeface="Times New Roman" pitchFamily="18" charset="0"/>
              </a:rPr>
              <a:t>Primary Horizontal Gridlines</a:t>
            </a:r>
            <a:r>
              <a:rPr lang="en-US" sz="2000" dirty="0" smtClean="0">
                <a:solidFill>
                  <a:srgbClr val="FF0000"/>
                </a:solidFill>
                <a:latin typeface="Times New Roman" pitchFamily="18" charset="0"/>
                <a:cs typeface="Times New Roman" pitchFamily="18" charset="0"/>
              </a:rPr>
              <a:t> </a:t>
            </a: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endParaRPr lang="en-US" sz="2000" dirty="0" smtClean="0">
              <a:solidFill>
                <a:srgbClr val="FF0000"/>
              </a:solidFill>
              <a:latin typeface="Times New Roman" pitchFamily="18" charset="0"/>
              <a:cs typeface="Times New Roman" pitchFamily="18" charset="0"/>
            </a:endParaRPr>
          </a:p>
          <a:p>
            <a:pPr marL="28575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srcRect/>
          <a:stretch>
            <a:fillRect/>
          </a:stretch>
        </p:blipFill>
        <p:spPr bwMode="auto">
          <a:xfrm>
            <a:off x="2743200" y="1447800"/>
            <a:ext cx="3200400" cy="685800"/>
          </a:xfrm>
          <a:prstGeom prst="rect">
            <a:avLst/>
          </a:prstGeom>
          <a:noFill/>
          <a:ln w="9525">
            <a:noFill/>
            <a:miter lim="800000"/>
            <a:headEnd/>
            <a:tailEnd/>
          </a:ln>
          <a:effectLst/>
        </p:spPr>
      </p:pic>
      <p:pic>
        <p:nvPicPr>
          <p:cNvPr id="4" name="Picture 5"/>
          <p:cNvPicPr>
            <a:picLocks noChangeAspect="1" noChangeArrowheads="1"/>
          </p:cNvPicPr>
          <p:nvPr/>
        </p:nvPicPr>
        <p:blipFill>
          <a:blip r:embed="rId3"/>
          <a:srcRect/>
          <a:stretch>
            <a:fillRect/>
          </a:stretch>
        </p:blipFill>
        <p:spPr bwMode="auto">
          <a:xfrm>
            <a:off x="3048000" y="2819400"/>
            <a:ext cx="3048000" cy="2514600"/>
          </a:xfrm>
          <a:prstGeom prst="rect">
            <a:avLst/>
          </a:prstGeom>
          <a:noFill/>
          <a:ln w="9525">
            <a:noFill/>
            <a:miter lim="800000"/>
            <a:headEnd/>
            <a:tailEnd/>
          </a:ln>
          <a:effec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We see </a:t>
            </a:r>
            <a:r>
              <a:rPr lang="en-US" sz="2000" dirty="0" smtClean="0">
                <a:solidFill>
                  <a:srgbClr val="FF0000"/>
                </a:solidFill>
                <a:latin typeface="Times New Roman" pitchFamily="18" charset="0"/>
                <a:cs typeface="Times New Roman" pitchFamily="18" charset="0"/>
              </a:rPr>
              <a:t>the chart prepared is modified</a:t>
            </a:r>
          </a:p>
          <a:p>
            <a:pPr marL="285750" indent="-285750" algn="just">
              <a:buFont typeface="Wingdings" pitchFamily="2" charset="2"/>
              <a:buChar char="Ø"/>
            </a:pPr>
            <a:endParaRPr lang="en-US" sz="2000" b="1" dirty="0" smtClean="0">
              <a:solidFill>
                <a:srgbClr val="FF0000"/>
              </a:solidFill>
              <a:latin typeface="Times New Roman" pitchFamily="18" charset="0"/>
              <a:cs typeface="Times New Roman" pitchFamily="18" charset="0"/>
            </a:endParaRPr>
          </a:p>
        </p:txBody>
      </p:sp>
      <p:pic>
        <p:nvPicPr>
          <p:cNvPr id="131074" name="Picture 2"/>
          <p:cNvPicPr>
            <a:picLocks noChangeAspect="1" noChangeArrowheads="1"/>
          </p:cNvPicPr>
          <p:nvPr/>
        </p:nvPicPr>
        <p:blipFill>
          <a:blip r:embed="rId2"/>
          <a:srcRect/>
          <a:stretch>
            <a:fillRect/>
          </a:stretch>
        </p:blipFill>
        <p:spPr bwMode="auto">
          <a:xfrm>
            <a:off x="712788" y="838200"/>
            <a:ext cx="7716837" cy="5503863"/>
          </a:xfrm>
          <a:prstGeom prst="rect">
            <a:avLst/>
          </a:prstGeom>
          <a:noFill/>
          <a:ln w="9525">
            <a:noFill/>
            <a:miter lim="800000"/>
            <a:headEnd/>
            <a:tailEnd/>
          </a:ln>
          <a:effec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Now, cursor moves on any bar and click the mouse</a:t>
            </a: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 we see all bars are selected</a:t>
            </a: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Right click the mouse and select last option </a:t>
            </a:r>
            <a:r>
              <a:rPr lang="en-US" sz="2000" b="1" dirty="0" smtClean="0">
                <a:solidFill>
                  <a:srgbClr val="FF0000"/>
                </a:solidFill>
                <a:latin typeface="Times New Roman" pitchFamily="18" charset="0"/>
                <a:cs typeface="Times New Roman" pitchFamily="18" charset="0"/>
              </a:rPr>
              <a:t>Format Data Series, </a:t>
            </a:r>
            <a:r>
              <a:rPr lang="en-US" sz="2000" dirty="0" smtClean="0">
                <a:solidFill>
                  <a:srgbClr val="FF0000"/>
                </a:solidFill>
                <a:latin typeface="Times New Roman" pitchFamily="18" charset="0"/>
                <a:cs typeface="Times New Roman" pitchFamily="18" charset="0"/>
              </a:rPr>
              <a:t>we see</a:t>
            </a: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 </a:t>
            </a:r>
            <a:r>
              <a:rPr lang="en-US" sz="2000" dirty="0" smtClean="0">
                <a:solidFill>
                  <a:srgbClr val="FF0000"/>
                </a:solidFill>
                <a:latin typeface="Times New Roman" pitchFamily="18" charset="0"/>
                <a:cs typeface="Times New Roman" pitchFamily="18" charset="0"/>
              </a:rPr>
              <a:t>first select </a:t>
            </a:r>
            <a:r>
              <a:rPr lang="en-US" sz="2000" b="1" dirty="0" smtClean="0">
                <a:solidFill>
                  <a:srgbClr val="FF0000"/>
                </a:solidFill>
                <a:latin typeface="Times New Roman" pitchFamily="18" charset="0"/>
                <a:cs typeface="Times New Roman" pitchFamily="18" charset="0"/>
              </a:rPr>
              <a:t>No Fill </a:t>
            </a:r>
            <a:r>
              <a:rPr lang="en-US" sz="2000" dirty="0" smtClean="0">
                <a:solidFill>
                  <a:srgbClr val="FF0000"/>
                </a:solidFill>
                <a:latin typeface="Times New Roman" pitchFamily="18" charset="0"/>
                <a:cs typeface="Times New Roman" pitchFamily="18" charset="0"/>
              </a:rPr>
              <a:t>and press </a:t>
            </a:r>
            <a:r>
              <a:rPr lang="en-US" sz="2000" b="1" dirty="0" smtClean="0">
                <a:solidFill>
                  <a:srgbClr val="FF0000"/>
                </a:solidFill>
                <a:latin typeface="Times New Roman" pitchFamily="18" charset="0"/>
                <a:cs typeface="Times New Roman" pitchFamily="18" charset="0"/>
              </a:rPr>
              <a:t>Close, </a:t>
            </a:r>
            <a:r>
              <a:rPr lang="en-US" sz="2000" dirty="0" smtClean="0">
                <a:solidFill>
                  <a:srgbClr val="FF0000"/>
                </a:solidFill>
                <a:latin typeface="Times New Roman" pitchFamily="18" charset="0"/>
                <a:cs typeface="Times New Roman" pitchFamily="18" charset="0"/>
              </a:rPr>
              <a:t>we see</a:t>
            </a:r>
          </a:p>
          <a:p>
            <a:pPr marL="285750" indent="-285750" algn="just">
              <a:buFont typeface="Wingdings" pitchFamily="2" charset="2"/>
              <a:buChar char="Ø"/>
            </a:pPr>
            <a:endParaRPr lang="en-US" sz="2000" b="1" dirty="0" smtClean="0">
              <a:solidFill>
                <a:srgbClr val="FF0000"/>
              </a:solidFill>
              <a:latin typeface="Times New Roman" pitchFamily="18" charset="0"/>
              <a:cs typeface="Times New Roman" pitchFamily="18" charset="0"/>
            </a:endParaRPr>
          </a:p>
        </p:txBody>
      </p:sp>
      <p:pic>
        <p:nvPicPr>
          <p:cNvPr id="3" name="Picture 3"/>
          <p:cNvPicPr>
            <a:picLocks noChangeAspect="1" noChangeArrowheads="1"/>
          </p:cNvPicPr>
          <p:nvPr/>
        </p:nvPicPr>
        <p:blipFill>
          <a:blip r:embed="rId2"/>
          <a:srcRect/>
          <a:stretch>
            <a:fillRect/>
          </a:stretch>
        </p:blipFill>
        <p:spPr bwMode="auto">
          <a:xfrm>
            <a:off x="3276600" y="1447800"/>
            <a:ext cx="2286000" cy="1752600"/>
          </a:xfrm>
          <a:prstGeom prst="rect">
            <a:avLst/>
          </a:prstGeom>
          <a:noFill/>
          <a:ln w="9525">
            <a:noFill/>
            <a:miter lim="800000"/>
            <a:headEnd/>
            <a:tailEnd/>
          </a:ln>
          <a:effectLst/>
        </p:spPr>
      </p:pic>
      <p:pic>
        <p:nvPicPr>
          <p:cNvPr id="126978" name="Picture 2"/>
          <p:cNvPicPr>
            <a:picLocks noChangeAspect="1" noChangeArrowheads="1"/>
          </p:cNvPicPr>
          <p:nvPr/>
        </p:nvPicPr>
        <p:blipFill>
          <a:blip r:embed="rId3"/>
          <a:srcRect/>
          <a:stretch>
            <a:fillRect/>
          </a:stretch>
        </p:blipFill>
        <p:spPr bwMode="auto">
          <a:xfrm>
            <a:off x="3148013" y="3505200"/>
            <a:ext cx="2566987" cy="2743200"/>
          </a:xfrm>
          <a:prstGeom prst="rect">
            <a:avLst/>
          </a:prstGeom>
          <a:noFill/>
          <a:ln w="9525">
            <a:noFill/>
            <a:miter lim="800000"/>
            <a:headEnd/>
            <a:tailEnd/>
          </a:ln>
          <a:effec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6096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Press </a:t>
            </a:r>
            <a:r>
              <a:rPr lang="en-US" sz="2000" b="1" dirty="0" smtClean="0">
                <a:solidFill>
                  <a:srgbClr val="FF0000"/>
                </a:solidFill>
                <a:latin typeface="Times New Roman" pitchFamily="18" charset="0"/>
                <a:cs typeface="Times New Roman" pitchFamily="18" charset="0"/>
              </a:rPr>
              <a:t>None</a:t>
            </a:r>
            <a:r>
              <a:rPr lang="en-US" sz="2000" dirty="0" smtClean="0">
                <a:solidFill>
                  <a:srgbClr val="FF0000"/>
                </a:solidFill>
                <a:latin typeface="Times New Roman" pitchFamily="18" charset="0"/>
                <a:cs typeface="Times New Roman" pitchFamily="18" charset="0"/>
              </a:rPr>
              <a:t> option for deleting gridlines</a:t>
            </a:r>
          </a:p>
          <a:p>
            <a:pPr marL="28575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p:txBody>
      </p:sp>
      <p:pic>
        <p:nvPicPr>
          <p:cNvPr id="129026" name="Picture 2"/>
          <p:cNvPicPr>
            <a:picLocks noChangeAspect="1" noChangeArrowheads="1"/>
          </p:cNvPicPr>
          <p:nvPr/>
        </p:nvPicPr>
        <p:blipFill>
          <a:blip r:embed="rId2"/>
          <a:srcRect/>
          <a:stretch>
            <a:fillRect/>
          </a:stretch>
        </p:blipFill>
        <p:spPr bwMode="auto">
          <a:xfrm>
            <a:off x="803275" y="838200"/>
            <a:ext cx="7535863" cy="548957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5943600"/>
          </a:xfrm>
          <a:prstGeom prst="rect">
            <a:avLst/>
          </a:prstGeom>
        </p:spPr>
        <p:txBody>
          <a:bodyPr>
            <a:normAutofit/>
          </a:bodyPr>
          <a:lstStyle/>
          <a:p>
            <a:pPr algn="just">
              <a:lnSpc>
                <a:spcPct val="110000"/>
              </a:lnSpc>
            </a:pPr>
            <a:r>
              <a:rPr lang="en-US" sz="2400" b="1" dirty="0" smtClean="0">
                <a:latin typeface="Times New Roman" pitchFamily="18" charset="0"/>
                <a:cs typeface="Times New Roman" pitchFamily="18" charset="0"/>
              </a:rPr>
              <a:t>Entering Text</a:t>
            </a:r>
          </a:p>
          <a:p>
            <a:pPr algn="just">
              <a:lnSpc>
                <a:spcPct val="110000"/>
              </a:lnSpc>
            </a:pPr>
            <a:r>
              <a:rPr lang="en-US" sz="2400" dirty="0" smtClean="0">
                <a:solidFill>
                  <a:srgbClr val="FF0000"/>
                </a:solidFill>
                <a:latin typeface="Times New Roman" pitchFamily="18" charset="0"/>
                <a:cs typeface="Times New Roman" pitchFamily="18" charset="0"/>
              </a:rPr>
              <a:t>	Text </a:t>
            </a:r>
            <a:r>
              <a:rPr lang="en-US" sz="2400" dirty="0">
                <a:solidFill>
                  <a:srgbClr val="FF0000"/>
                </a:solidFill>
                <a:latin typeface="Times New Roman" pitchFamily="18" charset="0"/>
                <a:cs typeface="Times New Roman" pitchFamily="18" charset="0"/>
              </a:rPr>
              <a:t>entries consist of alphanumeric characters such as letters, numbers and symbols. You can enter up to </a:t>
            </a:r>
            <a:r>
              <a:rPr lang="en-US" sz="2400" b="1" dirty="0">
                <a:solidFill>
                  <a:srgbClr val="FF0000"/>
                </a:solidFill>
                <a:latin typeface="Times New Roman" pitchFamily="18" charset="0"/>
                <a:cs typeface="Times New Roman" pitchFamily="18" charset="0"/>
              </a:rPr>
              <a:t>32,767</a:t>
            </a:r>
            <a:r>
              <a:rPr lang="en-US" sz="2400" dirty="0">
                <a:solidFill>
                  <a:srgbClr val="FF0000"/>
                </a:solidFill>
                <a:latin typeface="Times New Roman" pitchFamily="18" charset="0"/>
                <a:cs typeface="Times New Roman" pitchFamily="18" charset="0"/>
              </a:rPr>
              <a:t> characters in a single cell, although Excel may not be able to display all the </a:t>
            </a:r>
            <a:r>
              <a:rPr lang="en-US" sz="2400" dirty="0" smtClean="0">
                <a:solidFill>
                  <a:srgbClr val="FF0000"/>
                </a:solidFill>
                <a:latin typeface="Times New Roman" pitchFamily="18" charset="0"/>
                <a:cs typeface="Times New Roman" pitchFamily="18" charset="0"/>
              </a:rPr>
              <a:t>characters. When </a:t>
            </a:r>
            <a:r>
              <a:rPr lang="en-US" sz="2400" dirty="0">
                <a:solidFill>
                  <a:srgbClr val="FF0000"/>
                </a:solidFill>
                <a:latin typeface="Times New Roman" pitchFamily="18" charset="0"/>
                <a:cs typeface="Times New Roman" pitchFamily="18" charset="0"/>
              </a:rPr>
              <a:t>you enter text in a cell, Excel stores entry as text and align it to the </a:t>
            </a:r>
            <a:r>
              <a:rPr lang="en-US" sz="2400" u="sng" dirty="0">
                <a:solidFill>
                  <a:srgbClr val="FF0000"/>
                </a:solidFill>
                <a:latin typeface="Times New Roman" pitchFamily="18" charset="0"/>
                <a:cs typeface="Times New Roman" pitchFamily="18" charset="0"/>
              </a:rPr>
              <a:t>left edge</a:t>
            </a:r>
            <a:r>
              <a:rPr lang="en-US" sz="2400" dirty="0">
                <a:solidFill>
                  <a:srgbClr val="FF0000"/>
                </a:solidFill>
                <a:latin typeface="Times New Roman" pitchFamily="18" charset="0"/>
                <a:cs typeface="Times New Roman" pitchFamily="18" charset="0"/>
              </a:rPr>
              <a:t> of the cell. When you enter data that consists of numbers and text, Excel evaluates the entry to determine its value. If you want to enter a number as text, </a:t>
            </a:r>
            <a:r>
              <a:rPr lang="en-US" sz="2400" b="1" dirty="0">
                <a:solidFill>
                  <a:srgbClr val="FF0000"/>
                </a:solidFill>
                <a:latin typeface="Times New Roman" pitchFamily="18" charset="0"/>
                <a:cs typeface="Times New Roman" pitchFamily="18" charset="0"/>
              </a:rPr>
              <a:t>For example</a:t>
            </a:r>
            <a:r>
              <a:rPr lang="en-US" sz="2400" dirty="0">
                <a:solidFill>
                  <a:srgbClr val="FF0000"/>
                </a:solidFill>
                <a:latin typeface="Times New Roman" pitchFamily="18" charset="0"/>
                <a:cs typeface="Times New Roman" pitchFamily="18" charset="0"/>
              </a:rPr>
              <a:t>, Hemoglobin (</a:t>
            </a:r>
            <a:r>
              <a:rPr lang="en-US" sz="2400" dirty="0" err="1">
                <a:solidFill>
                  <a:srgbClr val="FF0000"/>
                </a:solidFill>
                <a:latin typeface="Times New Roman" pitchFamily="18" charset="0"/>
                <a:cs typeface="Times New Roman" pitchFamily="18" charset="0"/>
              </a:rPr>
              <a:t>Hb</a:t>
            </a:r>
            <a:r>
              <a:rPr lang="en-US" sz="2400" dirty="0">
                <a:solidFill>
                  <a:srgbClr val="FF0000"/>
                </a:solidFill>
                <a:latin typeface="Times New Roman" pitchFamily="18" charset="0"/>
                <a:cs typeface="Times New Roman" pitchFamily="18" charset="0"/>
              </a:rPr>
              <a:t>) would be read as a text entry. You can use the text when you want to enter a number but do not want Excel to interpret it as a value to be used in calculations. </a:t>
            </a:r>
            <a:endParaRPr lang="en-US" sz="2400" dirty="0" smtClean="0">
              <a:solidFill>
                <a:srgbClr val="FF0000"/>
              </a:solidFill>
              <a:latin typeface="Times New Roman" pitchFamily="18" charset="0"/>
              <a:cs typeface="Times New Roman" pitchFamily="18" charset="0"/>
            </a:endParaRPr>
          </a:p>
          <a:p>
            <a:pPr lvl="0">
              <a:buFont typeface="Wingdings" pitchFamily="2" charset="2"/>
              <a:buChar char="Ø"/>
            </a:pPr>
            <a:r>
              <a:rPr lang="en-US" sz="2400" dirty="0" smtClean="0">
                <a:solidFill>
                  <a:srgbClr val="FF0000"/>
                </a:solidFill>
                <a:latin typeface="Times New Roman" pitchFamily="18" charset="0"/>
                <a:cs typeface="Times New Roman" pitchFamily="18" charset="0"/>
              </a:rPr>
              <a:t> Go </a:t>
            </a:r>
            <a:r>
              <a:rPr lang="en-US" sz="2400" dirty="0">
                <a:solidFill>
                  <a:srgbClr val="FF0000"/>
                </a:solidFill>
                <a:latin typeface="Times New Roman" pitchFamily="18" charset="0"/>
                <a:cs typeface="Times New Roman" pitchFamily="18" charset="0"/>
              </a:rPr>
              <a:t>to cell B1</a:t>
            </a:r>
          </a:p>
          <a:p>
            <a:pPr>
              <a:buFont typeface="Wingdings" pitchFamily="2" charset="2"/>
              <a:buChar char="Ø"/>
            </a:pPr>
            <a:r>
              <a:rPr lang="en-US" sz="2400" dirty="0" smtClean="0">
                <a:solidFill>
                  <a:srgbClr val="FF0000"/>
                </a:solidFill>
                <a:latin typeface="Times New Roman" pitchFamily="18" charset="0"/>
                <a:cs typeface="Times New Roman" pitchFamily="18" charset="0"/>
              </a:rPr>
              <a:t> Enter </a:t>
            </a:r>
            <a:r>
              <a:rPr lang="en-US" sz="2400" b="1" dirty="0" err="1">
                <a:solidFill>
                  <a:srgbClr val="FF0000"/>
                </a:solidFill>
                <a:latin typeface="Times New Roman" pitchFamily="18" charset="0"/>
                <a:cs typeface="Times New Roman" pitchFamily="18" charset="0"/>
              </a:rPr>
              <a:t>Hb</a:t>
            </a:r>
            <a:r>
              <a:rPr lang="en-US" sz="2400" dirty="0">
                <a:solidFill>
                  <a:srgbClr val="FF0000"/>
                </a:solidFill>
                <a:latin typeface="Times New Roman" pitchFamily="18" charset="0"/>
                <a:cs typeface="Times New Roman" pitchFamily="18" charset="0"/>
              </a:rPr>
              <a:t> in cell B1</a:t>
            </a:r>
            <a:endParaRPr kumimoji="0" lang="en-US" sz="2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667000" y="457200"/>
            <a:ext cx="3962400" cy="2381250"/>
          </a:xfrm>
          <a:prstGeom prst="rect">
            <a:avLst/>
          </a:prstGeom>
          <a:noFill/>
          <a:ln w="9525">
            <a:noFill/>
            <a:miter lim="800000"/>
            <a:headEnd/>
            <a:tailEnd/>
          </a:ln>
          <a:effectLst/>
        </p:spPr>
      </p:pic>
      <p:sp>
        <p:nvSpPr>
          <p:cNvPr id="4" name="Subtitle 2"/>
          <p:cNvSpPr txBox="1">
            <a:spLocks/>
          </p:cNvSpPr>
          <p:nvPr/>
        </p:nvSpPr>
        <p:spPr>
          <a:xfrm>
            <a:off x="685800" y="3124200"/>
            <a:ext cx="8001000" cy="3200400"/>
          </a:xfrm>
          <a:prstGeom prst="rect">
            <a:avLst/>
          </a:prstGeom>
        </p:spPr>
        <p:txBody>
          <a:bodyPr>
            <a:normAutofit/>
          </a:bodyPr>
          <a:lstStyle/>
          <a:p>
            <a:pPr algn="just">
              <a:lnSpc>
                <a:spcPct val="110000"/>
              </a:lnSpc>
            </a:pPr>
            <a:r>
              <a:rPr lang="en-US" sz="2400" b="1" dirty="0">
                <a:latin typeface="Times New Roman" pitchFamily="18" charset="0"/>
                <a:cs typeface="Times New Roman" pitchFamily="18" charset="0"/>
              </a:rPr>
              <a:t>Creating a Series of data </a:t>
            </a:r>
            <a:r>
              <a:rPr lang="en-US" sz="2400" b="1" dirty="0" smtClean="0">
                <a:latin typeface="Times New Roman" pitchFamily="18" charset="0"/>
                <a:cs typeface="Times New Roman" pitchFamily="18" charset="0"/>
              </a:rPr>
              <a:t>Entries</a:t>
            </a:r>
          </a:p>
          <a:p>
            <a:pPr algn="just">
              <a:lnSpc>
                <a:spcPct val="110000"/>
              </a:lnSpc>
            </a:pPr>
            <a:r>
              <a:rPr lang="en-US" sz="2400" dirty="0" smtClean="0">
                <a:solidFill>
                  <a:srgbClr val="FF0000"/>
                </a:solidFill>
                <a:latin typeface="Times New Roman" pitchFamily="18" charset="0"/>
                <a:cs typeface="Times New Roman" pitchFamily="18" charset="0"/>
              </a:rPr>
              <a:t>	Excel </a:t>
            </a:r>
            <a:r>
              <a:rPr lang="en-US" sz="2400" dirty="0">
                <a:solidFill>
                  <a:srgbClr val="FF0000"/>
                </a:solidFill>
                <a:latin typeface="Times New Roman" pitchFamily="18" charset="0"/>
                <a:cs typeface="Times New Roman" pitchFamily="18" charset="0"/>
              </a:rPr>
              <a:t>recognizes common numerical data entries. </a:t>
            </a:r>
            <a:r>
              <a:rPr lang="en-US" sz="2400" b="1" dirty="0">
                <a:solidFill>
                  <a:srgbClr val="FF0000"/>
                </a:solidFill>
                <a:latin typeface="Times New Roman" pitchFamily="18" charset="0"/>
                <a:cs typeface="Times New Roman" pitchFamily="18" charset="0"/>
              </a:rPr>
              <a:t>For </a:t>
            </a:r>
            <a:r>
              <a:rPr lang="en-US" sz="2400" b="1" dirty="0" smtClean="0">
                <a:solidFill>
                  <a:srgbClr val="FF0000"/>
                </a:solidFill>
                <a:latin typeface="Times New Roman" pitchFamily="18" charset="0"/>
                <a:cs typeface="Times New Roman" pitchFamily="18" charset="0"/>
              </a:rPr>
              <a:t>Example;</a:t>
            </a:r>
            <a:r>
              <a:rPr lang="en-US" sz="2400" dirty="0" smtClean="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11.2, 12.4, </a:t>
            </a:r>
            <a:r>
              <a:rPr lang="en-US" sz="2400" dirty="0" smtClean="0">
                <a:solidFill>
                  <a:srgbClr val="FF0000"/>
                </a:solidFill>
                <a:latin typeface="Times New Roman" pitchFamily="18" charset="0"/>
                <a:cs typeface="Times New Roman" pitchFamily="18" charset="0"/>
              </a:rPr>
              <a:t>9.8</a:t>
            </a:r>
          </a:p>
          <a:p>
            <a:pPr lvl="0">
              <a:buFont typeface="Wingdings" pitchFamily="2" charset="2"/>
              <a:buChar char="Ø"/>
            </a:pPr>
            <a:r>
              <a:rPr lang="en-US" sz="2400" dirty="0" smtClean="0">
                <a:solidFill>
                  <a:srgbClr val="FF0000"/>
                </a:solidFill>
                <a:latin typeface="Times New Roman" pitchFamily="18" charset="0"/>
                <a:cs typeface="Times New Roman" pitchFamily="18" charset="0"/>
              </a:rPr>
              <a:t> In </a:t>
            </a:r>
            <a:r>
              <a:rPr lang="en-US" sz="2400" dirty="0">
                <a:solidFill>
                  <a:srgbClr val="FF0000"/>
                </a:solidFill>
                <a:latin typeface="Times New Roman" pitchFamily="18" charset="0"/>
                <a:cs typeface="Times New Roman" pitchFamily="18" charset="0"/>
              </a:rPr>
              <a:t>cell B1 enter </a:t>
            </a:r>
            <a:r>
              <a:rPr lang="en-US" sz="2400" b="1" dirty="0" err="1">
                <a:solidFill>
                  <a:srgbClr val="FF0000"/>
                </a:solidFill>
                <a:latin typeface="Times New Roman" pitchFamily="18" charset="0"/>
                <a:cs typeface="Times New Roman" pitchFamily="18" charset="0"/>
              </a:rPr>
              <a:t>Hb</a:t>
            </a:r>
            <a:endParaRPr lang="en-US" sz="3600" dirty="0">
              <a:solidFill>
                <a:srgbClr val="FF0000"/>
              </a:solidFill>
              <a:latin typeface="Times New Roman" pitchFamily="18" charset="0"/>
              <a:cs typeface="Times New Roman" pitchFamily="18" charset="0"/>
            </a:endParaRPr>
          </a:p>
          <a:p>
            <a:pPr marL="0" lvl="1">
              <a:buFont typeface="Wingdings" pitchFamily="2" charset="2"/>
              <a:buChar char="Ø"/>
            </a:pPr>
            <a:r>
              <a:rPr lang="en-US" sz="2400" dirty="0" smtClean="0">
                <a:solidFill>
                  <a:srgbClr val="FF0000"/>
                </a:solidFill>
                <a:latin typeface="Times New Roman" pitchFamily="18" charset="0"/>
                <a:cs typeface="Times New Roman" pitchFamily="18" charset="0"/>
              </a:rPr>
              <a:t> In </a:t>
            </a:r>
            <a:r>
              <a:rPr lang="en-US" sz="2400" dirty="0">
                <a:solidFill>
                  <a:srgbClr val="FF0000"/>
                </a:solidFill>
                <a:latin typeface="Times New Roman" pitchFamily="18" charset="0"/>
                <a:cs typeface="Times New Roman" pitchFamily="18" charset="0"/>
              </a:rPr>
              <a:t>cell B2 enter first data i.e. 11.2 then press </a:t>
            </a:r>
            <a:r>
              <a:rPr lang="en-US" sz="2400" b="1" dirty="0">
                <a:solidFill>
                  <a:srgbClr val="FF0000"/>
                </a:solidFill>
                <a:latin typeface="Times New Roman" pitchFamily="18" charset="0"/>
                <a:cs typeface="Times New Roman" pitchFamily="18" charset="0"/>
              </a:rPr>
              <a:t>Enter key</a:t>
            </a:r>
            <a:endParaRPr lang="en-US" sz="3600" dirty="0">
              <a:solidFill>
                <a:srgbClr val="FF0000"/>
              </a:solidFill>
              <a:latin typeface="Times New Roman" pitchFamily="18" charset="0"/>
              <a:cs typeface="Times New Roman" pitchFamily="18" charset="0"/>
            </a:endParaRPr>
          </a:p>
          <a:p>
            <a:pPr marL="0" lvl="1">
              <a:buFont typeface="Wingdings" pitchFamily="2" charset="2"/>
              <a:buChar char="Ø"/>
            </a:pPr>
            <a:r>
              <a:rPr lang="en-US" sz="2400" dirty="0" smtClean="0">
                <a:solidFill>
                  <a:srgbClr val="FF0000"/>
                </a:solidFill>
                <a:latin typeface="Times New Roman" pitchFamily="18" charset="0"/>
                <a:cs typeface="Times New Roman" pitchFamily="18" charset="0"/>
              </a:rPr>
              <a:t> In </a:t>
            </a:r>
            <a:r>
              <a:rPr lang="en-US" sz="2400" dirty="0">
                <a:solidFill>
                  <a:srgbClr val="FF0000"/>
                </a:solidFill>
                <a:latin typeface="Times New Roman" pitchFamily="18" charset="0"/>
                <a:cs typeface="Times New Roman" pitchFamily="18" charset="0"/>
              </a:rPr>
              <a:t>cell B3 enter second data i.e. 12.4 then press </a:t>
            </a:r>
            <a:r>
              <a:rPr lang="en-US" sz="2400" b="1" dirty="0">
                <a:solidFill>
                  <a:srgbClr val="FF0000"/>
                </a:solidFill>
                <a:latin typeface="Times New Roman" pitchFamily="18" charset="0"/>
                <a:cs typeface="Times New Roman" pitchFamily="18" charset="0"/>
              </a:rPr>
              <a:t>Enter key</a:t>
            </a:r>
            <a:endParaRPr lang="en-US" sz="3600" dirty="0">
              <a:solidFill>
                <a:srgbClr val="FF0000"/>
              </a:solidFill>
              <a:latin typeface="Times New Roman" pitchFamily="18" charset="0"/>
              <a:cs typeface="Times New Roman" pitchFamily="18" charset="0"/>
            </a:endParaRPr>
          </a:p>
          <a:p>
            <a:pPr marL="0" lvl="1">
              <a:buFont typeface="Wingdings" pitchFamily="2" charset="2"/>
              <a:buChar char="Ø"/>
            </a:pPr>
            <a:r>
              <a:rPr lang="en-US" sz="2400" dirty="0" smtClean="0">
                <a:solidFill>
                  <a:srgbClr val="FF0000"/>
                </a:solidFill>
                <a:latin typeface="Times New Roman" pitchFamily="18" charset="0"/>
                <a:cs typeface="Times New Roman" pitchFamily="18" charset="0"/>
              </a:rPr>
              <a:t> In </a:t>
            </a:r>
            <a:r>
              <a:rPr lang="en-US" sz="2400" dirty="0">
                <a:solidFill>
                  <a:srgbClr val="FF0000"/>
                </a:solidFill>
                <a:latin typeface="Times New Roman" pitchFamily="18" charset="0"/>
                <a:cs typeface="Times New Roman" pitchFamily="18" charset="0"/>
              </a:rPr>
              <a:t>cell B4 enter third data i.e. 9.8 then press </a:t>
            </a:r>
            <a:r>
              <a:rPr lang="en-US" sz="2400" b="1" dirty="0">
                <a:solidFill>
                  <a:srgbClr val="FF0000"/>
                </a:solidFill>
                <a:latin typeface="Times New Roman" pitchFamily="18" charset="0"/>
                <a:cs typeface="Times New Roman" pitchFamily="18" charset="0"/>
              </a:rPr>
              <a:t>Enter key</a:t>
            </a:r>
            <a:endParaRPr lang="en-US" sz="3600" dirty="0">
              <a:solidFill>
                <a:srgbClr val="FF0000"/>
              </a:solidFill>
              <a:latin typeface="Times New Roman" pitchFamily="18" charset="0"/>
              <a:cs typeface="Times New Roman" pitchFamily="18" charset="0"/>
            </a:endParaRPr>
          </a:p>
          <a:p>
            <a:pPr algn="just">
              <a:lnSpc>
                <a:spcPct val="110000"/>
              </a:lnSpc>
            </a:pPr>
            <a:r>
              <a:rPr lang="en-US" sz="2400" dirty="0" smtClean="0">
                <a:solidFill>
                  <a:srgbClr val="FF0000"/>
                </a:solidFill>
                <a:latin typeface="Times New Roman" pitchFamily="18" charset="0"/>
                <a:cs typeface="Times New Roman" pitchFamily="18" charset="0"/>
              </a:rPr>
              <a:t>	</a:t>
            </a:r>
            <a:endParaRPr kumimoji="0" lang="en-US" sz="2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590800" y="533401"/>
            <a:ext cx="3962400" cy="2743200"/>
          </a:xfrm>
          <a:prstGeom prst="rect">
            <a:avLst/>
          </a:prstGeom>
          <a:noFill/>
          <a:ln w="9525">
            <a:noFill/>
            <a:miter lim="800000"/>
            <a:headEnd/>
            <a:tailEnd/>
          </a:ln>
          <a:effectLst/>
        </p:spPr>
      </p:pic>
      <p:sp>
        <p:nvSpPr>
          <p:cNvPr id="3" name="Subtitle 2"/>
          <p:cNvSpPr txBox="1">
            <a:spLocks/>
          </p:cNvSpPr>
          <p:nvPr/>
        </p:nvSpPr>
        <p:spPr>
          <a:xfrm>
            <a:off x="685800" y="3581400"/>
            <a:ext cx="8001000" cy="2743200"/>
          </a:xfrm>
          <a:prstGeom prst="rect">
            <a:avLst/>
          </a:prstGeom>
        </p:spPr>
        <p:txBody>
          <a:bodyPr>
            <a:normAutofit/>
          </a:bodyPr>
          <a:lstStyle/>
          <a:p>
            <a:pPr algn="just">
              <a:lnSpc>
                <a:spcPct val="110000"/>
              </a:lnSpc>
              <a:buFont typeface="Wingdings" pitchFamily="2" charset="2"/>
              <a:buChar char="Ø"/>
            </a:pPr>
            <a:r>
              <a:rPr lang="en-US" sz="2400" dirty="0" smtClean="0">
                <a:solidFill>
                  <a:srgbClr val="FF0000"/>
                </a:solidFill>
                <a:latin typeface="Times New Roman" pitchFamily="18" charset="0"/>
                <a:cs typeface="Times New Roman" pitchFamily="18" charset="0"/>
              </a:rPr>
              <a:t> Release </a:t>
            </a:r>
            <a:r>
              <a:rPr lang="en-US" sz="2400" dirty="0">
                <a:solidFill>
                  <a:srgbClr val="FF0000"/>
                </a:solidFill>
                <a:latin typeface="Times New Roman" pitchFamily="18" charset="0"/>
                <a:cs typeface="Times New Roman" pitchFamily="18" charset="0"/>
              </a:rPr>
              <a:t>the mouse button </a:t>
            </a:r>
            <a:r>
              <a:rPr lang="en-US" sz="2400" dirty="0" smtClean="0">
                <a:solidFill>
                  <a:srgbClr val="FF0000"/>
                </a:solidFill>
                <a:latin typeface="Times New Roman" pitchFamily="18" charset="0"/>
                <a:cs typeface="Times New Roman" pitchFamily="18" charset="0"/>
              </a:rPr>
              <a:t>	</a:t>
            </a:r>
            <a:endParaRPr kumimoji="0" lang="en-US" sz="2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457200"/>
            <a:ext cx="8001000" cy="5867400"/>
          </a:xfrm>
          <a:prstGeom prst="rect">
            <a:avLst/>
          </a:prstGeom>
        </p:spPr>
        <p:txBody>
          <a:bodyPr>
            <a:normAutofit fontScale="92500" lnSpcReduction="20000"/>
          </a:bodyPr>
          <a:lstStyle/>
          <a:p>
            <a:pPr algn="just">
              <a:lnSpc>
                <a:spcPct val="150000"/>
              </a:lnSpc>
            </a:pPr>
            <a:r>
              <a:rPr lang="en-US" sz="3000" b="1" dirty="0" smtClean="0">
                <a:latin typeface="Times New Roman" pitchFamily="18" charset="0"/>
                <a:cs typeface="Times New Roman" pitchFamily="18" charset="0"/>
              </a:rPr>
              <a:t>MS-Excel shortcuts</a:t>
            </a:r>
          </a:p>
          <a:p>
            <a:pPr fontAlgn="base">
              <a:lnSpc>
                <a:spcPct val="150000"/>
              </a:lnSpc>
              <a:buFont typeface="Wingdings" pitchFamily="2" charset="2"/>
              <a:buChar char="Ø"/>
            </a:pPr>
            <a:r>
              <a:rPr lang="en-US" sz="24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Ctrl+N</a:t>
            </a:r>
            <a:r>
              <a:rPr lang="en-US" sz="2600" b="1" dirty="0">
                <a:solidFill>
                  <a:srgbClr val="FF0000"/>
                </a:solidFill>
                <a:latin typeface="Times New Roman" pitchFamily="18" charset="0"/>
                <a:cs typeface="Times New Roman" pitchFamily="18" charset="0"/>
              </a:rPr>
              <a:t>: </a:t>
            </a:r>
            <a:r>
              <a:rPr lang="en-US" sz="2600" dirty="0">
                <a:solidFill>
                  <a:srgbClr val="FF0000"/>
                </a:solidFill>
                <a:latin typeface="Times New Roman" pitchFamily="18" charset="0"/>
                <a:cs typeface="Times New Roman" pitchFamily="18" charset="0"/>
              </a:rPr>
              <a:t>To open a new workbook.</a:t>
            </a:r>
          </a:p>
          <a:p>
            <a:pPr fontAlgn="base">
              <a:lnSpc>
                <a:spcPct val="150000"/>
              </a:lnSpc>
              <a:buFont typeface="Wingdings" pitchFamily="2" charset="2"/>
              <a:buChar char="Ø"/>
            </a:pP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Ctrl+O</a:t>
            </a:r>
            <a:r>
              <a:rPr lang="en-US" sz="2600" b="1" dirty="0">
                <a:solidFill>
                  <a:srgbClr val="FF0000"/>
                </a:solidFill>
                <a:latin typeface="Times New Roman" pitchFamily="18" charset="0"/>
                <a:cs typeface="Times New Roman" pitchFamily="18" charset="0"/>
              </a:rPr>
              <a:t>:</a:t>
            </a:r>
            <a:r>
              <a:rPr lang="en-US" sz="2600" i="1" dirty="0">
                <a:solidFill>
                  <a:srgbClr val="FF0000"/>
                </a:solidFill>
                <a:latin typeface="Times New Roman" pitchFamily="18" charset="0"/>
                <a:cs typeface="Times New Roman" pitchFamily="18" charset="0"/>
              </a:rPr>
              <a:t> </a:t>
            </a:r>
            <a:r>
              <a:rPr lang="en-US" sz="2600" dirty="0">
                <a:solidFill>
                  <a:srgbClr val="FF0000"/>
                </a:solidFill>
                <a:latin typeface="Times New Roman" pitchFamily="18" charset="0"/>
                <a:cs typeface="Times New Roman" pitchFamily="18" charset="0"/>
              </a:rPr>
              <a:t>To open a saved workbook.</a:t>
            </a:r>
          </a:p>
          <a:p>
            <a:pPr fontAlgn="base">
              <a:lnSpc>
                <a:spcPct val="150000"/>
              </a:lnSpc>
              <a:buFont typeface="Wingdings" pitchFamily="2" charset="2"/>
              <a:buChar char="Ø"/>
            </a:pP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Ctrl+S</a:t>
            </a:r>
            <a:r>
              <a:rPr lang="en-US" sz="2600" b="1" dirty="0">
                <a:solidFill>
                  <a:srgbClr val="FF0000"/>
                </a:solidFill>
                <a:latin typeface="Times New Roman" pitchFamily="18" charset="0"/>
                <a:cs typeface="Times New Roman" pitchFamily="18" charset="0"/>
              </a:rPr>
              <a:t>: </a:t>
            </a:r>
            <a:r>
              <a:rPr lang="en-US" sz="2600" dirty="0">
                <a:solidFill>
                  <a:srgbClr val="FF0000"/>
                </a:solidFill>
                <a:latin typeface="Times New Roman" pitchFamily="18" charset="0"/>
                <a:cs typeface="Times New Roman" pitchFamily="18" charset="0"/>
              </a:rPr>
              <a:t>To save a workbook.</a:t>
            </a:r>
          </a:p>
          <a:p>
            <a:pPr fontAlgn="base">
              <a:lnSpc>
                <a:spcPct val="150000"/>
              </a:lnSpc>
              <a:buFont typeface="Wingdings" pitchFamily="2" charset="2"/>
              <a:buChar char="Ø"/>
            </a:pP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Ctrl+C</a:t>
            </a:r>
            <a:r>
              <a:rPr lang="en-US" sz="2600" b="1" dirty="0">
                <a:solidFill>
                  <a:srgbClr val="FF0000"/>
                </a:solidFill>
                <a:latin typeface="Times New Roman" pitchFamily="18" charset="0"/>
                <a:cs typeface="Times New Roman" pitchFamily="18" charset="0"/>
              </a:rPr>
              <a:t>:</a:t>
            </a:r>
            <a:r>
              <a:rPr lang="en-US" sz="2600" dirty="0">
                <a:solidFill>
                  <a:srgbClr val="FF0000"/>
                </a:solidFill>
                <a:latin typeface="Times New Roman" pitchFamily="18" charset="0"/>
                <a:cs typeface="Times New Roman" pitchFamily="18" charset="0"/>
              </a:rPr>
              <a:t> To copy the selected cells.</a:t>
            </a:r>
          </a:p>
          <a:p>
            <a:pPr fontAlgn="base">
              <a:lnSpc>
                <a:spcPct val="150000"/>
              </a:lnSpc>
              <a:buFont typeface="Wingdings" pitchFamily="2" charset="2"/>
              <a:buChar char="Ø"/>
            </a:pP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Ctrl+V</a:t>
            </a:r>
            <a:r>
              <a:rPr lang="en-US" sz="2600" b="1" dirty="0">
                <a:solidFill>
                  <a:srgbClr val="FF0000"/>
                </a:solidFill>
                <a:latin typeface="Times New Roman" pitchFamily="18" charset="0"/>
                <a:cs typeface="Times New Roman" pitchFamily="18" charset="0"/>
              </a:rPr>
              <a:t>:</a:t>
            </a:r>
            <a:r>
              <a:rPr lang="en-US" sz="2600" dirty="0">
                <a:solidFill>
                  <a:srgbClr val="FF0000"/>
                </a:solidFill>
                <a:latin typeface="Times New Roman" pitchFamily="18" charset="0"/>
                <a:cs typeface="Times New Roman" pitchFamily="18" charset="0"/>
              </a:rPr>
              <a:t> To paste the copied cells.</a:t>
            </a:r>
          </a:p>
          <a:p>
            <a:pPr fontAlgn="base">
              <a:lnSpc>
                <a:spcPct val="150000"/>
              </a:lnSpc>
              <a:buFont typeface="Wingdings" pitchFamily="2" charset="2"/>
              <a:buChar char="Ø"/>
            </a:pP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Ctrl+X</a:t>
            </a:r>
            <a:r>
              <a:rPr lang="en-US" sz="2600" b="1" dirty="0">
                <a:solidFill>
                  <a:srgbClr val="FF0000"/>
                </a:solidFill>
                <a:latin typeface="Times New Roman" pitchFamily="18" charset="0"/>
                <a:cs typeface="Times New Roman" pitchFamily="18" charset="0"/>
              </a:rPr>
              <a:t>:</a:t>
            </a:r>
            <a:r>
              <a:rPr lang="en-US" sz="2600" dirty="0">
                <a:solidFill>
                  <a:srgbClr val="FF0000"/>
                </a:solidFill>
                <a:latin typeface="Times New Roman" pitchFamily="18" charset="0"/>
                <a:cs typeface="Times New Roman" pitchFamily="18" charset="0"/>
              </a:rPr>
              <a:t> To cut the selected cells.</a:t>
            </a:r>
          </a:p>
          <a:p>
            <a:pPr fontAlgn="base">
              <a:lnSpc>
                <a:spcPct val="150000"/>
              </a:lnSpc>
              <a:buFont typeface="Wingdings" pitchFamily="2" charset="2"/>
              <a:buChar char="Ø"/>
            </a:pP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Ctrl+W</a:t>
            </a:r>
            <a:r>
              <a:rPr lang="en-US" sz="2600" b="1" dirty="0">
                <a:solidFill>
                  <a:srgbClr val="FF0000"/>
                </a:solidFill>
                <a:latin typeface="Times New Roman" pitchFamily="18" charset="0"/>
                <a:cs typeface="Times New Roman" pitchFamily="18" charset="0"/>
              </a:rPr>
              <a:t>: </a:t>
            </a:r>
            <a:r>
              <a:rPr lang="en-US" sz="2600" dirty="0">
                <a:solidFill>
                  <a:srgbClr val="FF0000"/>
                </a:solidFill>
                <a:latin typeface="Times New Roman" pitchFamily="18" charset="0"/>
                <a:cs typeface="Times New Roman" pitchFamily="18" charset="0"/>
              </a:rPr>
              <a:t>To close the workbook.</a:t>
            </a:r>
          </a:p>
          <a:p>
            <a:pPr fontAlgn="base">
              <a:lnSpc>
                <a:spcPct val="150000"/>
              </a:lnSpc>
              <a:buFont typeface="Wingdings" pitchFamily="2" charset="2"/>
              <a:buChar char="Ø"/>
            </a:pPr>
            <a:r>
              <a:rPr lang="en-US" sz="2600" b="1" dirty="0" smtClean="0">
                <a:solidFill>
                  <a:srgbClr val="FF0000"/>
                </a:solidFill>
                <a:latin typeface="Times New Roman" pitchFamily="18" charset="0"/>
                <a:cs typeface="Times New Roman" pitchFamily="18" charset="0"/>
              </a:rPr>
              <a:t> Delete</a:t>
            </a:r>
            <a:r>
              <a:rPr lang="en-US" sz="2600" b="1" dirty="0">
                <a:solidFill>
                  <a:srgbClr val="FF0000"/>
                </a:solidFill>
                <a:latin typeface="Times New Roman" pitchFamily="18" charset="0"/>
                <a:cs typeface="Times New Roman" pitchFamily="18" charset="0"/>
              </a:rPr>
              <a:t>:</a:t>
            </a:r>
            <a:r>
              <a:rPr lang="en-US" sz="2600" dirty="0">
                <a:solidFill>
                  <a:srgbClr val="FF0000"/>
                </a:solidFill>
                <a:latin typeface="Times New Roman" pitchFamily="18" charset="0"/>
                <a:cs typeface="Times New Roman" pitchFamily="18" charset="0"/>
              </a:rPr>
              <a:t> To remove all the contents from the cell.</a:t>
            </a:r>
          </a:p>
          <a:p>
            <a:pPr fontAlgn="base">
              <a:lnSpc>
                <a:spcPct val="150000"/>
              </a:lnSpc>
              <a:buFont typeface="Wingdings" pitchFamily="2" charset="2"/>
              <a:buChar char="Ø"/>
            </a:pP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Ctrl+P</a:t>
            </a:r>
            <a:r>
              <a:rPr lang="en-US" sz="2600" b="1" dirty="0">
                <a:solidFill>
                  <a:srgbClr val="FF0000"/>
                </a:solidFill>
                <a:latin typeface="Times New Roman" pitchFamily="18" charset="0"/>
                <a:cs typeface="Times New Roman" pitchFamily="18" charset="0"/>
              </a:rPr>
              <a:t>:</a:t>
            </a:r>
            <a:r>
              <a:rPr lang="en-US" sz="2600" dirty="0">
                <a:solidFill>
                  <a:srgbClr val="FF0000"/>
                </a:solidFill>
                <a:latin typeface="Times New Roman" pitchFamily="18" charset="0"/>
                <a:cs typeface="Times New Roman" pitchFamily="18" charset="0"/>
              </a:rPr>
              <a:t> To print the workbook.</a:t>
            </a:r>
          </a:p>
          <a:p>
            <a:pPr fontAlgn="base">
              <a:lnSpc>
                <a:spcPct val="150000"/>
              </a:lnSpc>
              <a:buFont typeface="Wingdings" pitchFamily="2" charset="2"/>
              <a:buChar char="Ø"/>
            </a:pP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Ctrl+Z</a:t>
            </a:r>
            <a:r>
              <a:rPr lang="en-US" sz="2600" b="1" dirty="0">
                <a:solidFill>
                  <a:srgbClr val="FF0000"/>
                </a:solidFill>
                <a:latin typeface="Times New Roman" pitchFamily="18" charset="0"/>
                <a:cs typeface="Times New Roman" pitchFamily="18" charset="0"/>
              </a:rPr>
              <a:t>: </a:t>
            </a:r>
            <a:r>
              <a:rPr lang="en-US" sz="2600" dirty="0">
                <a:solidFill>
                  <a:srgbClr val="FF0000"/>
                </a:solidFill>
                <a:latin typeface="Times New Roman" pitchFamily="18" charset="0"/>
                <a:cs typeface="Times New Roman" pitchFamily="18" charset="0"/>
              </a:rPr>
              <a:t>To undo</a:t>
            </a:r>
            <a:r>
              <a:rPr lang="en-US" sz="2600" dirty="0" smtClean="0">
                <a:solidFill>
                  <a:srgbClr val="FF0000"/>
                </a:solidFill>
                <a:latin typeface="Times New Roman" pitchFamily="18" charset="0"/>
                <a:cs typeface="Times New Roman" pitchFamily="18" charset="0"/>
              </a:rPr>
              <a:t>.</a:t>
            </a:r>
            <a:endParaRPr lang="en-US" sz="3900" dirty="0">
              <a:solidFill>
                <a:srgbClr val="FF0000"/>
              </a:solidFill>
              <a:latin typeface="Times New Roman" pitchFamily="18" charset="0"/>
              <a:cs typeface="Times New Roman" pitchFamily="18" charset="0"/>
            </a:endParaRPr>
          </a:p>
          <a:p>
            <a:pPr algn="just">
              <a:lnSpc>
                <a:spcPct val="150000"/>
              </a:lnSpc>
            </a:pPr>
            <a:r>
              <a:rPr lang="en-US" sz="2400" dirty="0" smtClean="0">
                <a:solidFill>
                  <a:srgbClr val="FF0000"/>
                </a:solidFill>
                <a:latin typeface="Times New Roman" pitchFamily="18" charset="0"/>
                <a:cs typeface="Times New Roman" pitchFamily="18" charset="0"/>
              </a:rPr>
              <a:t>	</a:t>
            </a:r>
            <a:endParaRPr kumimoji="0" lang="en-US" sz="2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457200"/>
            <a:ext cx="8001000" cy="5867400"/>
          </a:xfrm>
          <a:prstGeom prst="rect">
            <a:avLst/>
          </a:prstGeom>
        </p:spPr>
        <p:txBody>
          <a:bodyPr>
            <a:normAutofit/>
          </a:bodyPr>
          <a:lstStyle/>
          <a:p>
            <a:pPr algn="just"/>
            <a:r>
              <a:rPr lang="en-US" sz="2800" b="1" dirty="0">
                <a:latin typeface="Times New Roman" pitchFamily="18" charset="0"/>
                <a:cs typeface="Times New Roman" pitchFamily="18" charset="0"/>
              </a:rPr>
              <a:t>Formulas in Excel: An Overview</a:t>
            </a: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Choose </a:t>
            </a:r>
            <a:r>
              <a:rPr lang="en-US" sz="2000" dirty="0">
                <a:solidFill>
                  <a:srgbClr val="FF0000"/>
                </a:solidFill>
                <a:latin typeface="Times New Roman" pitchFamily="18" charset="0"/>
                <a:cs typeface="Times New Roman" pitchFamily="18" charset="0"/>
              </a:rPr>
              <a:t>a cell.</a:t>
            </a: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To </a:t>
            </a:r>
            <a:r>
              <a:rPr lang="en-US" sz="2000" dirty="0">
                <a:solidFill>
                  <a:srgbClr val="FF0000"/>
                </a:solidFill>
                <a:latin typeface="Times New Roman" pitchFamily="18" charset="0"/>
                <a:cs typeface="Times New Roman" pitchFamily="18" charset="0"/>
              </a:rPr>
              <a:t>enter an equal sign, click the cell and type =.</a:t>
            </a: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Enter </a:t>
            </a:r>
            <a:r>
              <a:rPr lang="en-US" sz="2000" dirty="0">
                <a:solidFill>
                  <a:srgbClr val="FF0000"/>
                </a:solidFill>
                <a:latin typeface="Times New Roman" pitchFamily="18" charset="0"/>
                <a:cs typeface="Times New Roman" pitchFamily="18" charset="0"/>
              </a:rPr>
              <a:t>the address of a cell in the selected cell or select a cell from the list</a:t>
            </a:r>
            <a:r>
              <a:rPr lang="en-US" sz="2000" dirty="0" smtClean="0">
                <a:solidFill>
                  <a:srgbClr val="FF0000"/>
                </a:solidFill>
                <a:latin typeface="Times New Roman" pitchFamily="18" charset="0"/>
                <a:cs typeface="Times New Roman" pitchFamily="18" charset="0"/>
              </a:rPr>
              <a:t>.</a:t>
            </a:r>
            <a:endParaRPr lang="en-US" sz="2000" dirty="0">
              <a:solidFill>
                <a:srgbClr val="FF0000"/>
              </a:solidFill>
              <a:latin typeface="Times New Roman" pitchFamily="18" charset="0"/>
              <a:cs typeface="Times New Roman" pitchFamily="18" charset="0"/>
            </a:endParaRP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You </a:t>
            </a:r>
            <a:r>
              <a:rPr lang="en-US" sz="2000" dirty="0">
                <a:solidFill>
                  <a:srgbClr val="FF0000"/>
                </a:solidFill>
                <a:latin typeface="Times New Roman" pitchFamily="18" charset="0"/>
                <a:cs typeface="Times New Roman" pitchFamily="18" charset="0"/>
              </a:rPr>
              <a:t>need to enter an operator.</a:t>
            </a: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Enter </a:t>
            </a:r>
            <a:r>
              <a:rPr lang="en-US" sz="2000" dirty="0">
                <a:solidFill>
                  <a:srgbClr val="FF0000"/>
                </a:solidFill>
                <a:latin typeface="Times New Roman" pitchFamily="18" charset="0"/>
                <a:cs typeface="Times New Roman" pitchFamily="18" charset="0"/>
              </a:rPr>
              <a:t>the address of the next cell in the selected cell.</a:t>
            </a: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Press </a:t>
            </a:r>
            <a:r>
              <a:rPr lang="en-US" sz="2000" dirty="0">
                <a:solidFill>
                  <a:srgbClr val="FF0000"/>
                </a:solidFill>
                <a:latin typeface="Times New Roman" pitchFamily="18" charset="0"/>
                <a:cs typeface="Times New Roman" pitchFamily="18" charset="0"/>
              </a:rPr>
              <a:t>Enter</a:t>
            </a:r>
            <a:r>
              <a:rPr lang="en-US" sz="2000" dirty="0" smtClean="0">
                <a:solidFill>
                  <a:srgbClr val="FF0000"/>
                </a:solidFill>
                <a:latin typeface="Times New Roman" pitchFamily="18" charset="0"/>
                <a:cs typeface="Times New Roman" pitchFamily="18" charset="0"/>
              </a:rPr>
              <a:t>.</a:t>
            </a:r>
          </a:p>
          <a:p>
            <a:pPr marL="463550" indent="-463550"/>
            <a:r>
              <a:rPr lang="en-US" sz="2000" b="1" dirty="0" smtClean="0">
                <a:solidFill>
                  <a:srgbClr val="FF0000"/>
                </a:solidFill>
                <a:latin typeface="Times New Roman" pitchFamily="18" charset="0"/>
                <a:cs typeface="Times New Roman" pitchFamily="18" charset="0"/>
              </a:rPr>
              <a:t>	</a:t>
            </a:r>
          </a:p>
          <a:p>
            <a:pPr marL="463550" indent="-463550"/>
            <a:r>
              <a:rPr lang="en-US" sz="2000" b="1" dirty="0">
                <a:solidFill>
                  <a:srgbClr val="FF0000"/>
                </a:solidFill>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For Example: </a:t>
            </a:r>
            <a:r>
              <a:rPr lang="en-US" sz="2000" dirty="0" smtClean="0">
                <a:solidFill>
                  <a:srgbClr val="FF0000"/>
                </a:solidFill>
                <a:latin typeface="Times New Roman" pitchFamily="18" charset="0"/>
                <a:cs typeface="Times New Roman" pitchFamily="18" charset="0"/>
              </a:rPr>
              <a:t>Suppose we are given the data</a:t>
            </a:r>
          </a:p>
          <a:p>
            <a:pPr marL="463550" indent="-463550"/>
            <a:r>
              <a:rPr lang="en-US" sz="2000" dirty="0" smtClean="0">
                <a:solidFill>
                  <a:srgbClr val="FF0000"/>
                </a:solidFill>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 </a:t>
            </a:r>
            <a:endParaRPr lang="en-US" sz="2000" dirty="0">
              <a:solidFill>
                <a:srgbClr val="FF0000"/>
              </a:solidFill>
              <a:latin typeface="Times New Roman" pitchFamily="18" charset="0"/>
              <a:cs typeface="Times New Roman" pitchFamily="18" charset="0"/>
            </a:endParaRPr>
          </a:p>
          <a:p>
            <a:pPr algn="just">
              <a:lnSpc>
                <a:spcPct val="150000"/>
              </a:lnSpc>
            </a:pPr>
            <a:r>
              <a:rPr lang="en-US" sz="2000" dirty="0" smtClean="0">
                <a:solidFill>
                  <a:srgbClr val="FF0000"/>
                </a:solidFill>
                <a:latin typeface="Times New Roman" pitchFamily="18" charset="0"/>
                <a:cs typeface="Times New Roman" pitchFamily="18" charset="0"/>
              </a:rPr>
              <a:t>	</a:t>
            </a: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371600" y="3810000"/>
          <a:ext cx="6096000" cy="1854200"/>
        </p:xfrm>
        <a:graphic>
          <a:graphicData uri="http://schemas.openxmlformats.org/drawingml/2006/table">
            <a:tbl>
              <a:tblPr firstRow="1" bandRow="1">
                <a:tableStyleId>{93296810-A885-4BE3-A3E7-6D5BEEA58F35}</a:tableStyleId>
              </a:tblPr>
              <a:tblGrid>
                <a:gridCol w="3048000"/>
                <a:gridCol w="3048000"/>
              </a:tblGrid>
              <a:tr h="370840">
                <a:tc>
                  <a:txBody>
                    <a:bodyPr/>
                    <a:lstStyle/>
                    <a:p>
                      <a:pPr algn="ctr"/>
                      <a:r>
                        <a:rPr lang="en-US" dirty="0" smtClean="0">
                          <a:solidFill>
                            <a:schemeClr val="tx1"/>
                          </a:solidFill>
                        </a:rPr>
                        <a:t>Qty</a:t>
                      </a:r>
                      <a:endParaRPr lang="en-US" dirty="0">
                        <a:solidFill>
                          <a:schemeClr val="tx1"/>
                        </a:solidFill>
                      </a:endParaRPr>
                    </a:p>
                  </a:txBody>
                  <a:tcPr/>
                </a:tc>
                <a:tc>
                  <a:txBody>
                    <a:bodyPr/>
                    <a:lstStyle/>
                    <a:p>
                      <a:pPr algn="ctr"/>
                      <a:r>
                        <a:rPr lang="en-US" dirty="0" smtClean="0">
                          <a:solidFill>
                            <a:schemeClr val="tx1"/>
                          </a:solidFill>
                        </a:rPr>
                        <a:t>Price per unit</a:t>
                      </a:r>
                      <a:endParaRPr lang="en-US" dirty="0">
                        <a:solidFill>
                          <a:schemeClr val="tx1"/>
                        </a:solidFill>
                      </a:endParaRPr>
                    </a:p>
                  </a:txBody>
                  <a:tcPr/>
                </a:tc>
              </a:tr>
              <a:tr h="370840">
                <a:tc>
                  <a:txBody>
                    <a:bodyPr/>
                    <a:lstStyle/>
                    <a:p>
                      <a:pPr algn="ctr"/>
                      <a:r>
                        <a:rPr lang="en-US" dirty="0" smtClean="0"/>
                        <a:t>12</a:t>
                      </a:r>
                    </a:p>
                  </a:txBody>
                  <a:tcPr/>
                </a:tc>
                <a:tc>
                  <a:txBody>
                    <a:bodyPr/>
                    <a:lstStyle/>
                    <a:p>
                      <a:pPr algn="ctr"/>
                      <a:r>
                        <a:rPr lang="en-US" dirty="0" smtClean="0"/>
                        <a:t>40</a:t>
                      </a:r>
                      <a:endParaRPr lang="en-US" dirty="0"/>
                    </a:p>
                  </a:txBody>
                  <a:tcPr/>
                </a:tc>
              </a:tr>
              <a:tr h="370840">
                <a:tc>
                  <a:txBody>
                    <a:bodyPr/>
                    <a:lstStyle/>
                    <a:p>
                      <a:pPr algn="ctr"/>
                      <a:r>
                        <a:rPr lang="en-US" dirty="0" smtClean="0"/>
                        <a:t>13</a:t>
                      </a:r>
                      <a:endParaRPr lang="en-US" dirty="0"/>
                    </a:p>
                  </a:txBody>
                  <a:tcPr/>
                </a:tc>
                <a:tc>
                  <a:txBody>
                    <a:bodyPr/>
                    <a:lstStyle/>
                    <a:p>
                      <a:pPr algn="ctr"/>
                      <a:r>
                        <a:rPr lang="en-US" dirty="0" smtClean="0"/>
                        <a:t>50</a:t>
                      </a:r>
                      <a:endParaRPr lang="en-US" dirty="0"/>
                    </a:p>
                  </a:txBody>
                  <a:tcPr/>
                </a:tc>
              </a:tr>
              <a:tr h="370840">
                <a:tc>
                  <a:txBody>
                    <a:bodyPr/>
                    <a:lstStyle/>
                    <a:p>
                      <a:pPr algn="ctr"/>
                      <a:r>
                        <a:rPr lang="en-US" dirty="0" smtClean="0"/>
                        <a:t>14</a:t>
                      </a:r>
                      <a:endParaRPr lang="en-US" dirty="0"/>
                    </a:p>
                  </a:txBody>
                  <a:tcPr/>
                </a:tc>
                <a:tc>
                  <a:txBody>
                    <a:bodyPr/>
                    <a:lstStyle/>
                    <a:p>
                      <a:pPr algn="ctr"/>
                      <a:r>
                        <a:rPr lang="en-US" dirty="0" smtClean="0"/>
                        <a:t>60</a:t>
                      </a:r>
                      <a:endParaRPr lang="en-US" dirty="0"/>
                    </a:p>
                  </a:txBody>
                  <a:tcPr/>
                </a:tc>
              </a:tr>
              <a:tr h="370840">
                <a:tc>
                  <a:txBody>
                    <a:bodyPr/>
                    <a:lstStyle/>
                    <a:p>
                      <a:pPr algn="ctr"/>
                      <a:r>
                        <a:rPr lang="en-US" dirty="0" smtClean="0"/>
                        <a:t>15</a:t>
                      </a:r>
                      <a:endParaRPr lang="en-US" dirty="0"/>
                    </a:p>
                  </a:txBody>
                  <a:tcPr/>
                </a:tc>
                <a:tc>
                  <a:txBody>
                    <a:bodyPr/>
                    <a:lstStyle/>
                    <a:p>
                      <a:pPr algn="ctr"/>
                      <a:r>
                        <a:rPr lang="en-US" dirty="0" smtClean="0"/>
                        <a:t>70</a:t>
                      </a:r>
                      <a:endParaRPr lang="en-US"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457200"/>
            <a:ext cx="8001000" cy="5867400"/>
          </a:xfrm>
          <a:prstGeom prst="rect">
            <a:avLst/>
          </a:prstGeom>
        </p:spPr>
        <p:txBody>
          <a:bodyPr>
            <a:normAutofit/>
          </a:bodyPr>
          <a:lstStyle/>
          <a:p>
            <a:pPr marL="463550" indent="-463550"/>
            <a:r>
              <a:rPr lang="en-US" sz="2000" dirty="0" smtClean="0">
                <a:solidFill>
                  <a:srgbClr val="FF0000"/>
                </a:solidFill>
                <a:latin typeface="Times New Roman" pitchFamily="18" charset="0"/>
                <a:cs typeface="Times New Roman" pitchFamily="18" charset="0"/>
              </a:rPr>
              <a:t>Now, first we enter the data in the worksheet, we see</a:t>
            </a:r>
          </a:p>
          <a:p>
            <a:pPr marL="463550" indent="-463550"/>
            <a:endParaRPr lang="en-US" sz="2000" dirty="0">
              <a:solidFill>
                <a:srgbClr val="FF0000"/>
              </a:solidFill>
              <a:latin typeface="Times New Roman" pitchFamily="18" charset="0"/>
              <a:cs typeface="Times New Roman" pitchFamily="18" charset="0"/>
            </a:endParaRPr>
          </a:p>
          <a:p>
            <a:pPr marL="463550" indent="-463550"/>
            <a:endParaRPr lang="en-US" sz="2000" dirty="0" smtClean="0">
              <a:solidFill>
                <a:srgbClr val="FF0000"/>
              </a:solidFill>
              <a:latin typeface="Times New Roman" pitchFamily="18" charset="0"/>
              <a:cs typeface="Times New Roman" pitchFamily="18" charset="0"/>
            </a:endParaRPr>
          </a:p>
          <a:p>
            <a:pPr marL="463550" indent="-463550"/>
            <a:endParaRPr lang="en-US" sz="2000" dirty="0">
              <a:solidFill>
                <a:srgbClr val="FF0000"/>
              </a:solidFill>
              <a:latin typeface="Times New Roman" pitchFamily="18" charset="0"/>
              <a:cs typeface="Times New Roman" pitchFamily="18" charset="0"/>
            </a:endParaRPr>
          </a:p>
          <a:p>
            <a:pPr marL="463550" indent="-463550"/>
            <a:endParaRPr lang="en-US" sz="2000" dirty="0" smtClean="0">
              <a:solidFill>
                <a:srgbClr val="FF0000"/>
              </a:solidFill>
              <a:latin typeface="Times New Roman" pitchFamily="18" charset="0"/>
              <a:cs typeface="Times New Roman" pitchFamily="18" charset="0"/>
            </a:endParaRPr>
          </a:p>
          <a:p>
            <a:pPr marL="463550" indent="-463550"/>
            <a:endParaRPr lang="en-US" sz="2000" dirty="0">
              <a:solidFill>
                <a:srgbClr val="FF0000"/>
              </a:solidFill>
              <a:latin typeface="Times New Roman" pitchFamily="18" charset="0"/>
              <a:cs typeface="Times New Roman" pitchFamily="18" charset="0"/>
            </a:endParaRPr>
          </a:p>
          <a:p>
            <a:pPr marL="463550" indent="-463550"/>
            <a:endParaRPr lang="en-US" sz="2000" dirty="0" smtClean="0">
              <a:solidFill>
                <a:srgbClr val="FF0000"/>
              </a:solidFill>
              <a:latin typeface="Times New Roman" pitchFamily="18" charset="0"/>
              <a:cs typeface="Times New Roman" pitchFamily="18" charset="0"/>
            </a:endParaRPr>
          </a:p>
          <a:p>
            <a:pPr marL="463550" indent="-463550"/>
            <a:endParaRPr lang="en-US" sz="2000" dirty="0">
              <a:solidFill>
                <a:srgbClr val="FF0000"/>
              </a:solidFill>
              <a:latin typeface="Times New Roman" pitchFamily="18" charset="0"/>
              <a:cs typeface="Times New Roman" pitchFamily="18" charset="0"/>
            </a:endParaRPr>
          </a:p>
          <a:p>
            <a:pPr marL="463550" indent="-463550"/>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Now, first we resize the cell of B1 (Because Price per unit is display out the available area of the cell. For adjusted the size, we drag the width of B1 cell and see</a:t>
            </a:r>
          </a:p>
          <a:p>
            <a:pPr algn="just">
              <a:lnSpc>
                <a:spcPct val="150000"/>
              </a:lnSpc>
            </a:pPr>
            <a:r>
              <a:rPr lang="en-US" sz="2000" dirty="0" smtClean="0">
                <a:solidFill>
                  <a:srgbClr val="FF0000"/>
                </a:solidFill>
                <a:latin typeface="Times New Roman" pitchFamily="18" charset="0"/>
                <a:cs typeface="Times New Roman" pitchFamily="18" charset="0"/>
              </a:rPr>
              <a:t>	</a:t>
            </a: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2819400" y="838201"/>
            <a:ext cx="3257550" cy="2286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2819400" y="4038600"/>
            <a:ext cx="327660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457200"/>
            <a:ext cx="8001000" cy="5867400"/>
          </a:xfrm>
          <a:prstGeom prst="rect">
            <a:avLst/>
          </a:prstGeom>
        </p:spPr>
        <p:txBody>
          <a:bodyPr>
            <a:noAutofit/>
          </a:bodyPr>
          <a:lstStyle/>
          <a:p>
            <a:pPr fontAlgn="base"/>
            <a:r>
              <a:rPr lang="en-US" sz="3200" b="1" dirty="0" smtClean="0"/>
              <a:t>Inserting Rows or Columns</a:t>
            </a:r>
          </a:p>
          <a:p>
            <a:pPr algn="just" fontAlgn="base"/>
            <a:r>
              <a:rPr lang="en-US" sz="2000" dirty="0" smtClean="0">
                <a:solidFill>
                  <a:srgbClr val="FF0000"/>
                </a:solidFill>
                <a:latin typeface="Times New Roman" pitchFamily="18" charset="0"/>
                <a:cs typeface="Times New Roman" pitchFamily="18" charset="0"/>
              </a:rPr>
              <a:t>	 As you work with data, you might find yourself needing to add more rows and columns. Doing this one at a time would be super tedious. Luckily, there's an easier way.</a:t>
            </a:r>
          </a:p>
          <a:p>
            <a:pPr algn="just" fontAlgn="base"/>
            <a:r>
              <a:rPr lang="en-US" sz="2000" dirty="0" smtClean="0">
                <a:solidFill>
                  <a:srgbClr val="FF0000"/>
                </a:solidFill>
                <a:latin typeface="Times New Roman" pitchFamily="18" charset="0"/>
                <a:cs typeface="Times New Roman" pitchFamily="18" charset="0"/>
              </a:rPr>
              <a:t>To add multiple rows or columns in a spreadsheet, highlight the number of pre-existing rows or columns that you want to add. Then, right-click and select "Insert."</a:t>
            </a:r>
          </a:p>
          <a:p>
            <a:pPr algn="just" fontAlgn="base"/>
            <a:r>
              <a:rPr lang="en-US" sz="2000" dirty="0" smtClean="0">
                <a:solidFill>
                  <a:srgbClr val="FF0000"/>
                </a:solidFill>
                <a:latin typeface="Times New Roman" pitchFamily="18" charset="0"/>
                <a:cs typeface="Times New Roman" pitchFamily="18" charset="0"/>
              </a:rPr>
              <a:t>In this example, I add three rows after the year 2010 to the top of my spreadsheet.</a:t>
            </a:r>
          </a:p>
          <a:p>
            <a:pPr algn="just" fontAlgn="base">
              <a:buFont typeface="Wingdings" pitchFamily="2" charset="2"/>
              <a:buChar char="Ø"/>
            </a:pPr>
            <a:r>
              <a:rPr lang="en-US" sz="2000" dirty="0" smtClean="0">
                <a:solidFill>
                  <a:srgbClr val="FF0000"/>
                </a:solidFill>
                <a:latin typeface="Times New Roman" pitchFamily="18" charset="0"/>
                <a:cs typeface="Times New Roman" pitchFamily="18" charset="0"/>
              </a:rPr>
              <a:t> Select three rows after the year 2010 </a:t>
            </a:r>
          </a:p>
        </p:txBody>
      </p:sp>
      <p:pic>
        <p:nvPicPr>
          <p:cNvPr id="1027" name="Picture 3"/>
          <p:cNvPicPr>
            <a:picLocks noChangeAspect="1" noChangeArrowheads="1"/>
          </p:cNvPicPr>
          <p:nvPr/>
        </p:nvPicPr>
        <p:blipFill>
          <a:blip r:embed="rId2"/>
          <a:srcRect/>
          <a:stretch>
            <a:fillRect/>
          </a:stretch>
        </p:blipFill>
        <p:spPr bwMode="auto">
          <a:xfrm>
            <a:off x="2590800" y="3810000"/>
            <a:ext cx="348615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457200"/>
            <a:ext cx="8001000" cy="5867400"/>
          </a:xfrm>
          <a:prstGeom prst="rect">
            <a:avLst/>
          </a:prstGeom>
        </p:spPr>
        <p:txBody>
          <a:bodyPr>
            <a:noAutofit/>
          </a:bodyPr>
          <a:lstStyle/>
          <a:p>
            <a:pPr algn="just" fontAlgn="base">
              <a:buFont typeface="Wingdings" pitchFamily="2" charset="2"/>
              <a:buChar char="Ø"/>
            </a:pPr>
            <a:r>
              <a:rPr lang="en-US" sz="2000" dirty="0" smtClean="0">
                <a:solidFill>
                  <a:srgbClr val="FF0000"/>
                </a:solidFill>
                <a:latin typeface="Times New Roman" pitchFamily="18" charset="0"/>
                <a:cs typeface="Times New Roman" pitchFamily="18" charset="0"/>
              </a:rPr>
              <a:t> After selecting  three rows, right click the mouse button</a:t>
            </a: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r>
              <a:rPr lang="en-US" sz="2000" dirty="0" smtClean="0">
                <a:solidFill>
                  <a:srgbClr val="FF0000"/>
                </a:solidFill>
                <a:latin typeface="Times New Roman" pitchFamily="18" charset="0"/>
                <a:cs typeface="Times New Roman" pitchFamily="18" charset="0"/>
              </a:rPr>
              <a:t> Press Insert button, then we get three rows after the year 2010</a:t>
            </a:r>
          </a:p>
          <a:p>
            <a:pPr algn="just" fontAlgn="base"/>
            <a:endParaRPr lang="en-US" sz="2000" dirty="0" smtClean="0">
              <a:solidFill>
                <a:srgbClr val="FF0000"/>
              </a:solidFill>
              <a:latin typeface="Times New Roman" pitchFamily="18" charset="0"/>
              <a:cs typeface="Times New Roman" pitchFamily="18" charset="0"/>
            </a:endParaRPr>
          </a:p>
          <a:p>
            <a:pPr algn="just" fontAlgn="base"/>
            <a:endParaRPr lang="en-US" sz="2000" dirty="0" smtClean="0">
              <a:solidFill>
                <a:srgbClr val="FF0000"/>
              </a:solidFill>
              <a:latin typeface="Times New Roman" pitchFamily="18" charset="0"/>
              <a:cs typeface="Times New Roman" pitchFamily="18" charset="0"/>
            </a:endParaRPr>
          </a:p>
          <a:p>
            <a:pPr marL="463550" indent="-463550"/>
            <a:endParaRPr lang="en-US" sz="2000" dirty="0" smtClean="0">
              <a:solidFill>
                <a:srgbClr val="FF0000"/>
              </a:solidFill>
              <a:latin typeface="Times New Roman" pitchFamily="18" charset="0"/>
              <a:cs typeface="Times New Roman" pitchFamily="18" charset="0"/>
            </a:endParaRPr>
          </a:p>
          <a:p>
            <a:pPr marL="463550" indent="-463550"/>
            <a:endParaRPr lang="en-US" sz="2000" dirty="0">
              <a:solidFill>
                <a:srgbClr val="FF0000"/>
              </a:solidFill>
              <a:latin typeface="Times New Roman" pitchFamily="18" charset="0"/>
              <a:cs typeface="Times New Roman" pitchFamily="18" charset="0"/>
            </a:endParaRPr>
          </a:p>
          <a:p>
            <a:pPr marL="463550" indent="-463550"/>
            <a:endParaRPr lang="en-US" sz="2000" dirty="0" smtClean="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3429001" y="914400"/>
            <a:ext cx="2057400" cy="2209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200400" y="3581400"/>
            <a:ext cx="2657475" cy="2741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772400" cy="609600"/>
          </a:xfrm>
          <a:solidFill>
            <a:schemeClr val="accent5">
              <a:lumMod val="20000"/>
              <a:lumOff val="80000"/>
            </a:schemeClr>
          </a:solidFill>
        </p:spPr>
        <p:txBody>
          <a:bodyPr>
            <a:normAutofit fontScale="90000"/>
          </a:bodyPr>
          <a:lstStyle/>
          <a:p>
            <a:r>
              <a:rPr lang="en-US" b="1" dirty="0" smtClean="0"/>
              <a:t>An Introduction to MS-Excel</a:t>
            </a:r>
            <a:endParaRPr lang="en-US" b="1" dirty="0"/>
          </a:p>
        </p:txBody>
      </p:sp>
      <p:sp>
        <p:nvSpPr>
          <p:cNvPr id="3" name="Subtitle 2"/>
          <p:cNvSpPr>
            <a:spLocks noGrp="1"/>
          </p:cNvSpPr>
          <p:nvPr>
            <p:ph type="subTitle" idx="1"/>
          </p:nvPr>
        </p:nvSpPr>
        <p:spPr>
          <a:xfrm>
            <a:off x="685800" y="990600"/>
            <a:ext cx="8001000" cy="5334000"/>
          </a:xfrm>
        </p:spPr>
        <p:txBody>
          <a:bodyPr>
            <a:normAutofit/>
          </a:bodyPr>
          <a:lstStyle/>
          <a:p>
            <a:pPr algn="just"/>
            <a:r>
              <a:rPr lang="en-US" sz="2200" dirty="0" smtClean="0">
                <a:solidFill>
                  <a:srgbClr val="FF0000"/>
                </a:solidFill>
                <a:latin typeface="Times New Roman" pitchFamily="18" charset="0"/>
                <a:cs typeface="Times New Roman" pitchFamily="18" charset="0"/>
              </a:rPr>
              <a:t>MS-Excel </a:t>
            </a:r>
            <a:r>
              <a:rPr lang="en-US" sz="2200" dirty="0">
                <a:solidFill>
                  <a:srgbClr val="FF0000"/>
                </a:solidFill>
                <a:latin typeface="Times New Roman" pitchFamily="18" charset="0"/>
                <a:cs typeface="Times New Roman" pitchFamily="18" charset="0"/>
              </a:rPr>
              <a:t>is a commonly used Microsoft Office application. It is a spreadsheet program which is used to save and </a:t>
            </a:r>
            <a:r>
              <a:rPr lang="en-US" sz="2200" dirty="0" smtClean="0">
                <a:solidFill>
                  <a:srgbClr val="FF0000"/>
                </a:solidFill>
                <a:latin typeface="Times New Roman" pitchFamily="18" charset="0"/>
                <a:cs typeface="Times New Roman" pitchFamily="18" charset="0"/>
              </a:rPr>
              <a:t>analyze </a:t>
            </a:r>
            <a:r>
              <a:rPr lang="en-US" sz="2200" dirty="0">
                <a:solidFill>
                  <a:srgbClr val="FF0000"/>
                </a:solidFill>
                <a:latin typeface="Times New Roman" pitchFamily="18" charset="0"/>
                <a:cs typeface="Times New Roman" pitchFamily="18" charset="0"/>
              </a:rPr>
              <a:t>numerical </a:t>
            </a:r>
            <a:r>
              <a:rPr lang="en-US" sz="2200" dirty="0" smtClean="0">
                <a:solidFill>
                  <a:srgbClr val="FF0000"/>
                </a:solidFill>
                <a:latin typeface="Times New Roman" pitchFamily="18" charset="0"/>
                <a:cs typeface="Times New Roman" pitchFamily="18" charset="0"/>
              </a:rPr>
              <a:t>data. It is </a:t>
            </a:r>
            <a:r>
              <a:rPr lang="en-US" sz="2200" dirty="0">
                <a:solidFill>
                  <a:srgbClr val="FF0000"/>
                </a:solidFill>
                <a:latin typeface="Times New Roman" pitchFamily="18" charset="0"/>
                <a:cs typeface="Times New Roman" pitchFamily="18" charset="0"/>
              </a:rPr>
              <a:t>a spreadsheet program where one can record data in the form of rows and columns. It is easy to analyze data in an Excel spreadsheet. The image given below represents how an Excel spreadsheet looks like: </a:t>
            </a:r>
            <a:endParaRPr lang="en-US" sz="2200" dirty="0" smtClean="0">
              <a:solidFill>
                <a:srgbClr val="FF0000"/>
              </a:solidFill>
              <a:latin typeface="Times New Roman" pitchFamily="18" charset="0"/>
              <a:cs typeface="Times New Roman" pitchFamily="18" charset="0"/>
            </a:endParaRPr>
          </a:p>
          <a:p>
            <a:pPr algn="just"/>
            <a:endParaRPr lang="en-US" sz="2000" dirty="0">
              <a:solidFill>
                <a:srgbClr val="FF0000"/>
              </a:solidFill>
              <a:latin typeface="Times New Roman" pitchFamily="18" charset="0"/>
              <a:cs typeface="Times New Roman" pitchFamily="18" charset="0"/>
            </a:endParaRPr>
          </a:p>
          <a:p>
            <a:pPr algn="just"/>
            <a:endParaRPr lang="en-US" sz="2000" dirty="0">
              <a:solidFill>
                <a:srgbClr val="FF0000"/>
              </a:solidFill>
              <a:latin typeface="Times New Roman" pitchFamily="18" charset="0"/>
              <a:cs typeface="Times New Roman" pitchFamily="18" charset="0"/>
            </a:endParaRPr>
          </a:p>
        </p:txBody>
      </p:sp>
      <p:pic>
        <p:nvPicPr>
          <p:cNvPr id="4" name="Picture 3"/>
          <p:cNvPicPr/>
          <p:nvPr/>
        </p:nvPicPr>
        <p:blipFill>
          <a:blip r:embed="rId2"/>
          <a:srcRect/>
          <a:stretch>
            <a:fillRect/>
          </a:stretch>
        </p:blipFill>
        <p:spPr bwMode="auto">
          <a:xfrm>
            <a:off x="762000" y="3124200"/>
            <a:ext cx="7848600" cy="32004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457200"/>
            <a:ext cx="8001000" cy="5867400"/>
          </a:xfrm>
          <a:prstGeom prst="rect">
            <a:avLst/>
          </a:prstGeom>
        </p:spPr>
        <p:txBody>
          <a:bodyPr>
            <a:noAutofit/>
          </a:bodyPr>
          <a:lstStyle/>
          <a:p>
            <a:pPr algn="just"/>
            <a:r>
              <a:rPr lang="en-US" sz="3200" b="1" dirty="0" smtClean="0">
                <a:latin typeface="Times New Roman" pitchFamily="18" charset="0"/>
                <a:cs typeface="Times New Roman" pitchFamily="18" charset="0"/>
              </a:rPr>
              <a:t>Addition or Sum</a:t>
            </a:r>
          </a:p>
          <a:p>
            <a:pPr algn="just"/>
            <a:r>
              <a:rPr lang="en-US" sz="2000" dirty="0" smtClean="0">
                <a:solidFill>
                  <a:srgbClr val="FF0000"/>
                </a:solidFill>
                <a:latin typeface="Times New Roman" pitchFamily="18" charset="0"/>
                <a:cs typeface="Times New Roman" pitchFamily="18" charset="0"/>
              </a:rPr>
              <a:t>	The </a:t>
            </a:r>
            <a:r>
              <a:rPr lang="en-US" sz="2000" dirty="0">
                <a:solidFill>
                  <a:srgbClr val="FF0000"/>
                </a:solidFill>
                <a:latin typeface="Times New Roman" pitchFamily="18" charset="0"/>
                <a:cs typeface="Times New Roman" pitchFamily="18" charset="0"/>
              </a:rPr>
              <a:t>SUM() function, as the name suggests, gives the total of the selected range of cell values. It performs the mathematical operation which is addition.</a:t>
            </a:r>
            <a:r>
              <a:rPr lang="en-US" sz="2000" dirty="0"/>
              <a:t> </a:t>
            </a:r>
            <a:endParaRPr lang="en-US" sz="2000" b="1" dirty="0">
              <a:solidFill>
                <a:srgbClr val="FF0000"/>
              </a:solidFill>
              <a:latin typeface="Times New Roman" pitchFamily="18" charset="0"/>
              <a:cs typeface="Times New Roman" pitchFamily="18" charset="0"/>
            </a:endParaRPr>
          </a:p>
          <a:p>
            <a:pPr marL="463550" indent="-463550">
              <a:buFont typeface="Wingdings" pitchFamily="2" charset="2"/>
              <a:buChar char="Ø"/>
            </a:pPr>
            <a:r>
              <a:rPr lang="en-US" dirty="0" smtClean="0">
                <a:solidFill>
                  <a:srgbClr val="FF0000"/>
                </a:solidFill>
                <a:latin typeface="Times New Roman" pitchFamily="18" charset="0"/>
                <a:cs typeface="Times New Roman" pitchFamily="18" charset="0"/>
              </a:rPr>
              <a:t>After entering the data of Qty and Price per unit (As per previous slide)</a:t>
            </a:r>
            <a:endParaRPr lang="en-US" dirty="0">
              <a:solidFill>
                <a:srgbClr val="FF0000"/>
              </a:solidFill>
              <a:latin typeface="Times New Roman" pitchFamily="18" charset="0"/>
              <a:cs typeface="Times New Roman" pitchFamily="18" charset="0"/>
            </a:endParaRPr>
          </a:p>
          <a:p>
            <a:pPr marL="463550" indent="-463550">
              <a:buFont typeface="Wingdings" pitchFamily="2" charset="2"/>
              <a:buChar char="Ø"/>
            </a:pPr>
            <a:r>
              <a:rPr lang="en-US" dirty="0">
                <a:solidFill>
                  <a:srgbClr val="FF0000"/>
                </a:solidFill>
                <a:latin typeface="Times New Roman" pitchFamily="18" charset="0"/>
                <a:cs typeface="Times New Roman" pitchFamily="18" charset="0"/>
              </a:rPr>
              <a:t>In cell </a:t>
            </a:r>
            <a:r>
              <a:rPr lang="en-US" dirty="0" smtClean="0">
                <a:solidFill>
                  <a:srgbClr val="FF0000"/>
                </a:solidFill>
                <a:latin typeface="Times New Roman" pitchFamily="18" charset="0"/>
                <a:cs typeface="Times New Roman" pitchFamily="18" charset="0"/>
              </a:rPr>
              <a:t>C1 </a:t>
            </a:r>
            <a:r>
              <a:rPr lang="en-US" dirty="0">
                <a:solidFill>
                  <a:srgbClr val="FF0000"/>
                </a:solidFill>
                <a:latin typeface="Times New Roman" pitchFamily="18" charset="0"/>
                <a:cs typeface="Times New Roman" pitchFamily="18" charset="0"/>
              </a:rPr>
              <a:t>enter </a:t>
            </a:r>
            <a:r>
              <a:rPr lang="en-US" b="1" dirty="0" smtClean="0">
                <a:solidFill>
                  <a:srgbClr val="FF0000"/>
                </a:solidFill>
                <a:latin typeface="Times New Roman" pitchFamily="18" charset="0"/>
                <a:cs typeface="Times New Roman" pitchFamily="18" charset="0"/>
              </a:rPr>
              <a:t>Total Sales (Using formula)</a:t>
            </a:r>
          </a:p>
          <a:p>
            <a:pPr marL="463550" indent="-463550">
              <a:buFont typeface="Wingdings" pitchFamily="2" charset="2"/>
              <a:buChar char="Ø"/>
            </a:pPr>
            <a:r>
              <a:rPr lang="en-US" dirty="0" smtClean="0">
                <a:solidFill>
                  <a:srgbClr val="FF0000"/>
                </a:solidFill>
                <a:latin typeface="Times New Roman" pitchFamily="18" charset="0"/>
                <a:cs typeface="Times New Roman" pitchFamily="18" charset="0"/>
              </a:rPr>
              <a:t>Add two numbers (A2+B2) and displayed in C2</a:t>
            </a:r>
          </a:p>
          <a:p>
            <a:pPr marL="463550" indent="-463550">
              <a:buFont typeface="Wingdings" pitchFamily="2" charset="2"/>
              <a:buChar char="Ø"/>
            </a:pPr>
            <a:r>
              <a:rPr lang="en-US" dirty="0" smtClean="0">
                <a:solidFill>
                  <a:srgbClr val="FF0000"/>
                </a:solidFill>
                <a:latin typeface="Times New Roman" pitchFamily="18" charset="0"/>
                <a:cs typeface="Times New Roman" pitchFamily="18" charset="0"/>
              </a:rPr>
              <a:t>To </a:t>
            </a:r>
            <a:r>
              <a:rPr lang="en-US" dirty="0">
                <a:solidFill>
                  <a:srgbClr val="FF0000"/>
                </a:solidFill>
                <a:latin typeface="Times New Roman" pitchFamily="18" charset="0"/>
                <a:cs typeface="Times New Roman" pitchFamily="18" charset="0"/>
              </a:rPr>
              <a:t>enter an equal </a:t>
            </a:r>
            <a:r>
              <a:rPr lang="en-US" dirty="0" smtClean="0">
                <a:solidFill>
                  <a:srgbClr val="FF0000"/>
                </a:solidFill>
                <a:latin typeface="Times New Roman" pitchFamily="18" charset="0"/>
                <a:cs typeface="Times New Roman" pitchFamily="18" charset="0"/>
              </a:rPr>
              <a:t>sign, </a:t>
            </a:r>
            <a:r>
              <a:rPr lang="en-US" dirty="0">
                <a:solidFill>
                  <a:srgbClr val="FF0000"/>
                </a:solidFill>
                <a:latin typeface="Times New Roman" pitchFamily="18" charset="0"/>
                <a:cs typeface="Times New Roman" pitchFamily="18" charset="0"/>
              </a:rPr>
              <a:t>click the </a:t>
            </a:r>
            <a:r>
              <a:rPr lang="en-US" dirty="0" smtClean="0">
                <a:solidFill>
                  <a:srgbClr val="FF0000"/>
                </a:solidFill>
                <a:latin typeface="Times New Roman" pitchFamily="18" charset="0"/>
                <a:cs typeface="Times New Roman" pitchFamily="18" charset="0"/>
              </a:rPr>
              <a:t>cell C2 </a:t>
            </a:r>
            <a:r>
              <a:rPr lang="en-US" dirty="0">
                <a:solidFill>
                  <a:srgbClr val="FF0000"/>
                </a:solidFill>
                <a:latin typeface="Times New Roman" pitchFamily="18" charset="0"/>
                <a:cs typeface="Times New Roman" pitchFamily="18" charset="0"/>
              </a:rPr>
              <a:t>and type =.</a:t>
            </a:r>
          </a:p>
          <a:p>
            <a:pPr marL="463550" indent="-463550">
              <a:buFont typeface="Wingdings" pitchFamily="2" charset="2"/>
              <a:buChar char="Ø"/>
            </a:pPr>
            <a:r>
              <a:rPr lang="en-US" dirty="0" smtClean="0">
                <a:solidFill>
                  <a:srgbClr val="FF0000"/>
                </a:solidFill>
                <a:latin typeface="Times New Roman" pitchFamily="18" charset="0"/>
                <a:cs typeface="Times New Roman" pitchFamily="18" charset="0"/>
              </a:rPr>
              <a:t>Enter </a:t>
            </a:r>
            <a:r>
              <a:rPr lang="en-US" dirty="0">
                <a:solidFill>
                  <a:srgbClr val="FF0000"/>
                </a:solidFill>
                <a:latin typeface="Times New Roman" pitchFamily="18" charset="0"/>
                <a:cs typeface="Times New Roman" pitchFamily="18" charset="0"/>
              </a:rPr>
              <a:t>the address of a cell in the selected </a:t>
            </a:r>
            <a:r>
              <a:rPr lang="en-US" dirty="0" smtClean="0">
                <a:solidFill>
                  <a:srgbClr val="FF0000"/>
                </a:solidFill>
                <a:latin typeface="Times New Roman" pitchFamily="18" charset="0"/>
                <a:cs typeface="Times New Roman" pitchFamily="18" charset="0"/>
              </a:rPr>
              <a:t>cell like; </a:t>
            </a:r>
            <a:r>
              <a:rPr lang="en-US" b="1" dirty="0" smtClean="0">
                <a:solidFill>
                  <a:srgbClr val="FF0000"/>
                </a:solidFill>
                <a:latin typeface="Times New Roman" pitchFamily="18" charset="0"/>
                <a:cs typeface="Times New Roman" pitchFamily="18" charset="0"/>
              </a:rPr>
              <a:t>=A2+B2</a:t>
            </a:r>
            <a:r>
              <a:rPr lang="en-US" dirty="0" smtClean="0">
                <a:solidFill>
                  <a:srgbClr val="FF0000"/>
                </a:solidFill>
                <a:latin typeface="Times New Roman" pitchFamily="18" charset="0"/>
                <a:cs typeface="Times New Roman" pitchFamily="18" charset="0"/>
              </a:rPr>
              <a:t>  or  </a:t>
            </a:r>
            <a:r>
              <a:rPr lang="en-US" b="1" dirty="0" smtClean="0">
                <a:solidFill>
                  <a:srgbClr val="FF0000"/>
                </a:solidFill>
                <a:latin typeface="Times New Roman" pitchFamily="18" charset="0"/>
                <a:cs typeface="Times New Roman" pitchFamily="18" charset="0"/>
              </a:rPr>
              <a:t>=SUM(A2:B2)</a:t>
            </a:r>
          </a:p>
          <a:p>
            <a:pPr marL="463550" indent="-463550"/>
            <a:endParaRPr lang="en-US" dirty="0">
              <a:solidFill>
                <a:srgbClr val="FF0000"/>
              </a:solidFill>
              <a:latin typeface="Times New Roman" pitchFamily="18" charset="0"/>
              <a:cs typeface="Times New Roman" pitchFamily="18" charset="0"/>
            </a:endParaRPr>
          </a:p>
          <a:p>
            <a:pPr marL="463550" indent="-463550"/>
            <a:endParaRPr lang="en-US" dirty="0" smtClean="0">
              <a:solidFill>
                <a:srgbClr val="FF0000"/>
              </a:solidFill>
              <a:latin typeface="Times New Roman" pitchFamily="18" charset="0"/>
              <a:cs typeface="Times New Roman" pitchFamily="18" charset="0"/>
            </a:endParaRPr>
          </a:p>
          <a:p>
            <a:pPr marL="463550" indent="-463550"/>
            <a:endParaRPr lang="en-US" dirty="0" smtClean="0">
              <a:solidFill>
                <a:srgbClr val="FF0000"/>
              </a:solidFill>
              <a:latin typeface="Times New Roman" pitchFamily="18" charset="0"/>
              <a:cs typeface="Times New Roman" pitchFamily="18" charset="0"/>
            </a:endParaRPr>
          </a:p>
          <a:p>
            <a:pPr marL="463550" indent="-463550"/>
            <a:endParaRPr lang="en-US" dirty="0">
              <a:solidFill>
                <a:srgbClr val="FF0000"/>
              </a:solidFill>
              <a:latin typeface="Times New Roman" pitchFamily="18" charset="0"/>
              <a:cs typeface="Times New Roman" pitchFamily="18" charset="0"/>
            </a:endParaRPr>
          </a:p>
          <a:p>
            <a:pPr marL="463550" indent="-463550"/>
            <a:endParaRPr lang="en-US" dirty="0" smtClean="0">
              <a:solidFill>
                <a:srgbClr val="FF0000"/>
              </a:solidFill>
              <a:latin typeface="Times New Roman" pitchFamily="18" charset="0"/>
              <a:cs typeface="Times New Roman" pitchFamily="18" charset="0"/>
            </a:endParaRPr>
          </a:p>
          <a:p>
            <a:pPr marL="463550" indent="-463550"/>
            <a:endParaRPr lang="en-US" dirty="0">
              <a:solidFill>
                <a:srgbClr val="FF0000"/>
              </a:solidFill>
              <a:latin typeface="Times New Roman" pitchFamily="18" charset="0"/>
              <a:cs typeface="Times New Roman" pitchFamily="18" charset="0"/>
            </a:endParaRPr>
          </a:p>
          <a:p>
            <a:pPr marL="463550" indent="-463550"/>
            <a:endParaRPr lang="en-US" dirty="0" smtClean="0">
              <a:solidFill>
                <a:srgbClr val="FF0000"/>
              </a:solidFill>
              <a:latin typeface="Times New Roman" pitchFamily="18" charset="0"/>
              <a:cs typeface="Times New Roman" pitchFamily="18" charset="0"/>
            </a:endParaRPr>
          </a:p>
          <a:p>
            <a:pPr marL="463550" indent="-463550"/>
            <a:endParaRPr lang="en-US" dirty="0">
              <a:solidFill>
                <a:srgbClr val="FF0000"/>
              </a:solidFill>
              <a:latin typeface="Times New Roman" pitchFamily="18" charset="0"/>
              <a:cs typeface="Times New Roman" pitchFamily="18" charset="0"/>
            </a:endParaRPr>
          </a:p>
          <a:p>
            <a:pPr marL="463550" indent="-463550">
              <a:buFont typeface="Wingdings" pitchFamily="2" charset="2"/>
              <a:buChar char="Ø"/>
            </a:pPr>
            <a:r>
              <a:rPr lang="en-US" dirty="0" smtClean="0">
                <a:solidFill>
                  <a:srgbClr val="FF0000"/>
                </a:solidFill>
                <a:latin typeface="Times New Roman" pitchFamily="18" charset="0"/>
                <a:cs typeface="Times New Roman" pitchFamily="18" charset="0"/>
              </a:rPr>
              <a:t>Release the mouse button</a:t>
            </a:r>
          </a:p>
          <a:p>
            <a:pPr marL="463550" indent="-463550">
              <a:buFont typeface="Wingdings" pitchFamily="2" charset="2"/>
              <a:buChar char="Ø"/>
            </a:pPr>
            <a:r>
              <a:rPr lang="en-US" dirty="0" smtClean="0">
                <a:solidFill>
                  <a:srgbClr val="FF0000"/>
                </a:solidFill>
                <a:latin typeface="Times New Roman" pitchFamily="18" charset="0"/>
                <a:cs typeface="Times New Roman" pitchFamily="18" charset="0"/>
              </a:rPr>
              <a:t>See the result in the cell C2</a:t>
            </a: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2"/>
          <a:srcRect/>
          <a:stretch>
            <a:fillRect/>
          </a:stretch>
        </p:blipFill>
        <p:spPr bwMode="auto">
          <a:xfrm>
            <a:off x="2362201" y="3352800"/>
            <a:ext cx="4090988"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457200"/>
            <a:ext cx="8001000" cy="5867400"/>
          </a:xfrm>
          <a:prstGeom prst="rect">
            <a:avLst/>
          </a:prstGeom>
        </p:spPr>
        <p:txBody>
          <a:bodyPr>
            <a:noAutofit/>
          </a:bodyPr>
          <a:lstStyle/>
          <a:p>
            <a:pPr algn="just"/>
            <a:r>
              <a:rPr lang="en-US" sz="3200" b="1" dirty="0" smtClean="0">
                <a:latin typeface="Times New Roman" pitchFamily="18" charset="0"/>
                <a:cs typeface="Times New Roman" pitchFamily="18" charset="0"/>
              </a:rPr>
              <a:t>Subtract</a:t>
            </a:r>
            <a:endParaRPr lang="en-US" sz="3200" b="1" dirty="0">
              <a:latin typeface="Times New Roman" pitchFamily="18" charset="0"/>
              <a:cs typeface="Times New Roman" pitchFamily="18" charset="0"/>
            </a:endParaRP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After entering the data of Qty and Price per unit (As per previous slide)</a:t>
            </a:r>
            <a:endParaRPr lang="en-US" sz="2000" dirty="0">
              <a:solidFill>
                <a:srgbClr val="FF0000"/>
              </a:solidFill>
              <a:latin typeface="Times New Roman" pitchFamily="18" charset="0"/>
              <a:cs typeface="Times New Roman" pitchFamily="18" charset="0"/>
            </a:endParaRPr>
          </a:p>
          <a:p>
            <a:pPr marL="463550" indent="-463550">
              <a:buFont typeface="Wingdings" pitchFamily="2" charset="2"/>
              <a:buChar char="Ø"/>
            </a:pPr>
            <a:r>
              <a:rPr lang="en-US" sz="2000" dirty="0">
                <a:solidFill>
                  <a:srgbClr val="FF0000"/>
                </a:solidFill>
                <a:latin typeface="Times New Roman" pitchFamily="18" charset="0"/>
                <a:cs typeface="Times New Roman" pitchFamily="18" charset="0"/>
              </a:rPr>
              <a:t>In cell </a:t>
            </a:r>
            <a:r>
              <a:rPr lang="en-US" sz="2000" dirty="0" smtClean="0">
                <a:solidFill>
                  <a:srgbClr val="FF0000"/>
                </a:solidFill>
                <a:latin typeface="Times New Roman" pitchFamily="18" charset="0"/>
                <a:cs typeface="Times New Roman" pitchFamily="18" charset="0"/>
              </a:rPr>
              <a:t>C1 </a:t>
            </a:r>
            <a:r>
              <a:rPr lang="en-US" sz="2000" dirty="0">
                <a:solidFill>
                  <a:srgbClr val="FF0000"/>
                </a:solidFill>
                <a:latin typeface="Times New Roman" pitchFamily="18" charset="0"/>
                <a:cs typeface="Times New Roman" pitchFamily="18" charset="0"/>
              </a:rPr>
              <a:t>enter </a:t>
            </a:r>
            <a:r>
              <a:rPr lang="en-US" sz="2000" b="1" dirty="0" smtClean="0">
                <a:solidFill>
                  <a:srgbClr val="FF0000"/>
                </a:solidFill>
                <a:latin typeface="Times New Roman" pitchFamily="18" charset="0"/>
                <a:cs typeface="Times New Roman" pitchFamily="18" charset="0"/>
              </a:rPr>
              <a:t>Total Sales (Using formula)</a:t>
            </a: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Subtract two numbers (A2-B2) and displayed in C2</a:t>
            </a: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To </a:t>
            </a:r>
            <a:r>
              <a:rPr lang="en-US" sz="2000" dirty="0">
                <a:solidFill>
                  <a:srgbClr val="FF0000"/>
                </a:solidFill>
                <a:latin typeface="Times New Roman" pitchFamily="18" charset="0"/>
                <a:cs typeface="Times New Roman" pitchFamily="18" charset="0"/>
              </a:rPr>
              <a:t>enter an equal </a:t>
            </a:r>
            <a:r>
              <a:rPr lang="en-US" sz="2000" dirty="0" smtClean="0">
                <a:solidFill>
                  <a:srgbClr val="FF0000"/>
                </a:solidFill>
                <a:latin typeface="Times New Roman" pitchFamily="18" charset="0"/>
                <a:cs typeface="Times New Roman" pitchFamily="18" charset="0"/>
              </a:rPr>
              <a:t>sign, </a:t>
            </a:r>
            <a:r>
              <a:rPr lang="en-US" sz="2000" dirty="0">
                <a:solidFill>
                  <a:srgbClr val="FF0000"/>
                </a:solidFill>
                <a:latin typeface="Times New Roman" pitchFamily="18" charset="0"/>
                <a:cs typeface="Times New Roman" pitchFamily="18" charset="0"/>
              </a:rPr>
              <a:t>click the </a:t>
            </a:r>
            <a:r>
              <a:rPr lang="en-US" sz="2000" dirty="0" smtClean="0">
                <a:solidFill>
                  <a:srgbClr val="FF0000"/>
                </a:solidFill>
                <a:latin typeface="Times New Roman" pitchFamily="18" charset="0"/>
                <a:cs typeface="Times New Roman" pitchFamily="18" charset="0"/>
              </a:rPr>
              <a:t>cell C2 </a:t>
            </a:r>
            <a:r>
              <a:rPr lang="en-US" sz="2000" dirty="0">
                <a:solidFill>
                  <a:srgbClr val="FF0000"/>
                </a:solidFill>
                <a:latin typeface="Times New Roman" pitchFamily="18" charset="0"/>
                <a:cs typeface="Times New Roman" pitchFamily="18" charset="0"/>
              </a:rPr>
              <a:t>and type =.</a:t>
            </a: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Enter </a:t>
            </a:r>
            <a:r>
              <a:rPr lang="en-US" sz="2000" dirty="0">
                <a:solidFill>
                  <a:srgbClr val="FF0000"/>
                </a:solidFill>
                <a:latin typeface="Times New Roman" pitchFamily="18" charset="0"/>
                <a:cs typeface="Times New Roman" pitchFamily="18" charset="0"/>
              </a:rPr>
              <a:t>the address of a cell in the selected </a:t>
            </a:r>
            <a:r>
              <a:rPr lang="en-US" sz="2000" dirty="0" smtClean="0">
                <a:solidFill>
                  <a:srgbClr val="FF0000"/>
                </a:solidFill>
                <a:latin typeface="Times New Roman" pitchFamily="18" charset="0"/>
                <a:cs typeface="Times New Roman" pitchFamily="18" charset="0"/>
              </a:rPr>
              <a:t>cell like; =A2-B2</a:t>
            </a:r>
          </a:p>
          <a:p>
            <a:pPr marL="463550" indent="-463550"/>
            <a:endParaRPr lang="en-US" sz="2000" dirty="0">
              <a:solidFill>
                <a:srgbClr val="FF0000"/>
              </a:solidFill>
              <a:latin typeface="Times New Roman" pitchFamily="18" charset="0"/>
              <a:cs typeface="Times New Roman" pitchFamily="18" charset="0"/>
            </a:endParaRPr>
          </a:p>
          <a:p>
            <a:pPr marL="463550" indent="-46355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463550" indent="-463550"/>
            <a:endParaRPr lang="en-US" sz="2000" dirty="0" smtClean="0">
              <a:solidFill>
                <a:srgbClr val="FF0000"/>
              </a:solidFill>
              <a:latin typeface="Times New Roman" pitchFamily="18" charset="0"/>
              <a:cs typeface="Times New Roman" pitchFamily="18" charset="0"/>
            </a:endParaRPr>
          </a:p>
          <a:p>
            <a:pPr marL="463550" indent="-463550"/>
            <a:endParaRPr lang="en-US" sz="2000" dirty="0">
              <a:solidFill>
                <a:srgbClr val="FF0000"/>
              </a:solidFill>
              <a:latin typeface="Times New Roman" pitchFamily="18" charset="0"/>
              <a:cs typeface="Times New Roman" pitchFamily="18" charset="0"/>
            </a:endParaRPr>
          </a:p>
          <a:p>
            <a:pPr marL="463550" indent="-463550"/>
            <a:endParaRPr lang="en-US" sz="2000" dirty="0" smtClean="0">
              <a:solidFill>
                <a:srgbClr val="FF0000"/>
              </a:solidFill>
              <a:latin typeface="Times New Roman" pitchFamily="18" charset="0"/>
              <a:cs typeface="Times New Roman" pitchFamily="18" charset="0"/>
            </a:endParaRPr>
          </a:p>
          <a:p>
            <a:pPr marL="463550" indent="-463550"/>
            <a:endParaRPr lang="en-US" sz="2000" dirty="0">
              <a:solidFill>
                <a:srgbClr val="FF0000"/>
              </a:solidFill>
              <a:latin typeface="Times New Roman" pitchFamily="18" charset="0"/>
              <a:cs typeface="Times New Roman" pitchFamily="18" charset="0"/>
            </a:endParaRPr>
          </a:p>
          <a:p>
            <a:pPr marL="463550" indent="-463550"/>
            <a:endParaRPr lang="en-US" sz="2000" dirty="0" smtClean="0">
              <a:solidFill>
                <a:srgbClr val="FF0000"/>
              </a:solidFill>
              <a:latin typeface="Times New Roman" pitchFamily="18" charset="0"/>
              <a:cs typeface="Times New Roman" pitchFamily="18" charset="0"/>
            </a:endParaRPr>
          </a:p>
          <a:p>
            <a:pPr marL="463550" indent="-463550"/>
            <a:endParaRPr lang="en-US" sz="2000" dirty="0" smtClean="0">
              <a:solidFill>
                <a:srgbClr val="FF0000"/>
              </a:solidFill>
              <a:latin typeface="Times New Roman" pitchFamily="18" charset="0"/>
              <a:cs typeface="Times New Roman" pitchFamily="18" charset="0"/>
            </a:endParaRPr>
          </a:p>
          <a:p>
            <a:pPr marL="463550" indent="-463550"/>
            <a:endParaRPr lang="en-US" sz="2000" dirty="0">
              <a:solidFill>
                <a:srgbClr val="FF0000"/>
              </a:solidFill>
              <a:latin typeface="Times New Roman" pitchFamily="18" charset="0"/>
              <a:cs typeface="Times New Roman" pitchFamily="18" charset="0"/>
            </a:endParaRP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Release the mouse button</a:t>
            </a: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See the result in the cell C2</a:t>
            </a: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2600325" y="2667001"/>
            <a:ext cx="3943350" cy="22891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457200"/>
            <a:ext cx="8001000" cy="5867400"/>
          </a:xfrm>
          <a:prstGeom prst="rect">
            <a:avLst/>
          </a:prstGeom>
        </p:spPr>
        <p:txBody>
          <a:bodyPr>
            <a:noAutofit/>
          </a:bodyPr>
          <a:lstStyle/>
          <a:p>
            <a:pPr algn="just"/>
            <a:r>
              <a:rPr lang="en-US" sz="3200" b="1" dirty="0" smtClean="0">
                <a:latin typeface="Times New Roman" pitchFamily="18" charset="0"/>
                <a:cs typeface="Times New Roman" pitchFamily="18" charset="0"/>
              </a:rPr>
              <a:t>Multiplication</a:t>
            </a:r>
          </a:p>
          <a:p>
            <a:pPr algn="just"/>
            <a:r>
              <a:rPr lang="en-US" sz="2000" dirty="0" smtClean="0">
                <a:solidFill>
                  <a:srgbClr val="FF0000"/>
                </a:solidFill>
                <a:latin typeface="Times New Roman" pitchFamily="18" charset="0"/>
                <a:cs typeface="Times New Roman" pitchFamily="18" charset="0"/>
              </a:rPr>
              <a:t>	we </a:t>
            </a:r>
            <a:r>
              <a:rPr lang="en-US" sz="2000" dirty="0">
                <a:solidFill>
                  <a:srgbClr val="FF0000"/>
                </a:solidFill>
                <a:latin typeface="Times New Roman" pitchFamily="18" charset="0"/>
                <a:cs typeface="Times New Roman" pitchFamily="18" charset="0"/>
              </a:rPr>
              <a:t>have used the multiplication formula manually with the ‘*’ operator.</a:t>
            </a: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After entering the data of Qty and Price per unit (As per previous slide)</a:t>
            </a:r>
            <a:endParaRPr lang="en-US" sz="2000" dirty="0">
              <a:solidFill>
                <a:srgbClr val="FF0000"/>
              </a:solidFill>
              <a:latin typeface="Times New Roman" pitchFamily="18" charset="0"/>
              <a:cs typeface="Times New Roman" pitchFamily="18" charset="0"/>
            </a:endParaRPr>
          </a:p>
          <a:p>
            <a:pPr marL="463550" indent="-463550">
              <a:buFont typeface="Wingdings" pitchFamily="2" charset="2"/>
              <a:buChar char="Ø"/>
            </a:pPr>
            <a:r>
              <a:rPr lang="en-US" sz="2000" dirty="0">
                <a:solidFill>
                  <a:srgbClr val="FF0000"/>
                </a:solidFill>
                <a:latin typeface="Times New Roman" pitchFamily="18" charset="0"/>
                <a:cs typeface="Times New Roman" pitchFamily="18" charset="0"/>
              </a:rPr>
              <a:t>In cell </a:t>
            </a:r>
            <a:r>
              <a:rPr lang="en-US" sz="2000" dirty="0" smtClean="0">
                <a:solidFill>
                  <a:srgbClr val="FF0000"/>
                </a:solidFill>
                <a:latin typeface="Times New Roman" pitchFamily="18" charset="0"/>
                <a:cs typeface="Times New Roman" pitchFamily="18" charset="0"/>
              </a:rPr>
              <a:t>C1 </a:t>
            </a:r>
            <a:r>
              <a:rPr lang="en-US" sz="2000" dirty="0">
                <a:solidFill>
                  <a:srgbClr val="FF0000"/>
                </a:solidFill>
                <a:latin typeface="Times New Roman" pitchFamily="18" charset="0"/>
                <a:cs typeface="Times New Roman" pitchFamily="18" charset="0"/>
              </a:rPr>
              <a:t>enter </a:t>
            </a:r>
            <a:r>
              <a:rPr lang="en-US" sz="2000" b="1" dirty="0" smtClean="0">
                <a:solidFill>
                  <a:srgbClr val="FF0000"/>
                </a:solidFill>
                <a:latin typeface="Times New Roman" pitchFamily="18" charset="0"/>
                <a:cs typeface="Times New Roman" pitchFamily="18" charset="0"/>
              </a:rPr>
              <a:t>Total Sales (Using formula)</a:t>
            </a: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Multiply two numbers A2*B2 and displayed in C2</a:t>
            </a: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To </a:t>
            </a:r>
            <a:r>
              <a:rPr lang="en-US" sz="2000" dirty="0">
                <a:solidFill>
                  <a:srgbClr val="FF0000"/>
                </a:solidFill>
                <a:latin typeface="Times New Roman" pitchFamily="18" charset="0"/>
                <a:cs typeface="Times New Roman" pitchFamily="18" charset="0"/>
              </a:rPr>
              <a:t>enter an equal </a:t>
            </a:r>
            <a:r>
              <a:rPr lang="en-US" sz="2000" dirty="0" smtClean="0">
                <a:solidFill>
                  <a:srgbClr val="FF0000"/>
                </a:solidFill>
                <a:latin typeface="Times New Roman" pitchFamily="18" charset="0"/>
                <a:cs typeface="Times New Roman" pitchFamily="18" charset="0"/>
              </a:rPr>
              <a:t>sign, </a:t>
            </a:r>
            <a:r>
              <a:rPr lang="en-US" sz="2000" dirty="0">
                <a:solidFill>
                  <a:srgbClr val="FF0000"/>
                </a:solidFill>
                <a:latin typeface="Times New Roman" pitchFamily="18" charset="0"/>
                <a:cs typeface="Times New Roman" pitchFamily="18" charset="0"/>
              </a:rPr>
              <a:t>click the </a:t>
            </a:r>
            <a:r>
              <a:rPr lang="en-US" sz="2000" dirty="0" smtClean="0">
                <a:solidFill>
                  <a:srgbClr val="FF0000"/>
                </a:solidFill>
                <a:latin typeface="Times New Roman" pitchFamily="18" charset="0"/>
                <a:cs typeface="Times New Roman" pitchFamily="18" charset="0"/>
              </a:rPr>
              <a:t>cell C2 </a:t>
            </a:r>
            <a:r>
              <a:rPr lang="en-US" sz="2000" dirty="0">
                <a:solidFill>
                  <a:srgbClr val="FF0000"/>
                </a:solidFill>
                <a:latin typeface="Times New Roman" pitchFamily="18" charset="0"/>
                <a:cs typeface="Times New Roman" pitchFamily="18" charset="0"/>
              </a:rPr>
              <a:t>and type =.</a:t>
            </a: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Enter </a:t>
            </a:r>
            <a:r>
              <a:rPr lang="en-US" sz="2000" dirty="0">
                <a:solidFill>
                  <a:srgbClr val="FF0000"/>
                </a:solidFill>
                <a:latin typeface="Times New Roman" pitchFamily="18" charset="0"/>
                <a:cs typeface="Times New Roman" pitchFamily="18" charset="0"/>
              </a:rPr>
              <a:t>the address of a cell in the selected </a:t>
            </a:r>
            <a:r>
              <a:rPr lang="en-US" sz="2000" dirty="0" smtClean="0">
                <a:solidFill>
                  <a:srgbClr val="FF0000"/>
                </a:solidFill>
                <a:latin typeface="Times New Roman" pitchFamily="18" charset="0"/>
                <a:cs typeface="Times New Roman" pitchFamily="18" charset="0"/>
              </a:rPr>
              <a:t>cell like; =A2*B2</a:t>
            </a:r>
          </a:p>
          <a:p>
            <a:pPr marL="463550" indent="-463550"/>
            <a:endParaRPr lang="en-US" sz="2000" dirty="0">
              <a:solidFill>
                <a:srgbClr val="FF0000"/>
              </a:solidFill>
              <a:latin typeface="Times New Roman" pitchFamily="18" charset="0"/>
              <a:cs typeface="Times New Roman" pitchFamily="18" charset="0"/>
            </a:endParaRPr>
          </a:p>
          <a:p>
            <a:pPr marL="463550" indent="-46355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463550" indent="-463550"/>
            <a:endParaRPr lang="en-US" sz="2000" dirty="0">
              <a:solidFill>
                <a:srgbClr val="FF0000"/>
              </a:solidFill>
              <a:latin typeface="Times New Roman" pitchFamily="18" charset="0"/>
              <a:cs typeface="Times New Roman" pitchFamily="18" charset="0"/>
            </a:endParaRPr>
          </a:p>
          <a:p>
            <a:pPr marL="463550" indent="-463550"/>
            <a:endParaRPr lang="en-US" sz="2000" dirty="0" smtClean="0">
              <a:solidFill>
                <a:srgbClr val="FF0000"/>
              </a:solidFill>
              <a:latin typeface="Times New Roman" pitchFamily="18" charset="0"/>
              <a:cs typeface="Times New Roman" pitchFamily="18" charset="0"/>
            </a:endParaRPr>
          </a:p>
          <a:p>
            <a:pPr marL="463550" indent="-463550"/>
            <a:endParaRPr lang="en-US" sz="2000" dirty="0">
              <a:solidFill>
                <a:srgbClr val="FF0000"/>
              </a:solidFill>
              <a:latin typeface="Times New Roman" pitchFamily="18" charset="0"/>
              <a:cs typeface="Times New Roman" pitchFamily="18" charset="0"/>
            </a:endParaRPr>
          </a:p>
          <a:p>
            <a:pPr marL="463550" indent="-463550"/>
            <a:endParaRPr lang="en-US" sz="2000" dirty="0" smtClean="0">
              <a:solidFill>
                <a:srgbClr val="FF0000"/>
              </a:solidFill>
              <a:latin typeface="Times New Roman" pitchFamily="18" charset="0"/>
              <a:cs typeface="Times New Roman" pitchFamily="18" charset="0"/>
            </a:endParaRPr>
          </a:p>
          <a:p>
            <a:pPr marL="463550" indent="-463550"/>
            <a:endParaRPr lang="en-US" sz="2000" dirty="0" smtClean="0">
              <a:solidFill>
                <a:srgbClr val="FF0000"/>
              </a:solidFill>
              <a:latin typeface="Times New Roman" pitchFamily="18" charset="0"/>
              <a:cs typeface="Times New Roman" pitchFamily="18" charset="0"/>
            </a:endParaRPr>
          </a:p>
          <a:p>
            <a:pPr marL="463550" indent="-463550"/>
            <a:endParaRPr lang="en-US" sz="2000" dirty="0">
              <a:solidFill>
                <a:srgbClr val="FF0000"/>
              </a:solidFill>
              <a:latin typeface="Times New Roman" pitchFamily="18" charset="0"/>
              <a:cs typeface="Times New Roman" pitchFamily="18" charset="0"/>
            </a:endParaRP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Release the mouse button</a:t>
            </a: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See the result in the cell C2</a:t>
            </a: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srcRect/>
          <a:stretch>
            <a:fillRect/>
          </a:stretch>
        </p:blipFill>
        <p:spPr bwMode="auto">
          <a:xfrm>
            <a:off x="2738438" y="3140075"/>
            <a:ext cx="3667125" cy="2346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457200"/>
            <a:ext cx="8001000" cy="5867400"/>
          </a:xfrm>
          <a:prstGeom prst="rect">
            <a:avLst/>
          </a:prstGeom>
        </p:spPr>
        <p:txBody>
          <a:bodyPr>
            <a:noAutofit/>
          </a:bodyPr>
          <a:lstStyle/>
          <a:p>
            <a:pPr algn="just"/>
            <a:r>
              <a:rPr lang="en-US" sz="3200" b="1" dirty="0" smtClean="0">
                <a:latin typeface="Times New Roman" pitchFamily="18" charset="0"/>
                <a:cs typeface="Times New Roman" pitchFamily="18" charset="0"/>
              </a:rPr>
              <a:t>Division</a:t>
            </a:r>
          </a:p>
          <a:p>
            <a:pPr algn="just"/>
            <a:r>
              <a:rPr lang="en-US" sz="2000" dirty="0" smtClean="0">
                <a:solidFill>
                  <a:srgbClr val="FF0000"/>
                </a:solidFill>
                <a:latin typeface="Times New Roman" pitchFamily="18" charset="0"/>
                <a:cs typeface="Times New Roman" pitchFamily="18" charset="0"/>
              </a:rPr>
              <a:t>	we </a:t>
            </a:r>
            <a:r>
              <a:rPr lang="en-US" sz="2000" dirty="0">
                <a:solidFill>
                  <a:srgbClr val="FF0000"/>
                </a:solidFill>
                <a:latin typeface="Times New Roman" pitchFamily="18" charset="0"/>
                <a:cs typeface="Times New Roman" pitchFamily="18" charset="0"/>
              </a:rPr>
              <a:t>have used the </a:t>
            </a:r>
            <a:r>
              <a:rPr lang="en-US" sz="2000" dirty="0" smtClean="0">
                <a:solidFill>
                  <a:srgbClr val="FF0000"/>
                </a:solidFill>
                <a:latin typeface="Times New Roman" pitchFamily="18" charset="0"/>
                <a:cs typeface="Times New Roman" pitchFamily="18" charset="0"/>
              </a:rPr>
              <a:t>division </a:t>
            </a:r>
            <a:r>
              <a:rPr lang="en-US" sz="2000" dirty="0">
                <a:solidFill>
                  <a:srgbClr val="FF0000"/>
                </a:solidFill>
                <a:latin typeface="Times New Roman" pitchFamily="18" charset="0"/>
                <a:cs typeface="Times New Roman" pitchFamily="18" charset="0"/>
              </a:rPr>
              <a:t>formula manually with the </a:t>
            </a:r>
            <a:r>
              <a:rPr lang="en-US" sz="2000" dirty="0" smtClean="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operator.</a:t>
            </a: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After entering the data of Qty and Price per unit (As per previous slide)</a:t>
            </a:r>
            <a:endParaRPr lang="en-US" sz="2000" dirty="0">
              <a:solidFill>
                <a:srgbClr val="FF0000"/>
              </a:solidFill>
              <a:latin typeface="Times New Roman" pitchFamily="18" charset="0"/>
              <a:cs typeface="Times New Roman" pitchFamily="18" charset="0"/>
            </a:endParaRPr>
          </a:p>
          <a:p>
            <a:pPr marL="463550" indent="-463550">
              <a:buFont typeface="Wingdings" pitchFamily="2" charset="2"/>
              <a:buChar char="Ø"/>
            </a:pPr>
            <a:r>
              <a:rPr lang="en-US" sz="2000" dirty="0">
                <a:solidFill>
                  <a:srgbClr val="FF0000"/>
                </a:solidFill>
                <a:latin typeface="Times New Roman" pitchFamily="18" charset="0"/>
                <a:cs typeface="Times New Roman" pitchFamily="18" charset="0"/>
              </a:rPr>
              <a:t>In cell </a:t>
            </a:r>
            <a:r>
              <a:rPr lang="en-US" sz="2000" dirty="0" smtClean="0">
                <a:solidFill>
                  <a:srgbClr val="FF0000"/>
                </a:solidFill>
                <a:latin typeface="Times New Roman" pitchFamily="18" charset="0"/>
                <a:cs typeface="Times New Roman" pitchFamily="18" charset="0"/>
              </a:rPr>
              <a:t>C1 </a:t>
            </a:r>
            <a:r>
              <a:rPr lang="en-US" sz="2000" dirty="0">
                <a:solidFill>
                  <a:srgbClr val="FF0000"/>
                </a:solidFill>
                <a:latin typeface="Times New Roman" pitchFamily="18" charset="0"/>
                <a:cs typeface="Times New Roman" pitchFamily="18" charset="0"/>
              </a:rPr>
              <a:t>enter </a:t>
            </a:r>
            <a:r>
              <a:rPr lang="en-US" sz="2000" b="1" dirty="0" smtClean="0">
                <a:solidFill>
                  <a:srgbClr val="FF0000"/>
                </a:solidFill>
                <a:latin typeface="Times New Roman" pitchFamily="18" charset="0"/>
                <a:cs typeface="Times New Roman" pitchFamily="18" charset="0"/>
              </a:rPr>
              <a:t>Total Sales (Using formula)</a:t>
            </a: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Multiply two numbers A2/B2 and displayed in C2</a:t>
            </a: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To </a:t>
            </a:r>
            <a:r>
              <a:rPr lang="en-US" sz="2000" dirty="0">
                <a:solidFill>
                  <a:srgbClr val="FF0000"/>
                </a:solidFill>
                <a:latin typeface="Times New Roman" pitchFamily="18" charset="0"/>
                <a:cs typeface="Times New Roman" pitchFamily="18" charset="0"/>
              </a:rPr>
              <a:t>enter an equal </a:t>
            </a:r>
            <a:r>
              <a:rPr lang="en-US" sz="2000" dirty="0" smtClean="0">
                <a:solidFill>
                  <a:srgbClr val="FF0000"/>
                </a:solidFill>
                <a:latin typeface="Times New Roman" pitchFamily="18" charset="0"/>
                <a:cs typeface="Times New Roman" pitchFamily="18" charset="0"/>
              </a:rPr>
              <a:t>sign, </a:t>
            </a:r>
            <a:r>
              <a:rPr lang="en-US" sz="2000" dirty="0">
                <a:solidFill>
                  <a:srgbClr val="FF0000"/>
                </a:solidFill>
                <a:latin typeface="Times New Roman" pitchFamily="18" charset="0"/>
                <a:cs typeface="Times New Roman" pitchFamily="18" charset="0"/>
              </a:rPr>
              <a:t>click the </a:t>
            </a:r>
            <a:r>
              <a:rPr lang="en-US" sz="2000" dirty="0" smtClean="0">
                <a:solidFill>
                  <a:srgbClr val="FF0000"/>
                </a:solidFill>
                <a:latin typeface="Times New Roman" pitchFamily="18" charset="0"/>
                <a:cs typeface="Times New Roman" pitchFamily="18" charset="0"/>
              </a:rPr>
              <a:t>cell C2 </a:t>
            </a:r>
            <a:r>
              <a:rPr lang="en-US" sz="2000" dirty="0">
                <a:solidFill>
                  <a:srgbClr val="FF0000"/>
                </a:solidFill>
                <a:latin typeface="Times New Roman" pitchFamily="18" charset="0"/>
                <a:cs typeface="Times New Roman" pitchFamily="18" charset="0"/>
              </a:rPr>
              <a:t>and type =.</a:t>
            </a: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Enter </a:t>
            </a:r>
            <a:r>
              <a:rPr lang="en-US" sz="2000" dirty="0">
                <a:solidFill>
                  <a:srgbClr val="FF0000"/>
                </a:solidFill>
                <a:latin typeface="Times New Roman" pitchFamily="18" charset="0"/>
                <a:cs typeface="Times New Roman" pitchFamily="18" charset="0"/>
              </a:rPr>
              <a:t>the address of a cell in the selected </a:t>
            </a:r>
            <a:r>
              <a:rPr lang="en-US" sz="2000" dirty="0" smtClean="0">
                <a:solidFill>
                  <a:srgbClr val="FF0000"/>
                </a:solidFill>
                <a:latin typeface="Times New Roman" pitchFamily="18" charset="0"/>
                <a:cs typeface="Times New Roman" pitchFamily="18" charset="0"/>
              </a:rPr>
              <a:t>cell like; =A2/B2</a:t>
            </a:r>
          </a:p>
          <a:p>
            <a:pPr marL="463550" indent="-463550"/>
            <a:endParaRPr lang="en-US" sz="2000" dirty="0" smtClean="0">
              <a:solidFill>
                <a:srgbClr val="FF0000"/>
              </a:solidFill>
              <a:latin typeface="Times New Roman" pitchFamily="18" charset="0"/>
              <a:cs typeface="Times New Roman" pitchFamily="18" charset="0"/>
            </a:endParaRPr>
          </a:p>
          <a:p>
            <a:pPr marL="463550" indent="-463550"/>
            <a:endParaRPr lang="en-US" sz="2000" dirty="0">
              <a:solidFill>
                <a:srgbClr val="FF0000"/>
              </a:solidFill>
              <a:latin typeface="Times New Roman" pitchFamily="18" charset="0"/>
              <a:cs typeface="Times New Roman" pitchFamily="18" charset="0"/>
            </a:endParaRPr>
          </a:p>
          <a:p>
            <a:pPr marL="463550" indent="-463550"/>
            <a:endParaRPr lang="en-US" sz="2000" dirty="0" smtClean="0">
              <a:solidFill>
                <a:srgbClr val="FF0000"/>
              </a:solidFill>
              <a:latin typeface="Times New Roman" pitchFamily="18" charset="0"/>
              <a:cs typeface="Times New Roman" pitchFamily="18" charset="0"/>
            </a:endParaRPr>
          </a:p>
          <a:p>
            <a:pPr marL="463550" indent="-463550"/>
            <a:endParaRPr lang="en-US" sz="2000" dirty="0" smtClean="0">
              <a:solidFill>
                <a:srgbClr val="FF0000"/>
              </a:solidFill>
              <a:latin typeface="Times New Roman" pitchFamily="18" charset="0"/>
              <a:cs typeface="Times New Roman" pitchFamily="18" charset="0"/>
            </a:endParaRPr>
          </a:p>
          <a:p>
            <a:pPr marL="463550" indent="-463550"/>
            <a:endParaRPr lang="en-US" sz="2000" dirty="0">
              <a:solidFill>
                <a:srgbClr val="FF0000"/>
              </a:solidFill>
              <a:latin typeface="Times New Roman" pitchFamily="18" charset="0"/>
              <a:cs typeface="Times New Roman" pitchFamily="18" charset="0"/>
            </a:endParaRPr>
          </a:p>
          <a:p>
            <a:pPr marL="463550" indent="-463550"/>
            <a:endParaRPr lang="en-US" sz="2000" dirty="0" smtClean="0">
              <a:solidFill>
                <a:srgbClr val="FF0000"/>
              </a:solidFill>
              <a:latin typeface="Times New Roman" pitchFamily="18" charset="0"/>
              <a:cs typeface="Times New Roman" pitchFamily="18" charset="0"/>
            </a:endParaRPr>
          </a:p>
          <a:p>
            <a:pPr marL="463550" indent="-463550"/>
            <a:endParaRPr lang="en-US" sz="2000" dirty="0" smtClean="0">
              <a:solidFill>
                <a:srgbClr val="FF0000"/>
              </a:solidFill>
              <a:latin typeface="Times New Roman" pitchFamily="18" charset="0"/>
              <a:cs typeface="Times New Roman" pitchFamily="18" charset="0"/>
            </a:endParaRPr>
          </a:p>
          <a:p>
            <a:pPr marL="463550" indent="-463550"/>
            <a:endParaRPr lang="en-US" sz="2000" dirty="0">
              <a:solidFill>
                <a:srgbClr val="FF0000"/>
              </a:solidFill>
              <a:latin typeface="Times New Roman" pitchFamily="18" charset="0"/>
              <a:cs typeface="Times New Roman" pitchFamily="18" charset="0"/>
            </a:endParaRP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Release the mouse button</a:t>
            </a:r>
          </a:p>
          <a:p>
            <a:pPr marL="463550" indent="-463550">
              <a:buFont typeface="Wingdings" pitchFamily="2" charset="2"/>
              <a:buChar char="Ø"/>
            </a:pPr>
            <a:r>
              <a:rPr lang="en-US" sz="2000" dirty="0" smtClean="0">
                <a:solidFill>
                  <a:srgbClr val="FF0000"/>
                </a:solidFill>
                <a:latin typeface="Times New Roman" pitchFamily="18" charset="0"/>
                <a:cs typeface="Times New Roman" pitchFamily="18" charset="0"/>
              </a:rPr>
              <a:t>See the result in the cell C2</a:t>
            </a:r>
          </a:p>
        </p:txBody>
      </p:sp>
      <p:pic>
        <p:nvPicPr>
          <p:cNvPr id="10242" name="Picture 2"/>
          <p:cNvPicPr>
            <a:picLocks noChangeAspect="1" noChangeArrowheads="1"/>
          </p:cNvPicPr>
          <p:nvPr/>
        </p:nvPicPr>
        <p:blipFill>
          <a:blip r:embed="rId2"/>
          <a:srcRect/>
          <a:stretch>
            <a:fillRect/>
          </a:stretch>
        </p:blipFill>
        <p:spPr bwMode="auto">
          <a:xfrm>
            <a:off x="2662238" y="2895600"/>
            <a:ext cx="3819525"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fontAlgn="base"/>
            <a:r>
              <a:rPr lang="en-US" sz="3200" b="1" dirty="0" smtClean="0">
                <a:latin typeface="Times New Roman" pitchFamily="18" charset="0"/>
                <a:cs typeface="Times New Roman" pitchFamily="18" charset="0"/>
              </a:rPr>
              <a:t>Mathematical Order of Operations</a:t>
            </a:r>
            <a:r>
              <a:rPr lang="en-US" dirty="0" smtClean="0">
                <a:solidFill>
                  <a:srgbClr val="FF0000"/>
                </a:solidFill>
                <a:latin typeface="Times New Roman" pitchFamily="18" charset="0"/>
                <a:cs typeface="Times New Roman" pitchFamily="18" charset="0"/>
              </a:rPr>
              <a:t> </a:t>
            </a:r>
          </a:p>
          <a:p>
            <a:pPr>
              <a:lnSpc>
                <a:spcPct val="150000"/>
              </a:lnSpc>
            </a:pPr>
            <a:r>
              <a:rPr lang="en-US" dirty="0" smtClean="0">
                <a:solidFill>
                  <a:srgbClr val="FF0000"/>
                </a:solidFill>
                <a:latin typeface="Times New Roman" pitchFamily="18" charset="0"/>
                <a:cs typeface="Times New Roman" pitchFamily="18" charset="0"/>
              </a:rPr>
              <a:t>Let's illustrate with a simple formula:  </a:t>
            </a:r>
            <a:r>
              <a:rPr lang="en-US" b="1" dirty="0" smtClean="0">
                <a:solidFill>
                  <a:srgbClr val="FF0000"/>
                </a:solidFill>
                <a:latin typeface="Times New Roman" pitchFamily="18" charset="0"/>
                <a:cs typeface="Times New Roman" pitchFamily="18" charset="0"/>
              </a:rPr>
              <a:t>4+2*3</a:t>
            </a:r>
            <a:endParaRPr lang="en-US" dirty="0" smtClean="0">
              <a:solidFill>
                <a:srgbClr val="FF0000"/>
              </a:solidFill>
              <a:latin typeface="Times New Roman" pitchFamily="18" charset="0"/>
              <a:cs typeface="Times New Roman" pitchFamily="18" charset="0"/>
            </a:endParaRPr>
          </a:p>
          <a:p>
            <a:pPr lvl="0">
              <a:lnSpc>
                <a:spcPct val="150000"/>
              </a:lnSpc>
            </a:pPr>
            <a:r>
              <a:rPr lang="en-US" dirty="0" smtClean="0">
                <a:solidFill>
                  <a:srgbClr val="FF0000"/>
                </a:solidFill>
                <a:latin typeface="Times New Roman" pitchFamily="18" charset="0"/>
                <a:cs typeface="Times New Roman" pitchFamily="18" charset="0"/>
              </a:rPr>
              <a:t>Since the multiplication must be done first, our expression resolves itself to 4+6=10</a:t>
            </a:r>
          </a:p>
          <a:p>
            <a:pPr>
              <a:lnSpc>
                <a:spcPct val="150000"/>
              </a:lnSpc>
            </a:pPr>
            <a:r>
              <a:rPr lang="en-US" dirty="0" smtClean="0">
                <a:solidFill>
                  <a:srgbClr val="FF0000"/>
                </a:solidFill>
                <a:latin typeface="Times New Roman" pitchFamily="18" charset="0"/>
                <a:cs typeface="Times New Roman" pitchFamily="18" charset="0"/>
              </a:rPr>
              <a:t>Let's practice with a more complex formula:  (2*4)+3^2-8/4</a:t>
            </a:r>
          </a:p>
          <a:p>
            <a:pPr lvl="0">
              <a:lnSpc>
                <a:spcPct val="150000"/>
              </a:lnSpc>
            </a:pPr>
            <a:r>
              <a:rPr lang="en-US" dirty="0" smtClean="0">
                <a:solidFill>
                  <a:srgbClr val="FF0000"/>
                </a:solidFill>
                <a:latin typeface="Times New Roman" pitchFamily="18" charset="0"/>
                <a:cs typeface="Times New Roman" pitchFamily="18" charset="0"/>
              </a:rPr>
              <a:t>Step 1 – Parentheses: 2*4 = 8. Now our expression reads: 8+3^2-8/4</a:t>
            </a:r>
          </a:p>
          <a:p>
            <a:pPr lvl="0">
              <a:lnSpc>
                <a:spcPct val="150000"/>
              </a:lnSpc>
            </a:pPr>
            <a:r>
              <a:rPr lang="en-US" dirty="0" smtClean="0">
                <a:solidFill>
                  <a:srgbClr val="FF0000"/>
                </a:solidFill>
                <a:latin typeface="Times New Roman" pitchFamily="18" charset="0"/>
                <a:cs typeface="Times New Roman" pitchFamily="18" charset="0"/>
              </a:rPr>
              <a:t>Step 2 - Exponents: 3^2=9. Now our expression reads: 8+9-8/4</a:t>
            </a:r>
          </a:p>
          <a:p>
            <a:pPr lvl="0">
              <a:lnSpc>
                <a:spcPct val="150000"/>
              </a:lnSpc>
            </a:pPr>
            <a:r>
              <a:rPr lang="en-US" dirty="0" smtClean="0">
                <a:solidFill>
                  <a:srgbClr val="FF0000"/>
                </a:solidFill>
                <a:latin typeface="Times New Roman" pitchFamily="18" charset="0"/>
                <a:cs typeface="Times New Roman" pitchFamily="18" charset="0"/>
              </a:rPr>
              <a:t>Step 3 - Multiply and Divide: 8/4=2. Now our expression reads: 8+9-2</a:t>
            </a:r>
          </a:p>
          <a:p>
            <a:pPr lvl="0">
              <a:lnSpc>
                <a:spcPct val="150000"/>
              </a:lnSpc>
            </a:pPr>
            <a:r>
              <a:rPr lang="en-US" dirty="0" smtClean="0">
                <a:solidFill>
                  <a:srgbClr val="FF0000"/>
                </a:solidFill>
                <a:latin typeface="Times New Roman" pitchFamily="18" charset="0"/>
                <a:cs typeface="Times New Roman" pitchFamily="18" charset="0"/>
              </a:rPr>
              <a:t>Step 4 - Add and Subtract: The answer is 15</a:t>
            </a:r>
          </a:p>
          <a:p>
            <a:pPr lvl="0">
              <a:lnSpc>
                <a:spcPct val="150000"/>
              </a:lnSpc>
            </a:pPr>
            <a:endParaRPr lang="en-US" dirty="0" smtClean="0">
              <a:solidFill>
                <a:srgbClr val="FF0000"/>
              </a:solidFill>
              <a:latin typeface="Times New Roman" pitchFamily="18" charset="0"/>
              <a:cs typeface="Times New Roman" pitchFamily="18" charset="0"/>
            </a:endParaRPr>
          </a:p>
          <a:p>
            <a:pPr>
              <a:lnSpc>
                <a:spcPct val="150000"/>
              </a:lnSpc>
            </a:pPr>
            <a:r>
              <a:rPr lang="en-US" dirty="0" smtClean="0">
                <a:solidFill>
                  <a:srgbClr val="FF0000"/>
                </a:solidFill>
                <a:latin typeface="Times New Roman" pitchFamily="18" charset="0"/>
                <a:cs typeface="Times New Roman" pitchFamily="18" charset="0"/>
              </a:rPr>
              <a:t>Now test your skill on a complicated formula!  3^(6/3)+(3*3)-2*(6-3)</a:t>
            </a:r>
          </a:p>
          <a:p>
            <a:pPr lvl="0">
              <a:lnSpc>
                <a:spcPct val="150000"/>
              </a:lnSpc>
            </a:pPr>
            <a:r>
              <a:rPr lang="en-US" dirty="0" smtClean="0">
                <a:solidFill>
                  <a:srgbClr val="FF0000"/>
                </a:solidFill>
                <a:latin typeface="Times New Roman" pitchFamily="18" charset="0"/>
                <a:cs typeface="Times New Roman" pitchFamily="18" charset="0"/>
              </a:rPr>
              <a:t>Pass 1- Parentheses: 6/3=2, 3*3=9, and 6-3=2. So now our formula reads: 3^2+9-2*3</a:t>
            </a:r>
          </a:p>
          <a:p>
            <a:pPr lvl="0">
              <a:lnSpc>
                <a:spcPct val="150000"/>
              </a:lnSpc>
            </a:pPr>
            <a:r>
              <a:rPr lang="en-US" dirty="0" smtClean="0">
                <a:solidFill>
                  <a:srgbClr val="FF0000"/>
                </a:solidFill>
                <a:latin typeface="Times New Roman" pitchFamily="18" charset="0"/>
                <a:cs typeface="Times New Roman" pitchFamily="18" charset="0"/>
              </a:rPr>
              <a:t>Step 2 - Exponents: 3^2=9. So now our formula reads: 9+9-2*3</a:t>
            </a:r>
          </a:p>
          <a:p>
            <a:pPr lvl="0">
              <a:lnSpc>
                <a:spcPct val="150000"/>
              </a:lnSpc>
            </a:pPr>
            <a:r>
              <a:rPr lang="en-US" dirty="0" smtClean="0">
                <a:solidFill>
                  <a:srgbClr val="FF0000"/>
                </a:solidFill>
                <a:latin typeface="Times New Roman" pitchFamily="18" charset="0"/>
                <a:cs typeface="Times New Roman" pitchFamily="18" charset="0"/>
              </a:rPr>
              <a:t>Step 3 - Multiply and Divide: 2*3=6. So now our formula reads: 9+9-6</a:t>
            </a:r>
          </a:p>
          <a:p>
            <a:pPr>
              <a:lnSpc>
                <a:spcPct val="150000"/>
              </a:lnSpc>
            </a:pPr>
            <a:r>
              <a:rPr lang="en-US" dirty="0" smtClean="0">
                <a:solidFill>
                  <a:srgbClr val="FF0000"/>
                </a:solidFill>
                <a:latin typeface="Times New Roman" pitchFamily="18" charset="0"/>
                <a:cs typeface="Times New Roman" pitchFamily="18" charset="0"/>
              </a:rPr>
              <a:t>Step 4 - Add and Subtract: 12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457200"/>
            <a:ext cx="8001000" cy="5867400"/>
          </a:xfrm>
          <a:prstGeom prst="rect">
            <a:avLst/>
          </a:prstGeom>
        </p:spPr>
        <p:txBody>
          <a:bodyPr>
            <a:noAutofit/>
          </a:bodyPr>
          <a:lstStyle/>
          <a:p>
            <a:pPr fontAlgn="base"/>
            <a:r>
              <a:rPr lang="en-US" sz="3200" b="1" dirty="0" err="1" smtClean="0"/>
              <a:t>Autofill</a:t>
            </a:r>
            <a:endParaRPr lang="en-US" sz="3200" b="1" dirty="0" smtClean="0"/>
          </a:p>
          <a:p>
            <a:pPr algn="just" fontAlgn="base"/>
            <a:r>
              <a:rPr lang="en-US" sz="2000" dirty="0" smtClean="0">
                <a:solidFill>
                  <a:srgbClr val="FF0000"/>
                </a:solidFill>
                <a:latin typeface="Times New Roman" pitchFamily="18" charset="0"/>
                <a:cs typeface="Times New Roman" pitchFamily="18" charset="0"/>
              </a:rPr>
              <a:t>	Lets you quickly fill adjacent cells with several types of data, including values, series, and formulas.</a:t>
            </a:r>
          </a:p>
          <a:p>
            <a:pPr algn="just" fontAlgn="base"/>
            <a:r>
              <a:rPr lang="en-US" sz="2000" dirty="0" smtClean="0">
                <a:solidFill>
                  <a:srgbClr val="FF0000"/>
                </a:solidFill>
                <a:latin typeface="Times New Roman" pitchFamily="18" charset="0"/>
                <a:cs typeface="Times New Roman" pitchFamily="18" charset="0"/>
              </a:rPr>
              <a:t>There are many ways to deploy this feature, but the fill handle is among the easiest. </a:t>
            </a:r>
          </a:p>
          <a:p>
            <a:pPr algn="just" fontAlgn="base">
              <a:buFont typeface="Wingdings" pitchFamily="2" charset="2"/>
              <a:buChar char="Ø"/>
            </a:pPr>
            <a:r>
              <a:rPr lang="en-US" sz="2000" dirty="0" smtClean="0">
                <a:solidFill>
                  <a:srgbClr val="FF0000"/>
                </a:solidFill>
                <a:latin typeface="Times New Roman" pitchFamily="18" charset="0"/>
                <a:cs typeface="Times New Roman" pitchFamily="18" charset="0"/>
              </a:rPr>
              <a:t> First, choose the cells you want to be the source. </a:t>
            </a: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a:lnSpc>
                <a:spcPct val="150000"/>
              </a:lnSpc>
            </a:pP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2971800" y="2514600"/>
            <a:ext cx="2262187" cy="226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457200"/>
            <a:ext cx="8001000" cy="5867400"/>
          </a:xfrm>
          <a:prstGeom prst="rect">
            <a:avLst/>
          </a:prstGeom>
        </p:spPr>
        <p:txBody>
          <a:bodyPr>
            <a:noAutofit/>
          </a:bodyPr>
          <a:lstStyle/>
          <a:p>
            <a:pPr algn="just" fontAlgn="base">
              <a:buFont typeface="Wingdings" pitchFamily="2" charset="2"/>
              <a:buChar char="Ø"/>
            </a:pPr>
            <a:r>
              <a:rPr lang="en-US" sz="2000" dirty="0" smtClean="0">
                <a:solidFill>
                  <a:srgbClr val="FF0000"/>
                </a:solidFill>
                <a:latin typeface="Times New Roman" pitchFamily="18" charset="0"/>
                <a:cs typeface="Times New Roman" pitchFamily="18" charset="0"/>
              </a:rPr>
              <a:t> Next, find the fill handle in the lower-right corner of the cell. Then either drag the fill handle to cover the cells you want to fill.</a:t>
            </a:r>
          </a:p>
          <a:p>
            <a:pPr algn="just" fontAlgn="base"/>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lgn="just" fontAlgn="base"/>
            <a:endParaRPr lang="en-US" sz="2000" dirty="0" smtClean="0">
              <a:solidFill>
                <a:srgbClr val="FF0000"/>
              </a:solidFill>
              <a:latin typeface="Times New Roman" pitchFamily="18" charset="0"/>
              <a:cs typeface="Times New Roman" pitchFamily="18" charset="0"/>
            </a:endParaRPr>
          </a:p>
          <a:p>
            <a:pPr algn="just" fontAlgn="base"/>
            <a:endParaRPr lang="en-US" sz="2000" dirty="0" smtClean="0">
              <a:solidFill>
                <a:srgbClr val="FF0000"/>
              </a:solidFill>
              <a:latin typeface="Times New Roman" pitchFamily="18" charset="0"/>
              <a:cs typeface="Times New Roman" pitchFamily="18" charset="0"/>
            </a:endParaRPr>
          </a:p>
          <a:p>
            <a:pPr marL="463550" indent="-463550"/>
            <a:endParaRPr lang="en-US" sz="2000" dirty="0" smtClean="0">
              <a:solidFill>
                <a:srgbClr val="FF0000"/>
              </a:solidFill>
              <a:latin typeface="Times New Roman" pitchFamily="18" charset="0"/>
              <a:cs typeface="Times New Roman" pitchFamily="18" charset="0"/>
            </a:endParaRPr>
          </a:p>
          <a:p>
            <a:pPr marL="463550" indent="-463550"/>
            <a:endParaRPr lang="en-US" sz="2000" dirty="0">
              <a:solidFill>
                <a:srgbClr val="FF0000"/>
              </a:solidFill>
              <a:latin typeface="Times New Roman" pitchFamily="18" charset="0"/>
              <a:cs typeface="Times New Roman" pitchFamily="18" charset="0"/>
            </a:endParaRPr>
          </a:p>
          <a:p>
            <a:pPr marL="463550" indent="-463550"/>
            <a:endParaRPr lang="en-US" sz="2000" dirty="0" smtClean="0">
              <a:solidFill>
                <a:srgbClr val="FF0000"/>
              </a:solidFill>
              <a:latin typeface="Times New Roman" pitchFamily="18" charset="0"/>
              <a:cs typeface="Times New Roman" pitchFamily="18" charset="0"/>
            </a:endParaRPr>
          </a:p>
          <a:p>
            <a:pPr algn="just">
              <a:lnSpc>
                <a:spcPct val="150000"/>
              </a:lnSpc>
            </a:pP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2743200" y="1350963"/>
            <a:ext cx="2971800" cy="3678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457200"/>
            <a:ext cx="8001000" cy="5867400"/>
          </a:xfrm>
          <a:prstGeom prst="rect">
            <a:avLst/>
          </a:prstGeom>
        </p:spPr>
        <p:txBody>
          <a:bodyPr>
            <a:noAutofit/>
          </a:bodyPr>
          <a:lstStyle/>
          <a:p>
            <a:pPr fontAlgn="base"/>
            <a:r>
              <a:rPr lang="en-US" sz="3200" b="1" dirty="0" smtClean="0"/>
              <a:t>Saving your worksheets</a:t>
            </a:r>
          </a:p>
          <a:p>
            <a:pPr algn="just" fontAlgn="base">
              <a:buFont typeface="Wingdings" pitchFamily="2" charset="2"/>
              <a:buChar char="Ø"/>
            </a:pPr>
            <a:r>
              <a:rPr lang="en-US" sz="2000" dirty="0" smtClean="0">
                <a:solidFill>
                  <a:srgbClr val="FF0000"/>
                </a:solidFill>
                <a:latin typeface="Times New Roman" pitchFamily="18" charset="0"/>
                <a:cs typeface="Times New Roman" pitchFamily="18" charset="0"/>
              </a:rPr>
              <a:t> Choose </a:t>
            </a:r>
            <a:r>
              <a:rPr lang="en-US" sz="2000" b="1" dirty="0" smtClean="0">
                <a:solidFill>
                  <a:srgbClr val="FF0000"/>
                </a:solidFill>
                <a:latin typeface="Times New Roman" pitchFamily="18" charset="0"/>
                <a:cs typeface="Times New Roman" pitchFamily="18" charset="0"/>
              </a:rPr>
              <a:t>Save</a:t>
            </a:r>
            <a:r>
              <a:rPr lang="en-US" sz="2000" dirty="0" smtClean="0">
                <a:solidFill>
                  <a:srgbClr val="FF0000"/>
                </a:solidFill>
                <a:latin typeface="Times New Roman" pitchFamily="18" charset="0"/>
                <a:cs typeface="Times New Roman" pitchFamily="18" charset="0"/>
              </a:rPr>
              <a:t> from the </a:t>
            </a:r>
            <a:r>
              <a:rPr lang="en-US" sz="2000" b="1" dirty="0" smtClean="0">
                <a:solidFill>
                  <a:srgbClr val="FF0000"/>
                </a:solidFill>
                <a:latin typeface="Times New Roman" pitchFamily="18" charset="0"/>
                <a:cs typeface="Times New Roman" pitchFamily="18" charset="0"/>
              </a:rPr>
              <a:t>Office Button</a:t>
            </a:r>
          </a:p>
          <a:p>
            <a:pPr algn="just" fontAlgn="base"/>
            <a:endParaRPr lang="en-US" sz="2000" b="1"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b="1" dirty="0" smtClean="0">
              <a:solidFill>
                <a:srgbClr val="FF0000"/>
              </a:solidFill>
              <a:latin typeface="Times New Roman" pitchFamily="18" charset="0"/>
              <a:cs typeface="Times New Roman" pitchFamily="18" charset="0"/>
            </a:endParaRPr>
          </a:p>
          <a:p>
            <a:pPr algn="just" fontAlgn="base"/>
            <a:endParaRPr lang="en-US" sz="2000" b="1" dirty="0" smtClean="0">
              <a:solidFill>
                <a:srgbClr val="FF0000"/>
              </a:solidFill>
              <a:latin typeface="Times New Roman" pitchFamily="18" charset="0"/>
              <a:cs typeface="Times New Roman" pitchFamily="18" charset="0"/>
            </a:endParaRPr>
          </a:p>
          <a:p>
            <a:pPr algn="just" fontAlgn="base"/>
            <a:endParaRPr lang="en-US" sz="2000" b="1" dirty="0" smtClean="0">
              <a:solidFill>
                <a:srgbClr val="FF0000"/>
              </a:solidFill>
              <a:latin typeface="Times New Roman" pitchFamily="18" charset="0"/>
              <a:cs typeface="Times New Roman" pitchFamily="18" charset="0"/>
            </a:endParaRPr>
          </a:p>
          <a:p>
            <a:pPr algn="just" fontAlgn="base"/>
            <a:endParaRPr lang="en-US" sz="2000" b="1" dirty="0" smtClean="0">
              <a:solidFill>
                <a:srgbClr val="FF0000"/>
              </a:solidFill>
              <a:latin typeface="Times New Roman" pitchFamily="18" charset="0"/>
              <a:cs typeface="Times New Roman" pitchFamily="18" charset="0"/>
            </a:endParaRPr>
          </a:p>
          <a:p>
            <a:pPr algn="just" fontAlgn="base"/>
            <a:endParaRPr lang="en-US" sz="2000" b="1" dirty="0" smtClean="0">
              <a:solidFill>
                <a:srgbClr val="FF0000"/>
              </a:solidFill>
              <a:latin typeface="Times New Roman" pitchFamily="18" charset="0"/>
              <a:cs typeface="Times New Roman" pitchFamily="18" charset="0"/>
            </a:endParaRPr>
          </a:p>
          <a:p>
            <a:pPr algn="just" fontAlgn="base"/>
            <a:endParaRPr lang="en-US" sz="2000" b="1" dirty="0" smtClean="0">
              <a:solidFill>
                <a:srgbClr val="FF0000"/>
              </a:solidFill>
              <a:latin typeface="Times New Roman" pitchFamily="18" charset="0"/>
              <a:cs typeface="Times New Roman" pitchFamily="18" charset="0"/>
            </a:endParaRPr>
          </a:p>
          <a:p>
            <a:pPr algn="just" fontAlgn="base"/>
            <a:endParaRPr lang="en-US" sz="2000" b="1" dirty="0" smtClean="0">
              <a:solidFill>
                <a:srgbClr val="FF0000"/>
              </a:solidFill>
              <a:latin typeface="Times New Roman" pitchFamily="18" charset="0"/>
              <a:cs typeface="Times New Roman" pitchFamily="18" charset="0"/>
            </a:endParaRPr>
          </a:p>
          <a:p>
            <a:pPr algn="just" fontAlgn="base"/>
            <a:endParaRPr lang="en-US" sz="2000" b="1" dirty="0" smtClean="0">
              <a:solidFill>
                <a:srgbClr val="FF0000"/>
              </a:solidFill>
              <a:latin typeface="Times New Roman" pitchFamily="18" charset="0"/>
              <a:cs typeface="Times New Roman" pitchFamily="18" charset="0"/>
            </a:endParaRPr>
          </a:p>
          <a:p>
            <a:pPr algn="just" fontAlgn="base"/>
            <a:endParaRPr lang="en-US" sz="2000" b="1" dirty="0" smtClean="0">
              <a:solidFill>
                <a:srgbClr val="FF0000"/>
              </a:solidFill>
              <a:latin typeface="Times New Roman" pitchFamily="18" charset="0"/>
              <a:cs typeface="Times New Roman" pitchFamily="18" charset="0"/>
            </a:endParaRPr>
          </a:p>
          <a:p>
            <a:pPr algn="just" fontAlgn="base"/>
            <a:endParaRPr lang="en-US" sz="2000" b="1" dirty="0" smtClean="0">
              <a:solidFill>
                <a:srgbClr val="FF0000"/>
              </a:solidFill>
              <a:latin typeface="Times New Roman" pitchFamily="18" charset="0"/>
              <a:cs typeface="Times New Roman" pitchFamily="18" charset="0"/>
            </a:endParaRPr>
          </a:p>
          <a:p>
            <a:pPr algn="just" fontAlgn="base">
              <a:buFont typeface="Wingdings" pitchFamily="2" charset="2"/>
              <a:buChar char="Ø"/>
            </a:pPr>
            <a:r>
              <a:rPr lang="en-US" sz="2000" dirty="0" smtClean="0">
                <a:solidFill>
                  <a:srgbClr val="FF0000"/>
                </a:solidFill>
                <a:latin typeface="Times New Roman" pitchFamily="18" charset="0"/>
                <a:cs typeface="Times New Roman" pitchFamily="18" charset="0"/>
              </a:rPr>
              <a:t> Press </a:t>
            </a:r>
            <a:r>
              <a:rPr lang="en-US" sz="2000" b="1" dirty="0" smtClean="0">
                <a:solidFill>
                  <a:srgbClr val="FF0000"/>
                </a:solidFill>
                <a:latin typeface="Times New Roman" pitchFamily="18" charset="0"/>
                <a:cs typeface="Times New Roman" pitchFamily="18" charset="0"/>
              </a:rPr>
              <a:t>Save, </a:t>
            </a:r>
            <a:r>
              <a:rPr lang="en-US" sz="2000" dirty="0" smtClean="0">
                <a:solidFill>
                  <a:srgbClr val="FF0000"/>
                </a:solidFill>
                <a:latin typeface="Times New Roman" pitchFamily="18" charset="0"/>
                <a:cs typeface="Times New Roman" pitchFamily="18" charset="0"/>
              </a:rPr>
              <a:t>then we see a new window</a:t>
            </a:r>
            <a:r>
              <a:rPr lang="en-US" sz="2000" b="1" dirty="0" smtClean="0">
                <a:solidFill>
                  <a:srgbClr val="FF0000"/>
                </a:solidFill>
                <a:latin typeface="Times New Roman" pitchFamily="18" charset="0"/>
                <a:cs typeface="Times New Roman" pitchFamily="18" charset="0"/>
              </a:rPr>
              <a:t> </a:t>
            </a:r>
          </a:p>
          <a:p>
            <a:pPr algn="just">
              <a:lnSpc>
                <a:spcPct val="150000"/>
              </a:lnSpc>
            </a:pP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3124200" y="1447800"/>
            <a:ext cx="25908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457200"/>
            <a:ext cx="8001000" cy="5867400"/>
          </a:xfrm>
          <a:prstGeom prst="rect">
            <a:avLst/>
          </a:prstGeom>
        </p:spPr>
        <p:txBody>
          <a:bodyPr>
            <a:noAutofit/>
          </a:bodyPr>
          <a:lstStyle/>
          <a:p>
            <a:pPr algn="just" fontAlgn="base"/>
            <a:endParaRPr lang="en-US" sz="2000" b="1" dirty="0" smtClean="0">
              <a:solidFill>
                <a:srgbClr val="FF0000"/>
              </a:solidFill>
              <a:latin typeface="Times New Roman" pitchFamily="18" charset="0"/>
              <a:cs typeface="Times New Roman" pitchFamily="18" charset="0"/>
            </a:endParaRPr>
          </a:p>
          <a:p>
            <a:pPr algn="just" fontAlgn="base">
              <a:buFont typeface="Wingdings" pitchFamily="2" charset="2"/>
              <a:buChar char="Ø"/>
            </a:pPr>
            <a:endParaRPr lang="en-US" sz="2000" b="1" dirty="0" smtClean="0">
              <a:solidFill>
                <a:srgbClr val="FF0000"/>
              </a:solidFill>
              <a:latin typeface="Times New Roman" pitchFamily="18" charset="0"/>
              <a:cs typeface="Times New Roman" pitchFamily="18" charset="0"/>
            </a:endParaRPr>
          </a:p>
          <a:p>
            <a:pPr algn="just" fontAlgn="base"/>
            <a:endParaRPr lang="en-US" sz="2000" b="1" dirty="0" smtClean="0">
              <a:solidFill>
                <a:srgbClr val="FF0000"/>
              </a:solidFill>
              <a:latin typeface="Times New Roman" pitchFamily="18" charset="0"/>
              <a:cs typeface="Times New Roman" pitchFamily="18" charset="0"/>
            </a:endParaRPr>
          </a:p>
          <a:p>
            <a:pPr algn="just" fontAlgn="base"/>
            <a:endParaRPr lang="en-US" sz="2000" b="1" dirty="0" smtClean="0">
              <a:solidFill>
                <a:srgbClr val="FF0000"/>
              </a:solidFill>
              <a:latin typeface="Times New Roman" pitchFamily="18" charset="0"/>
              <a:cs typeface="Times New Roman" pitchFamily="18" charset="0"/>
            </a:endParaRPr>
          </a:p>
          <a:p>
            <a:pPr algn="just" fontAlgn="base"/>
            <a:endParaRPr lang="en-US" sz="2000" b="1" dirty="0" smtClean="0">
              <a:solidFill>
                <a:srgbClr val="FF0000"/>
              </a:solidFill>
              <a:latin typeface="Times New Roman" pitchFamily="18" charset="0"/>
              <a:cs typeface="Times New Roman" pitchFamily="18" charset="0"/>
            </a:endParaRPr>
          </a:p>
          <a:p>
            <a:pPr algn="just" fontAlgn="base"/>
            <a:endParaRPr lang="en-US" sz="2000" b="1" dirty="0" smtClean="0">
              <a:solidFill>
                <a:srgbClr val="FF0000"/>
              </a:solidFill>
              <a:latin typeface="Times New Roman" pitchFamily="18" charset="0"/>
              <a:cs typeface="Times New Roman" pitchFamily="18" charset="0"/>
            </a:endParaRPr>
          </a:p>
          <a:p>
            <a:pPr algn="just" fontAlgn="base"/>
            <a:endParaRPr lang="en-US" sz="2000" b="1" dirty="0" smtClean="0">
              <a:solidFill>
                <a:srgbClr val="FF0000"/>
              </a:solidFill>
              <a:latin typeface="Times New Roman" pitchFamily="18" charset="0"/>
              <a:cs typeface="Times New Roman" pitchFamily="18" charset="0"/>
            </a:endParaRPr>
          </a:p>
          <a:p>
            <a:pPr algn="just" fontAlgn="base"/>
            <a:endParaRPr lang="en-US" sz="2000" b="1" dirty="0" smtClean="0">
              <a:solidFill>
                <a:srgbClr val="FF0000"/>
              </a:solidFill>
              <a:latin typeface="Times New Roman" pitchFamily="18" charset="0"/>
              <a:cs typeface="Times New Roman" pitchFamily="18" charset="0"/>
            </a:endParaRPr>
          </a:p>
          <a:p>
            <a:pPr algn="just" fontAlgn="base"/>
            <a:endParaRPr lang="en-US" sz="2000" b="1" dirty="0" smtClean="0">
              <a:solidFill>
                <a:srgbClr val="FF0000"/>
              </a:solidFill>
              <a:latin typeface="Times New Roman" pitchFamily="18" charset="0"/>
              <a:cs typeface="Times New Roman" pitchFamily="18" charset="0"/>
            </a:endParaRPr>
          </a:p>
          <a:p>
            <a:pPr algn="just" fontAlgn="base"/>
            <a:endParaRPr lang="en-US" sz="2000" b="1" dirty="0" smtClean="0">
              <a:solidFill>
                <a:srgbClr val="FF0000"/>
              </a:solidFill>
              <a:latin typeface="Times New Roman" pitchFamily="18" charset="0"/>
              <a:cs typeface="Times New Roman" pitchFamily="18" charset="0"/>
            </a:endParaRPr>
          </a:p>
          <a:p>
            <a:pPr algn="just" fontAlgn="base"/>
            <a:endParaRPr lang="en-US" sz="2000" b="1" dirty="0" smtClean="0">
              <a:solidFill>
                <a:srgbClr val="FF0000"/>
              </a:solidFill>
              <a:latin typeface="Times New Roman" pitchFamily="18" charset="0"/>
              <a:cs typeface="Times New Roman" pitchFamily="18" charset="0"/>
            </a:endParaRPr>
          </a:p>
          <a:p>
            <a:pPr algn="just" fontAlgn="base">
              <a:buFont typeface="Wingdings" pitchFamily="2" charset="2"/>
              <a:buChar char="Ø"/>
            </a:pPr>
            <a:r>
              <a:rPr lang="en-US" sz="2000" dirty="0" smtClean="0">
                <a:solidFill>
                  <a:srgbClr val="FF0000"/>
                </a:solidFill>
                <a:latin typeface="Times New Roman" pitchFamily="18" charset="0"/>
                <a:cs typeface="Times New Roman" pitchFamily="18" charset="0"/>
              </a:rPr>
              <a:t> Give the name of file in place of Book1 like: </a:t>
            </a:r>
            <a:r>
              <a:rPr lang="en-US" sz="2000" dirty="0" err="1" smtClean="0">
                <a:solidFill>
                  <a:srgbClr val="FF0000"/>
                </a:solidFill>
                <a:latin typeface="Times New Roman" pitchFamily="18" charset="0"/>
                <a:cs typeface="Times New Roman" pitchFamily="18" charset="0"/>
              </a:rPr>
              <a:t>Surjeet</a:t>
            </a: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r>
              <a:rPr lang="en-US" sz="2000" dirty="0" smtClean="0">
                <a:solidFill>
                  <a:srgbClr val="FF0000"/>
                </a:solidFill>
                <a:latin typeface="Times New Roman" pitchFamily="18" charset="0"/>
                <a:cs typeface="Times New Roman" pitchFamily="18" charset="0"/>
              </a:rPr>
              <a:t> Then, press </a:t>
            </a:r>
            <a:r>
              <a:rPr lang="en-US" sz="2000" b="1" dirty="0" smtClean="0">
                <a:solidFill>
                  <a:srgbClr val="FF0000"/>
                </a:solidFill>
                <a:latin typeface="Times New Roman" pitchFamily="18" charset="0"/>
                <a:cs typeface="Times New Roman" pitchFamily="18" charset="0"/>
              </a:rPr>
              <a:t>Save</a:t>
            </a:r>
            <a:r>
              <a:rPr lang="en-US" sz="2000" dirty="0" smtClean="0">
                <a:solidFill>
                  <a:srgbClr val="FF0000"/>
                </a:solidFill>
                <a:latin typeface="Times New Roman" pitchFamily="18" charset="0"/>
                <a:cs typeface="Times New Roman" pitchFamily="18" charset="0"/>
              </a:rPr>
              <a:t>   </a:t>
            </a:r>
            <a:endParaRPr lang="en-US" sz="2000" b="1" dirty="0" smtClean="0">
              <a:solidFill>
                <a:srgbClr val="FF0000"/>
              </a:solidFill>
              <a:latin typeface="Times New Roman" pitchFamily="18" charset="0"/>
              <a:cs typeface="Times New Roman" pitchFamily="18" charset="0"/>
            </a:endParaRPr>
          </a:p>
          <a:p>
            <a:pPr algn="just">
              <a:lnSpc>
                <a:spcPct val="150000"/>
              </a:lnSpc>
            </a:pPr>
            <a:r>
              <a:rPr lang="en-US" sz="2000" dirty="0" smtClean="0">
                <a:solidFill>
                  <a:srgbClr val="FF0000"/>
                </a:solidFill>
                <a:latin typeface="Times New Roman" pitchFamily="18" charset="0"/>
                <a:cs typeface="Times New Roman" pitchFamily="18" charset="0"/>
              </a:rPr>
              <a:t>	</a:t>
            </a: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600200" y="769939"/>
            <a:ext cx="6019801" cy="29638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04800"/>
            <a:ext cx="8001000" cy="6248400"/>
          </a:xfrm>
          <a:prstGeom prst="rect">
            <a:avLst/>
          </a:prstGeom>
        </p:spPr>
        <p:txBody>
          <a:bodyPr>
            <a:noAutofit/>
          </a:bodyPr>
          <a:lstStyle/>
          <a:p>
            <a:pPr fontAlgn="base"/>
            <a:r>
              <a:rPr lang="en-US" sz="3200" b="1" dirty="0" smtClean="0">
                <a:latin typeface="Times New Roman" pitchFamily="18" charset="0"/>
                <a:cs typeface="Times New Roman" pitchFamily="18" charset="0"/>
              </a:rPr>
              <a:t>Average</a:t>
            </a:r>
          </a:p>
          <a:p>
            <a:pPr algn="just" fontAlgn="base"/>
            <a:r>
              <a:rPr lang="en-US" sz="2000"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Excel recognizes common numerical data entries. </a:t>
            </a:r>
            <a:r>
              <a:rPr lang="en-US" b="1" dirty="0" smtClean="0">
                <a:solidFill>
                  <a:srgbClr val="FF0000"/>
                </a:solidFill>
                <a:latin typeface="Times New Roman" pitchFamily="18" charset="0"/>
                <a:cs typeface="Times New Roman" pitchFamily="18" charset="0"/>
              </a:rPr>
              <a:t>For example</a:t>
            </a:r>
            <a:r>
              <a:rPr lang="en-US" dirty="0" smtClean="0">
                <a:solidFill>
                  <a:srgbClr val="FF0000"/>
                </a:solidFill>
                <a:latin typeface="Times New Roman" pitchFamily="18" charset="0"/>
                <a:cs typeface="Times New Roman" pitchFamily="18" charset="0"/>
              </a:rPr>
              <a:t> 11.2, 12.4, 9.8, 13.4, 14, 12.4 </a:t>
            </a:r>
            <a:endParaRPr lang="en-US" sz="2000" dirty="0" smtClean="0">
              <a:solidFill>
                <a:srgbClr val="FF0000"/>
              </a:solidFill>
              <a:latin typeface="Times New Roman" pitchFamily="18" charset="0"/>
              <a:cs typeface="Times New Roman" pitchFamily="18" charset="0"/>
            </a:endParaRPr>
          </a:p>
          <a:p>
            <a:pPr algn="just" fontAlgn="base">
              <a:buFont typeface="Wingdings" pitchFamily="2" charset="2"/>
              <a:buChar char="Ø"/>
            </a:pPr>
            <a:r>
              <a:rPr lang="en-US" sz="2000"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In this case, cell B1 enter </a:t>
            </a:r>
            <a:r>
              <a:rPr lang="en-US" b="1" dirty="0" err="1" smtClean="0">
                <a:solidFill>
                  <a:srgbClr val="FF0000"/>
                </a:solidFill>
                <a:latin typeface="Times New Roman" pitchFamily="18" charset="0"/>
                <a:cs typeface="Times New Roman" pitchFamily="18" charset="0"/>
              </a:rPr>
              <a:t>Hb</a:t>
            </a:r>
            <a:endParaRPr lang="en-US" sz="2000" b="1" dirty="0" smtClean="0">
              <a:solidFill>
                <a:srgbClr val="FF0000"/>
              </a:solidFill>
              <a:latin typeface="Times New Roman" pitchFamily="18" charset="0"/>
              <a:cs typeface="Times New Roman" pitchFamily="18" charset="0"/>
            </a:endParaRPr>
          </a:p>
          <a:p>
            <a:pPr algn="just" fontAlgn="base">
              <a:buFont typeface="Wingdings" pitchFamily="2" charset="2"/>
              <a:buChar char="Ø"/>
            </a:pPr>
            <a:r>
              <a:rPr lang="en-US" sz="2000"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In cell B2 enter first data i.e. 11.2 then press </a:t>
            </a:r>
            <a:r>
              <a:rPr lang="en-US" b="1" dirty="0" smtClean="0">
                <a:solidFill>
                  <a:srgbClr val="FF0000"/>
                </a:solidFill>
                <a:latin typeface="Times New Roman" pitchFamily="18" charset="0"/>
                <a:cs typeface="Times New Roman" pitchFamily="18" charset="0"/>
              </a:rPr>
              <a:t>Enter key</a:t>
            </a:r>
          </a:p>
          <a:p>
            <a:pPr algn="just" fontAlgn="base">
              <a:buFont typeface="Wingdings" pitchFamily="2" charset="2"/>
              <a:buChar char="Ø"/>
            </a:pP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In cell B3 enter second data i.e. 12.4 then press </a:t>
            </a:r>
            <a:r>
              <a:rPr lang="en-US" b="1" dirty="0" smtClean="0">
                <a:solidFill>
                  <a:srgbClr val="FF0000"/>
                </a:solidFill>
                <a:latin typeface="Times New Roman" pitchFamily="18" charset="0"/>
                <a:cs typeface="Times New Roman" pitchFamily="18" charset="0"/>
              </a:rPr>
              <a:t>Enter key</a:t>
            </a:r>
          </a:p>
          <a:p>
            <a:pPr algn="just" fontAlgn="base">
              <a:buFont typeface="Wingdings" pitchFamily="2" charset="2"/>
              <a:buChar char="Ø"/>
            </a:pP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In cell B4 enter third data i.e. 9.8 then press </a:t>
            </a:r>
            <a:r>
              <a:rPr lang="en-US" b="1" dirty="0" smtClean="0">
                <a:solidFill>
                  <a:srgbClr val="FF0000"/>
                </a:solidFill>
                <a:latin typeface="Times New Roman" pitchFamily="18" charset="0"/>
                <a:cs typeface="Times New Roman" pitchFamily="18" charset="0"/>
              </a:rPr>
              <a:t>Enter key</a:t>
            </a:r>
          </a:p>
          <a:p>
            <a:pPr algn="just" fontAlgn="base">
              <a:buFont typeface="Wingdings" pitchFamily="2" charset="2"/>
              <a:buChar char="Ø"/>
            </a:pP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In cell B5 enter fourth data i.e. 13.4 then press </a:t>
            </a:r>
            <a:r>
              <a:rPr lang="en-US" b="1" dirty="0" smtClean="0">
                <a:solidFill>
                  <a:srgbClr val="FF0000"/>
                </a:solidFill>
                <a:latin typeface="Times New Roman" pitchFamily="18" charset="0"/>
                <a:cs typeface="Times New Roman" pitchFamily="18" charset="0"/>
              </a:rPr>
              <a:t>Enter key</a:t>
            </a:r>
          </a:p>
          <a:p>
            <a:pPr algn="just" fontAlgn="base">
              <a:buFont typeface="Wingdings" pitchFamily="2" charset="2"/>
              <a:buChar char="Ø"/>
            </a:pP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In cell B6 enter fifth data i.e. 14 then press </a:t>
            </a:r>
            <a:r>
              <a:rPr lang="en-US" b="1" dirty="0" smtClean="0">
                <a:solidFill>
                  <a:srgbClr val="FF0000"/>
                </a:solidFill>
                <a:latin typeface="Times New Roman" pitchFamily="18" charset="0"/>
                <a:cs typeface="Times New Roman" pitchFamily="18" charset="0"/>
              </a:rPr>
              <a:t>Enter key</a:t>
            </a:r>
          </a:p>
          <a:p>
            <a:pPr algn="just" fontAlgn="base">
              <a:buFont typeface="Wingdings" pitchFamily="2" charset="2"/>
              <a:buChar char="Ø"/>
            </a:pP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In cell B7 enter sixth data i.e. 12.4</a:t>
            </a: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buFont typeface="Wingdings" pitchFamily="2" charset="2"/>
              <a:buChar char="Ø"/>
            </a:pPr>
            <a:r>
              <a:rPr lang="en-US" dirty="0" smtClean="0">
                <a:solidFill>
                  <a:srgbClr val="FF0000"/>
                </a:solidFill>
                <a:latin typeface="Times New Roman" pitchFamily="18" charset="0"/>
                <a:cs typeface="Times New Roman" pitchFamily="18" charset="0"/>
              </a:rPr>
              <a:t> Release the mouse button</a:t>
            </a:r>
            <a:endParaRPr lang="en-US" sz="4400" dirty="0" smtClean="0">
              <a:solidFill>
                <a:srgbClr val="FF0000"/>
              </a:solidFill>
              <a:latin typeface="Times New Roman" pitchFamily="18" charset="0"/>
              <a:cs typeface="Times New Roman" pitchFamily="18" charset="0"/>
            </a:endParaRPr>
          </a:p>
          <a:p>
            <a:pPr algn="just">
              <a:lnSpc>
                <a:spcPct val="150000"/>
              </a:lnSpc>
            </a:pP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1219200" y="3505200"/>
            <a:ext cx="65532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5943600"/>
          </a:xfrm>
          <a:prstGeom prst="rect">
            <a:avLst/>
          </a:prstGeom>
        </p:spPr>
        <p:txBody>
          <a:bodyPr>
            <a:normAutofit/>
          </a:bodyPr>
          <a:lstStyle/>
          <a:p>
            <a:pPr lvl="0" algn="just">
              <a:spcBef>
                <a:spcPct val="20000"/>
              </a:spcBef>
            </a:pPr>
            <a:r>
              <a:rPr kumimoji="0" lang="en-US" sz="28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When you start Excel, a blank workbook appears in the document window. The workbook is the main document used in Excel for storing and manipulating data. A workbook consists of individual worksheet, each of which can obtain data. Initially, each new workbook you create contains </a:t>
            </a:r>
            <a:r>
              <a:rPr kumimoji="0" lang="en-US"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3</a:t>
            </a:r>
            <a:r>
              <a:rPr kumimoji="0" lang="en-US" sz="28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worksheets like: Sheet 1, Sheet 2 and Sheet 3, but you can add more worksheets later. The total number of worksheets in a workbook is </a:t>
            </a:r>
            <a:r>
              <a:rPr kumimoji="0" lang="en-US"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255</a:t>
            </a:r>
            <a:r>
              <a:rPr kumimoji="0" lang="en-US" sz="28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Each worksheet is made up of </a:t>
            </a:r>
            <a:r>
              <a:rPr kumimoji="0" lang="en-US"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16,384</a:t>
            </a:r>
            <a:r>
              <a:rPr kumimoji="0" lang="en-US" sz="28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columns and </a:t>
            </a:r>
            <a:r>
              <a:rPr kumimoji="0" lang="en-US"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10,48,576</a:t>
            </a:r>
            <a:r>
              <a:rPr kumimoji="0" lang="en-US" sz="28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rows. </a:t>
            </a:r>
            <a:r>
              <a:rPr lang="en-US" sz="2800" dirty="0">
                <a:solidFill>
                  <a:srgbClr val="FF0000"/>
                </a:solidFill>
                <a:latin typeface="Times New Roman" pitchFamily="18" charset="0"/>
                <a:cs typeface="Times New Roman" pitchFamily="18" charset="0"/>
              </a:rPr>
              <a:t>The columns are lettered across the top of the document window, beginning with A through Z and continuing with AA through AZ, BA through BZ and so </a:t>
            </a:r>
            <a:r>
              <a:rPr lang="en-US" sz="2800" dirty="0" smtClean="0">
                <a:solidFill>
                  <a:srgbClr val="FF0000"/>
                </a:solidFill>
                <a:latin typeface="Times New Roman" pitchFamily="18" charset="0"/>
                <a:cs typeface="Times New Roman" pitchFamily="18" charset="0"/>
              </a:rPr>
              <a:t>on. </a:t>
            </a:r>
            <a:endParaRPr kumimoji="0" lang="en-US" sz="28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lvl="0">
              <a:buFont typeface="Wingdings" pitchFamily="2" charset="2"/>
              <a:buChar char="Ø"/>
            </a:pPr>
            <a:r>
              <a:rPr lang="en-US" dirty="0" smtClean="0">
                <a:solidFill>
                  <a:srgbClr val="FF0000"/>
                </a:solidFill>
                <a:latin typeface="Times New Roman" pitchFamily="18" charset="0"/>
                <a:cs typeface="Times New Roman" pitchFamily="18" charset="0"/>
              </a:rPr>
              <a:t> In the cell A8 enter </a:t>
            </a:r>
            <a:r>
              <a:rPr lang="en-US" b="1" dirty="0" smtClean="0">
                <a:solidFill>
                  <a:srgbClr val="FF0000"/>
                </a:solidFill>
                <a:latin typeface="Times New Roman" pitchFamily="18" charset="0"/>
                <a:cs typeface="Times New Roman" pitchFamily="18" charset="0"/>
              </a:rPr>
              <a:t>A.M.</a:t>
            </a:r>
            <a:endParaRPr lang="en-US" dirty="0" smtClean="0">
              <a:solidFill>
                <a:srgbClr val="FF0000"/>
              </a:solidFill>
              <a:latin typeface="Times New Roman" pitchFamily="18" charset="0"/>
              <a:cs typeface="Times New Roman" pitchFamily="18" charset="0"/>
            </a:endParaRPr>
          </a:p>
          <a:p>
            <a:pPr>
              <a:buFont typeface="Wingdings" pitchFamily="2" charset="2"/>
              <a:buChar char="Ø"/>
            </a:pPr>
            <a:r>
              <a:rPr lang="en-US" dirty="0" smtClean="0">
                <a:solidFill>
                  <a:srgbClr val="FF0000"/>
                </a:solidFill>
                <a:latin typeface="Times New Roman" pitchFamily="18" charset="0"/>
                <a:cs typeface="Times New Roman" pitchFamily="18" charset="0"/>
              </a:rPr>
              <a:t> In the cell B8 set for calculate Average (Arithmetic Mean)</a:t>
            </a: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buFont typeface="Wingdings" pitchFamily="2" charset="2"/>
              <a:buChar char="Ø"/>
            </a:pPr>
            <a:r>
              <a:rPr lang="en-US" dirty="0" smtClean="0">
                <a:solidFill>
                  <a:srgbClr val="FF0000"/>
                </a:solidFill>
                <a:latin typeface="Times New Roman" pitchFamily="18" charset="0"/>
                <a:cs typeface="Times New Roman" pitchFamily="18" charset="0"/>
              </a:rPr>
              <a:t> Then press </a:t>
            </a:r>
            <a:r>
              <a:rPr lang="en-US" b="1" dirty="0" smtClean="0">
                <a:solidFill>
                  <a:srgbClr val="FF0000"/>
                </a:solidFill>
                <a:latin typeface="Times New Roman" pitchFamily="18" charset="0"/>
                <a:cs typeface="Times New Roman" pitchFamily="18" charset="0"/>
              </a:rPr>
              <a:t>OK, </a:t>
            </a:r>
            <a:r>
              <a:rPr lang="en-US" dirty="0" smtClean="0">
                <a:solidFill>
                  <a:srgbClr val="FF0000"/>
                </a:solidFill>
                <a:latin typeface="Times New Roman" pitchFamily="18" charset="0"/>
                <a:cs typeface="Times New Roman" pitchFamily="18" charset="0"/>
              </a:rPr>
              <a:t>then</a:t>
            </a: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in the cell B8 we see the formula </a:t>
            </a:r>
            <a:r>
              <a:rPr lang="en-US" b="1" dirty="0" smtClean="0">
                <a:solidFill>
                  <a:srgbClr val="FF0000"/>
                </a:solidFill>
                <a:latin typeface="Times New Roman" pitchFamily="18" charset="0"/>
                <a:cs typeface="Times New Roman" pitchFamily="18" charset="0"/>
              </a:rPr>
              <a:t>= AVERAGE (B2:B7)</a:t>
            </a: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2286000" y="1066800"/>
            <a:ext cx="4267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lvl="0"/>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r>
              <a:rPr lang="en-US" dirty="0" smtClean="0">
                <a:solidFill>
                  <a:srgbClr val="FF0000"/>
                </a:solidFill>
                <a:latin typeface="Times New Roman" pitchFamily="18" charset="0"/>
                <a:cs typeface="Times New Roman" pitchFamily="18" charset="0"/>
              </a:rPr>
              <a:t> Then modify the formula press </a:t>
            </a:r>
            <a:r>
              <a:rPr lang="en-US" b="1" dirty="0" smtClean="0">
                <a:solidFill>
                  <a:srgbClr val="FF0000"/>
                </a:solidFill>
                <a:latin typeface="Times New Roman" pitchFamily="18" charset="0"/>
                <a:cs typeface="Times New Roman" pitchFamily="18" charset="0"/>
              </a:rPr>
              <a:t>= AVERAGE (B2:B7)</a:t>
            </a:r>
            <a:endParaRPr lang="en-US" dirty="0" smtClean="0">
              <a:solidFill>
                <a:srgbClr val="FF0000"/>
              </a:solidFill>
              <a:latin typeface="Times New Roman" pitchFamily="18" charset="0"/>
              <a:cs typeface="Times New Roman" pitchFamily="18" charset="0"/>
            </a:endParaRPr>
          </a:p>
          <a:p>
            <a:pPr>
              <a:buFont typeface="Wingdings" pitchFamily="2" charset="2"/>
              <a:buChar char="Ø"/>
            </a:pPr>
            <a:r>
              <a:rPr lang="en-US" dirty="0" smtClean="0">
                <a:solidFill>
                  <a:srgbClr val="FF0000"/>
                </a:solidFill>
                <a:latin typeface="Times New Roman" pitchFamily="18" charset="0"/>
                <a:cs typeface="Times New Roman" pitchFamily="18" charset="0"/>
              </a:rPr>
              <a:t> Press </a:t>
            </a:r>
            <a:r>
              <a:rPr lang="en-US" b="1" dirty="0" smtClean="0">
                <a:solidFill>
                  <a:srgbClr val="FF0000"/>
                </a:solidFill>
                <a:latin typeface="Times New Roman" pitchFamily="18" charset="0"/>
                <a:cs typeface="Times New Roman" pitchFamily="18" charset="0"/>
              </a:rPr>
              <a:t>OK</a:t>
            </a:r>
          </a:p>
          <a:p>
            <a:pPr>
              <a:buFont typeface="Wingdings" pitchFamily="2" charset="2"/>
              <a:buChar char="Ø"/>
            </a:pP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We see the result of average in the cell B8 </a:t>
            </a:r>
          </a:p>
          <a:p>
            <a:pPr marL="463550" indent="-463550"/>
            <a:endParaRPr lang="en-US" sz="2000" dirty="0">
              <a:solidFill>
                <a:srgbClr val="FF0000"/>
              </a:solidFill>
              <a:latin typeface="Times New Roman" pitchFamily="18" charset="0"/>
              <a:cs typeface="Times New Roman" pitchFamily="18" charset="0"/>
            </a:endParaRPr>
          </a:p>
          <a:p>
            <a:pPr algn="just">
              <a:lnSpc>
                <a:spcPct val="150000"/>
              </a:lnSpc>
            </a:pPr>
            <a:r>
              <a:rPr lang="en-US" sz="2000" dirty="0" smtClean="0">
                <a:solidFill>
                  <a:srgbClr val="FF0000"/>
                </a:solidFill>
                <a:latin typeface="Times New Roman" pitchFamily="18" charset="0"/>
                <a:cs typeface="Times New Roman" pitchFamily="18" charset="0"/>
              </a:rPr>
              <a:t>	</a:t>
            </a: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2209800" y="609600"/>
            <a:ext cx="46482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fontAlgn="base"/>
            <a:r>
              <a:rPr lang="en-US" sz="3200" b="1" dirty="0" smtClean="0">
                <a:latin typeface="Times New Roman" pitchFamily="18" charset="0"/>
                <a:cs typeface="Times New Roman" pitchFamily="18" charset="0"/>
              </a:rPr>
              <a:t>Geometric Mean (G.M.)</a:t>
            </a:r>
          </a:p>
          <a:p>
            <a:pPr lvl="0">
              <a:buFont typeface="Wingdings" pitchFamily="2" charset="2"/>
              <a:buChar char="Ø"/>
            </a:pPr>
            <a:r>
              <a:rPr lang="en-US" dirty="0" smtClean="0">
                <a:solidFill>
                  <a:srgbClr val="FF0000"/>
                </a:solidFill>
                <a:latin typeface="Times New Roman" pitchFamily="18" charset="0"/>
                <a:cs typeface="Times New Roman" pitchFamily="18" charset="0"/>
              </a:rPr>
              <a:t> In the cell A10 enter </a:t>
            </a:r>
            <a:r>
              <a:rPr lang="en-US" b="1" dirty="0" smtClean="0">
                <a:solidFill>
                  <a:srgbClr val="FF0000"/>
                </a:solidFill>
                <a:latin typeface="Times New Roman" pitchFamily="18" charset="0"/>
                <a:cs typeface="Times New Roman" pitchFamily="18" charset="0"/>
              </a:rPr>
              <a:t>G.M.</a:t>
            </a:r>
            <a:endParaRPr lang="en-US" dirty="0" smtClean="0">
              <a:solidFill>
                <a:srgbClr val="FF0000"/>
              </a:solidFill>
              <a:latin typeface="Times New Roman" pitchFamily="18" charset="0"/>
              <a:cs typeface="Times New Roman" pitchFamily="18" charset="0"/>
            </a:endParaRPr>
          </a:p>
          <a:p>
            <a:pPr>
              <a:buFont typeface="Wingdings" pitchFamily="2" charset="2"/>
              <a:buChar char="Ø"/>
            </a:pPr>
            <a:r>
              <a:rPr lang="en-US" dirty="0" smtClean="0">
                <a:solidFill>
                  <a:srgbClr val="FF0000"/>
                </a:solidFill>
                <a:latin typeface="Times New Roman" pitchFamily="18" charset="0"/>
                <a:cs typeface="Times New Roman" pitchFamily="18" charset="0"/>
              </a:rPr>
              <a:t> In the cell B10 set for calculate Geometric Mean i.e. </a:t>
            </a:r>
            <a:r>
              <a:rPr lang="en-US" b="1" dirty="0" smtClean="0">
                <a:solidFill>
                  <a:srgbClr val="FF0000"/>
                </a:solidFill>
                <a:latin typeface="Times New Roman" pitchFamily="18" charset="0"/>
                <a:cs typeface="Times New Roman" pitchFamily="18" charset="0"/>
              </a:rPr>
              <a:t>GEOMEAN</a:t>
            </a:r>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buFont typeface="Wingdings" pitchFamily="2" charset="2"/>
              <a:buChar char="Ø"/>
            </a:pPr>
            <a:r>
              <a:rPr lang="en-US" dirty="0" smtClean="0">
                <a:solidFill>
                  <a:srgbClr val="FF0000"/>
                </a:solidFill>
                <a:latin typeface="Times New Roman" pitchFamily="18" charset="0"/>
                <a:cs typeface="Times New Roman" pitchFamily="18" charset="0"/>
              </a:rPr>
              <a:t> Then press </a:t>
            </a:r>
            <a:r>
              <a:rPr lang="en-US" b="1" dirty="0" smtClean="0">
                <a:solidFill>
                  <a:srgbClr val="FF0000"/>
                </a:solidFill>
                <a:latin typeface="Times New Roman" pitchFamily="18" charset="0"/>
                <a:cs typeface="Times New Roman" pitchFamily="18" charset="0"/>
              </a:rPr>
              <a:t>OK, </a:t>
            </a:r>
            <a:r>
              <a:rPr lang="en-US" dirty="0" smtClean="0">
                <a:solidFill>
                  <a:srgbClr val="FF0000"/>
                </a:solidFill>
                <a:latin typeface="Times New Roman" pitchFamily="18" charset="0"/>
                <a:cs typeface="Times New Roman" pitchFamily="18" charset="0"/>
              </a:rPr>
              <a:t>then</a:t>
            </a: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in the cell B10 we set the formula </a:t>
            </a:r>
            <a:r>
              <a:rPr lang="en-US" b="1" dirty="0" smtClean="0">
                <a:solidFill>
                  <a:srgbClr val="FF0000"/>
                </a:solidFill>
                <a:latin typeface="Times New Roman" pitchFamily="18" charset="0"/>
                <a:cs typeface="Times New Roman" pitchFamily="18" charset="0"/>
              </a:rPr>
              <a:t>= GEOMEAN (B2:B7)</a:t>
            </a:r>
            <a:r>
              <a:rPr lang="en-US" sz="2000" dirty="0" smtClean="0">
                <a:solidFill>
                  <a:srgbClr val="FF0000"/>
                </a:solidFill>
                <a:latin typeface="Times New Roman" pitchFamily="18" charset="0"/>
                <a:cs typeface="Times New Roman" pitchFamily="18" charset="0"/>
              </a:rPr>
              <a:t> </a:t>
            </a:r>
            <a:endParaRPr lang="en-US" sz="2000" dirty="0">
              <a:solidFill>
                <a:srgbClr val="FF0000"/>
              </a:solidFill>
              <a:latin typeface="Times New Roman" pitchFamily="18" charset="0"/>
              <a:cs typeface="Times New Roman" pitchFamily="18" charset="0"/>
            </a:endParaRPr>
          </a:p>
          <a:p>
            <a:pPr algn="just">
              <a:lnSpc>
                <a:spcPct val="150000"/>
              </a:lnSpc>
            </a:pPr>
            <a:r>
              <a:rPr lang="en-US" sz="2000" dirty="0" smtClean="0">
                <a:solidFill>
                  <a:srgbClr val="FF0000"/>
                </a:solidFill>
                <a:latin typeface="Times New Roman" pitchFamily="18" charset="0"/>
                <a:cs typeface="Times New Roman" pitchFamily="18" charset="0"/>
              </a:rPr>
              <a:t>	</a:t>
            </a: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2209800" y="1600200"/>
            <a:ext cx="49530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buFont typeface="Wingdings" pitchFamily="2" charset="2"/>
              <a:buChar char="Ø"/>
            </a:pPr>
            <a:r>
              <a:rPr lang="en-US" dirty="0" smtClean="0">
                <a:solidFill>
                  <a:srgbClr val="FF0000"/>
                </a:solidFill>
                <a:latin typeface="Times New Roman" pitchFamily="18" charset="0"/>
                <a:cs typeface="Times New Roman" pitchFamily="18" charset="0"/>
              </a:rPr>
              <a:t> Press </a:t>
            </a:r>
            <a:r>
              <a:rPr lang="en-US" b="1" dirty="0" smtClean="0">
                <a:solidFill>
                  <a:srgbClr val="FF0000"/>
                </a:solidFill>
                <a:latin typeface="Times New Roman" pitchFamily="18" charset="0"/>
                <a:cs typeface="Times New Roman" pitchFamily="18" charset="0"/>
              </a:rPr>
              <a:t>OK, </a:t>
            </a:r>
          </a:p>
          <a:p>
            <a:pPr algn="just" fontAlgn="base">
              <a:buFont typeface="Wingdings" pitchFamily="2" charset="2"/>
              <a:buChar char="Ø"/>
            </a:pP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We see the result of Geometric Mean in the cell B10</a:t>
            </a:r>
            <a:endParaRPr lang="en-US" sz="4400" dirty="0" smtClean="0">
              <a:solidFill>
                <a:srgbClr val="FF0000"/>
              </a:solidFill>
              <a:latin typeface="Times New Roman" pitchFamily="18" charset="0"/>
              <a:cs typeface="Times New Roman" pitchFamily="18" charset="0"/>
            </a:endParaRPr>
          </a:p>
          <a:p>
            <a:pPr marL="463550" indent="-463550"/>
            <a:r>
              <a:rPr lang="en-US" sz="2000" b="1"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 </a:t>
            </a: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3" name="Picture 2"/>
          <p:cNvPicPr/>
          <p:nvPr/>
        </p:nvPicPr>
        <p:blipFill>
          <a:blip r:embed="rId2" cstate="print"/>
          <a:srcRect/>
          <a:stretch>
            <a:fillRect/>
          </a:stretch>
        </p:blipFill>
        <p:spPr bwMode="auto">
          <a:xfrm>
            <a:off x="1676400" y="533400"/>
            <a:ext cx="58674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fontAlgn="base"/>
            <a:r>
              <a:rPr lang="en-US" sz="3200" b="1" dirty="0" smtClean="0">
                <a:latin typeface="Times New Roman" pitchFamily="18" charset="0"/>
                <a:cs typeface="Times New Roman" pitchFamily="18" charset="0"/>
              </a:rPr>
              <a:t>Log and Antilog</a:t>
            </a:r>
          </a:p>
          <a:p>
            <a:pPr lvl="0">
              <a:buFont typeface="Wingdings" pitchFamily="2" charset="2"/>
              <a:buChar char="Ø"/>
            </a:pPr>
            <a:r>
              <a:rPr lang="en-US" dirty="0" smtClean="0">
                <a:solidFill>
                  <a:srgbClr val="FF0000"/>
                </a:solidFill>
                <a:latin typeface="Times New Roman" pitchFamily="18" charset="0"/>
                <a:cs typeface="Times New Roman" pitchFamily="18" charset="0"/>
              </a:rPr>
              <a:t> In cell C1 enter </a:t>
            </a:r>
            <a:r>
              <a:rPr lang="en-US" b="1" dirty="0" smtClean="0">
                <a:solidFill>
                  <a:srgbClr val="FF0000"/>
                </a:solidFill>
                <a:latin typeface="Times New Roman" pitchFamily="18" charset="0"/>
                <a:cs typeface="Times New Roman" pitchFamily="18" charset="0"/>
              </a:rPr>
              <a:t>Log X</a:t>
            </a:r>
            <a:endParaRPr lang="en-US" dirty="0" smtClean="0">
              <a:solidFill>
                <a:srgbClr val="FF0000"/>
              </a:solidFill>
              <a:latin typeface="Times New Roman" pitchFamily="18" charset="0"/>
              <a:cs typeface="Times New Roman" pitchFamily="18" charset="0"/>
            </a:endParaRPr>
          </a:p>
          <a:p>
            <a:pPr>
              <a:buFont typeface="Wingdings" pitchFamily="2" charset="2"/>
              <a:buChar char="Ø"/>
            </a:pPr>
            <a:r>
              <a:rPr lang="en-US" dirty="0" smtClean="0">
                <a:solidFill>
                  <a:srgbClr val="FF0000"/>
                </a:solidFill>
                <a:latin typeface="Times New Roman" pitchFamily="18" charset="0"/>
                <a:cs typeface="Times New Roman" pitchFamily="18" charset="0"/>
              </a:rPr>
              <a:t> In cell C2 enter first data i.e. 11.2 then using formula = LOG (B2) with base of 10</a:t>
            </a: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lvl="1"/>
            <a:endParaRPr lang="en-US" dirty="0" smtClean="0">
              <a:solidFill>
                <a:srgbClr val="FF0000"/>
              </a:solidFill>
              <a:latin typeface="Times New Roman" pitchFamily="18" charset="0"/>
              <a:cs typeface="Times New Roman" pitchFamily="18" charset="0"/>
            </a:endParaRPr>
          </a:p>
          <a:p>
            <a:pPr lvl="1"/>
            <a:endParaRPr lang="en-US" dirty="0" smtClean="0">
              <a:solidFill>
                <a:srgbClr val="FF0000"/>
              </a:solidFill>
              <a:latin typeface="Times New Roman" pitchFamily="18" charset="0"/>
              <a:cs typeface="Times New Roman" pitchFamily="18" charset="0"/>
            </a:endParaRPr>
          </a:p>
          <a:p>
            <a:pPr marL="0" lvl="1">
              <a:buFont typeface="Wingdings" pitchFamily="2" charset="2"/>
              <a:buChar char="Ø"/>
            </a:pPr>
            <a:r>
              <a:rPr lang="en-US" dirty="0" smtClean="0">
                <a:solidFill>
                  <a:srgbClr val="FF0000"/>
                </a:solidFill>
                <a:latin typeface="Times New Roman" pitchFamily="18" charset="0"/>
                <a:cs typeface="Times New Roman" pitchFamily="18" charset="0"/>
              </a:rPr>
              <a:t> Then press </a:t>
            </a:r>
            <a:r>
              <a:rPr lang="en-US" b="1" dirty="0" smtClean="0">
                <a:solidFill>
                  <a:srgbClr val="FF0000"/>
                </a:solidFill>
                <a:latin typeface="Times New Roman" pitchFamily="18" charset="0"/>
                <a:cs typeface="Times New Roman" pitchFamily="18" charset="0"/>
              </a:rPr>
              <a:t>OK</a:t>
            </a:r>
            <a:endParaRPr lang="en-US" sz="2800" dirty="0" smtClean="0">
              <a:solidFill>
                <a:srgbClr val="FF0000"/>
              </a:solidFill>
              <a:latin typeface="Times New Roman" pitchFamily="18" charset="0"/>
              <a:cs typeface="Times New Roman" pitchFamily="18" charset="0"/>
            </a:endParaRPr>
          </a:p>
          <a:p>
            <a:pPr>
              <a:buFont typeface="Wingdings" pitchFamily="2" charset="2"/>
              <a:buChar char="Ø"/>
            </a:pPr>
            <a:r>
              <a:rPr lang="en-US" dirty="0" smtClean="0">
                <a:solidFill>
                  <a:srgbClr val="FF0000"/>
                </a:solidFill>
                <a:latin typeface="Times New Roman" pitchFamily="18" charset="0"/>
                <a:cs typeface="Times New Roman" pitchFamily="18" charset="0"/>
              </a:rPr>
              <a:t> Next select the cell data i.e. B2 and then give base i.e. </a:t>
            </a:r>
            <a:r>
              <a:rPr lang="en-US" b="1" dirty="0" smtClean="0">
                <a:solidFill>
                  <a:srgbClr val="FF0000"/>
                </a:solidFill>
                <a:latin typeface="Times New Roman" pitchFamily="18" charset="0"/>
                <a:cs typeface="Times New Roman" pitchFamily="18" charset="0"/>
              </a:rPr>
              <a:t>10</a:t>
            </a:r>
            <a:endParaRPr lang="en-US" sz="4400" dirty="0">
              <a:solidFill>
                <a:srgbClr val="FF0000"/>
              </a:solidFill>
              <a:latin typeface="Times New Roman" pitchFamily="18" charset="0"/>
              <a:cs typeface="Times New Roman" pitchFamily="18" charset="0"/>
            </a:endParaRPr>
          </a:p>
          <a:p>
            <a:pPr algn="just">
              <a:lnSpc>
                <a:spcPct val="150000"/>
              </a:lnSpc>
            </a:pPr>
            <a:r>
              <a:rPr lang="en-US" sz="2000" dirty="0" smtClean="0">
                <a:solidFill>
                  <a:srgbClr val="FF0000"/>
                </a:solidFill>
                <a:latin typeface="Times New Roman" pitchFamily="18" charset="0"/>
                <a:cs typeface="Times New Roman" pitchFamily="18" charset="0"/>
              </a:rPr>
              <a:t>	</a:t>
            </a: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2667000" y="1524000"/>
            <a:ext cx="3505200" cy="29718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buFont typeface="Wingdings" pitchFamily="2" charset="2"/>
              <a:buChar char="Ø"/>
            </a:pPr>
            <a:r>
              <a:rPr lang="en-US" dirty="0" smtClean="0">
                <a:solidFill>
                  <a:srgbClr val="FF0000"/>
                </a:solidFill>
                <a:latin typeface="Times New Roman" pitchFamily="18" charset="0"/>
                <a:cs typeface="Times New Roman" pitchFamily="18" charset="0"/>
              </a:rPr>
              <a:t> Press </a:t>
            </a:r>
            <a:r>
              <a:rPr lang="en-US" b="1" dirty="0" smtClean="0">
                <a:solidFill>
                  <a:srgbClr val="FF0000"/>
                </a:solidFill>
                <a:latin typeface="Times New Roman" pitchFamily="18" charset="0"/>
                <a:cs typeface="Times New Roman" pitchFamily="18" charset="0"/>
              </a:rPr>
              <a:t>OK, </a:t>
            </a:r>
          </a:p>
          <a:p>
            <a:pPr algn="just" fontAlgn="base">
              <a:buFont typeface="Wingdings" pitchFamily="2" charset="2"/>
              <a:buChar char="Ø"/>
            </a:pP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Double click the + sign in cell C2 to fill the remaining values in column C </a:t>
            </a:r>
          </a:p>
          <a:p>
            <a:pPr marL="285750" indent="-285750" algn="just" fontAlgn="base">
              <a:buFont typeface="Wingdings" pitchFamily="2" charset="2"/>
              <a:buChar char="Ø"/>
            </a:pPr>
            <a:r>
              <a:rPr lang="en-US" dirty="0" smtClean="0">
                <a:solidFill>
                  <a:srgbClr val="FF0000"/>
                </a:solidFill>
                <a:latin typeface="Times New Roman" pitchFamily="18" charset="0"/>
                <a:cs typeface="Times New Roman" pitchFamily="18" charset="0"/>
              </a:rPr>
              <a:t>Now, if we want </a:t>
            </a:r>
            <a:r>
              <a:rPr lang="en-US" b="1" dirty="0" smtClean="0">
                <a:solidFill>
                  <a:srgbClr val="FF0000"/>
                </a:solidFill>
                <a:latin typeface="Times New Roman" pitchFamily="18" charset="0"/>
                <a:cs typeface="Times New Roman" pitchFamily="18" charset="0"/>
              </a:rPr>
              <a:t>Antilog</a:t>
            </a:r>
            <a:r>
              <a:rPr lang="en-US" dirty="0" smtClean="0">
                <a:solidFill>
                  <a:srgbClr val="FF0000"/>
                </a:solidFill>
                <a:latin typeface="Times New Roman" pitchFamily="18" charset="0"/>
                <a:cs typeface="Times New Roman" pitchFamily="18" charset="0"/>
              </a:rPr>
              <a:t> of log value in cell D2, use the formula = 10^C2 and press </a:t>
            </a:r>
            <a:r>
              <a:rPr lang="en-US" b="1" dirty="0" smtClean="0">
                <a:solidFill>
                  <a:srgbClr val="FF0000"/>
                </a:solidFill>
                <a:latin typeface="Times New Roman" pitchFamily="18" charset="0"/>
                <a:cs typeface="Times New Roman" pitchFamily="18" charset="0"/>
              </a:rPr>
              <a:t>Enter key</a:t>
            </a:r>
            <a:endParaRPr lang="en-US" sz="8000" dirty="0" smtClean="0">
              <a:solidFill>
                <a:srgbClr val="FF0000"/>
              </a:solidFill>
              <a:latin typeface="Times New Roman" pitchFamily="18" charset="0"/>
              <a:cs typeface="Times New Roman" pitchFamily="18" charset="0"/>
            </a:endParaRPr>
          </a:p>
          <a:p>
            <a:pPr marL="463550" indent="-463550"/>
            <a:r>
              <a:rPr lang="en-US" sz="2000" b="1"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 </a:t>
            </a: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1981200" y="533400"/>
            <a:ext cx="5181600" cy="2362200"/>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1676400" y="4267200"/>
            <a:ext cx="6324600" cy="2057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762000"/>
            <a:ext cx="8001000" cy="5791200"/>
          </a:xfrm>
          <a:prstGeom prst="rect">
            <a:avLst/>
          </a:prstGeom>
        </p:spPr>
        <p:txBody>
          <a:bodyPr>
            <a:noAutofit/>
          </a:bodyPr>
          <a:lstStyle/>
          <a:p>
            <a:pPr algn="just" fontAlgn="base">
              <a:buFont typeface="Wingdings" pitchFamily="2" charset="2"/>
              <a:buChar char="Ø"/>
            </a:pPr>
            <a:r>
              <a:rPr lang="en-US" dirty="0" smtClean="0">
                <a:solidFill>
                  <a:srgbClr val="FF0000"/>
                </a:solidFill>
                <a:latin typeface="Times New Roman" pitchFamily="18" charset="0"/>
                <a:cs typeface="Times New Roman" pitchFamily="18" charset="0"/>
              </a:rPr>
              <a:t> Double click the + sign in cell D2 to fill the remaining values in column D  </a:t>
            </a:r>
            <a:endParaRPr lang="en-US" b="1" dirty="0" smtClean="0">
              <a:solidFill>
                <a:srgbClr val="FF0000"/>
              </a:solidFill>
              <a:latin typeface="Times New Roman" pitchFamily="18" charset="0"/>
              <a:cs typeface="Times New Roman" pitchFamily="18" charset="0"/>
            </a:endParaRPr>
          </a:p>
          <a:p>
            <a:pPr algn="just" fontAlgn="base"/>
            <a:r>
              <a:rPr lang="en-US" sz="2000" b="1"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 </a:t>
            </a: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3" name="Picture 2"/>
          <p:cNvPicPr/>
          <p:nvPr/>
        </p:nvPicPr>
        <p:blipFill>
          <a:blip r:embed="rId2" cstate="print"/>
          <a:srcRect/>
          <a:stretch>
            <a:fillRect/>
          </a:stretch>
        </p:blipFill>
        <p:spPr bwMode="auto">
          <a:xfrm>
            <a:off x="1447800" y="1524000"/>
            <a:ext cx="6324600" cy="31242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fontAlgn="base"/>
            <a:r>
              <a:rPr lang="en-US" sz="3200" b="1" dirty="0" smtClean="0">
                <a:latin typeface="Times New Roman" pitchFamily="18" charset="0"/>
                <a:cs typeface="Times New Roman" pitchFamily="18" charset="0"/>
              </a:rPr>
              <a:t>Harmonic Mean (H.M.)</a:t>
            </a:r>
          </a:p>
          <a:p>
            <a:pPr lvl="0">
              <a:buFont typeface="Wingdings" pitchFamily="2" charset="2"/>
              <a:buChar char="Ø"/>
            </a:pPr>
            <a:r>
              <a:rPr lang="en-US" dirty="0" smtClean="0">
                <a:solidFill>
                  <a:srgbClr val="FF0000"/>
                </a:solidFill>
                <a:latin typeface="Times New Roman" pitchFamily="18" charset="0"/>
                <a:cs typeface="Times New Roman" pitchFamily="18" charset="0"/>
              </a:rPr>
              <a:t> In the cell A11 enter </a:t>
            </a:r>
            <a:r>
              <a:rPr lang="en-US" b="1" dirty="0" smtClean="0">
                <a:solidFill>
                  <a:srgbClr val="FF0000"/>
                </a:solidFill>
                <a:latin typeface="Times New Roman" pitchFamily="18" charset="0"/>
                <a:cs typeface="Times New Roman" pitchFamily="18" charset="0"/>
              </a:rPr>
              <a:t>H.M.</a:t>
            </a:r>
            <a:endParaRPr lang="en-US" dirty="0" smtClean="0">
              <a:solidFill>
                <a:srgbClr val="FF0000"/>
              </a:solidFill>
              <a:latin typeface="Times New Roman" pitchFamily="18" charset="0"/>
              <a:cs typeface="Times New Roman" pitchFamily="18" charset="0"/>
            </a:endParaRPr>
          </a:p>
          <a:p>
            <a:pPr>
              <a:buFont typeface="Wingdings" pitchFamily="2" charset="2"/>
              <a:buChar char="Ø"/>
            </a:pPr>
            <a:r>
              <a:rPr lang="en-US" dirty="0" smtClean="0">
                <a:solidFill>
                  <a:srgbClr val="FF0000"/>
                </a:solidFill>
                <a:latin typeface="Times New Roman" pitchFamily="18" charset="0"/>
                <a:cs typeface="Times New Roman" pitchFamily="18" charset="0"/>
              </a:rPr>
              <a:t> In the cell B11 set for calculate Harmonic Mean i.e. </a:t>
            </a:r>
            <a:r>
              <a:rPr lang="en-US" b="1" dirty="0" smtClean="0">
                <a:solidFill>
                  <a:srgbClr val="FF0000"/>
                </a:solidFill>
                <a:latin typeface="Times New Roman" pitchFamily="18" charset="0"/>
                <a:cs typeface="Times New Roman" pitchFamily="18" charset="0"/>
              </a:rPr>
              <a:t>HARMEAN</a:t>
            </a:r>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buFont typeface="Wingdings" pitchFamily="2" charset="2"/>
              <a:buChar char="Ø"/>
            </a:pPr>
            <a:r>
              <a:rPr lang="en-US" dirty="0" smtClean="0">
                <a:solidFill>
                  <a:srgbClr val="FF0000"/>
                </a:solidFill>
                <a:latin typeface="Times New Roman" pitchFamily="18" charset="0"/>
                <a:cs typeface="Times New Roman" pitchFamily="18" charset="0"/>
              </a:rPr>
              <a:t> Then press </a:t>
            </a:r>
            <a:r>
              <a:rPr lang="en-US" b="1" dirty="0" smtClean="0">
                <a:solidFill>
                  <a:srgbClr val="FF0000"/>
                </a:solidFill>
                <a:latin typeface="Times New Roman" pitchFamily="18" charset="0"/>
                <a:cs typeface="Times New Roman" pitchFamily="18" charset="0"/>
              </a:rPr>
              <a:t>OK, </a:t>
            </a:r>
            <a:r>
              <a:rPr lang="en-US" dirty="0" smtClean="0">
                <a:solidFill>
                  <a:srgbClr val="FF0000"/>
                </a:solidFill>
                <a:latin typeface="Times New Roman" pitchFamily="18" charset="0"/>
                <a:cs typeface="Times New Roman" pitchFamily="18" charset="0"/>
              </a:rPr>
              <a:t>then</a:t>
            </a: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in the cell B11 we set the formula </a:t>
            </a:r>
            <a:r>
              <a:rPr lang="en-US" b="1" dirty="0" smtClean="0">
                <a:solidFill>
                  <a:srgbClr val="FF0000"/>
                </a:solidFill>
                <a:latin typeface="Times New Roman" pitchFamily="18" charset="0"/>
                <a:cs typeface="Times New Roman" pitchFamily="18" charset="0"/>
              </a:rPr>
              <a:t>= HARMEAN (B2:B7)</a:t>
            </a:r>
            <a:endParaRPr lang="en-US" dirty="0" smtClean="0">
              <a:solidFill>
                <a:srgbClr val="FF0000"/>
              </a:solidFill>
              <a:latin typeface="Times New Roman" pitchFamily="18" charset="0"/>
              <a:cs typeface="Times New Roman" pitchFamily="18" charset="0"/>
            </a:endParaRPr>
          </a:p>
          <a:p>
            <a:pPr algn="just">
              <a:lnSpc>
                <a:spcPct val="150000"/>
              </a:lnSpc>
            </a:pP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1905000" y="1676400"/>
            <a:ext cx="51054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buFont typeface="Wingdings" pitchFamily="2" charset="2"/>
              <a:buChar char="Ø"/>
            </a:pPr>
            <a:r>
              <a:rPr lang="en-US" dirty="0" smtClean="0">
                <a:solidFill>
                  <a:srgbClr val="FF0000"/>
                </a:solidFill>
                <a:latin typeface="Times New Roman" pitchFamily="18" charset="0"/>
                <a:cs typeface="Times New Roman" pitchFamily="18" charset="0"/>
              </a:rPr>
              <a:t> Press </a:t>
            </a:r>
            <a:r>
              <a:rPr lang="en-US" b="1" dirty="0" smtClean="0">
                <a:solidFill>
                  <a:srgbClr val="FF0000"/>
                </a:solidFill>
                <a:latin typeface="Times New Roman" pitchFamily="18" charset="0"/>
                <a:cs typeface="Times New Roman" pitchFamily="18" charset="0"/>
              </a:rPr>
              <a:t>OK, </a:t>
            </a:r>
          </a:p>
          <a:p>
            <a:pPr algn="just" fontAlgn="base">
              <a:buFont typeface="Wingdings" pitchFamily="2" charset="2"/>
              <a:buChar char="Ø"/>
            </a:pP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We see the result of Harmonic Mean in the cell B11</a:t>
            </a:r>
            <a:endParaRPr lang="en-US" sz="4400" dirty="0" smtClean="0">
              <a:solidFill>
                <a:srgbClr val="FF0000"/>
              </a:solidFill>
              <a:latin typeface="Times New Roman" pitchFamily="18" charset="0"/>
              <a:cs typeface="Times New Roman" pitchFamily="18" charset="0"/>
            </a:endParaRPr>
          </a:p>
          <a:p>
            <a:pPr marL="463550" indent="-463550"/>
            <a:r>
              <a:rPr lang="en-US" sz="2000" dirty="0" smtClean="0">
                <a:solidFill>
                  <a:srgbClr val="FF0000"/>
                </a:solidFill>
                <a:latin typeface="Times New Roman" pitchFamily="18" charset="0"/>
                <a:cs typeface="Times New Roman" pitchFamily="18" charset="0"/>
              </a:rPr>
              <a:t> </a:t>
            </a:r>
            <a:endParaRPr lang="en-US" sz="2000" dirty="0">
              <a:solidFill>
                <a:srgbClr val="FF0000"/>
              </a:solidFill>
              <a:latin typeface="Times New Roman" pitchFamily="18" charset="0"/>
              <a:cs typeface="Times New Roman" pitchFamily="18" charset="0"/>
            </a:endParaRPr>
          </a:p>
          <a:p>
            <a:pPr algn="just">
              <a:lnSpc>
                <a:spcPct val="150000"/>
              </a:lnSpc>
            </a:pPr>
            <a:r>
              <a:rPr lang="en-US" sz="2000" dirty="0" smtClean="0">
                <a:solidFill>
                  <a:srgbClr val="FF0000"/>
                </a:solidFill>
                <a:latin typeface="Times New Roman" pitchFamily="18" charset="0"/>
                <a:cs typeface="Times New Roman" pitchFamily="18" charset="0"/>
              </a:rPr>
              <a:t>	</a:t>
            </a: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1828800" y="914400"/>
            <a:ext cx="54864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fontAlgn="base"/>
            <a:r>
              <a:rPr lang="en-US" sz="3200" b="1" dirty="0" smtClean="0">
                <a:latin typeface="Times New Roman" pitchFamily="18" charset="0"/>
                <a:cs typeface="Times New Roman" pitchFamily="18" charset="0"/>
              </a:rPr>
              <a:t>Median</a:t>
            </a:r>
          </a:p>
          <a:p>
            <a:pPr lvl="0">
              <a:buFont typeface="Wingdings" pitchFamily="2" charset="2"/>
              <a:buChar char="Ø"/>
            </a:pPr>
            <a:r>
              <a:rPr lang="en-US" dirty="0" smtClean="0">
                <a:solidFill>
                  <a:srgbClr val="FF0000"/>
                </a:solidFill>
                <a:latin typeface="Times New Roman" pitchFamily="18" charset="0"/>
                <a:cs typeface="Times New Roman" pitchFamily="18" charset="0"/>
              </a:rPr>
              <a:t> In the cell A12 enter </a:t>
            </a:r>
            <a:r>
              <a:rPr lang="en-US" b="1" dirty="0" smtClean="0">
                <a:solidFill>
                  <a:srgbClr val="FF0000"/>
                </a:solidFill>
                <a:latin typeface="Times New Roman" pitchFamily="18" charset="0"/>
                <a:cs typeface="Times New Roman" pitchFamily="18" charset="0"/>
              </a:rPr>
              <a:t>Median</a:t>
            </a:r>
            <a:endParaRPr lang="en-US" dirty="0" smtClean="0">
              <a:solidFill>
                <a:srgbClr val="FF0000"/>
              </a:solidFill>
              <a:latin typeface="Times New Roman" pitchFamily="18" charset="0"/>
              <a:cs typeface="Times New Roman" pitchFamily="18" charset="0"/>
            </a:endParaRPr>
          </a:p>
          <a:p>
            <a:pPr>
              <a:buFont typeface="Wingdings" pitchFamily="2" charset="2"/>
              <a:buChar char="Ø"/>
            </a:pPr>
            <a:r>
              <a:rPr lang="en-US" dirty="0" smtClean="0">
                <a:solidFill>
                  <a:srgbClr val="FF0000"/>
                </a:solidFill>
                <a:latin typeface="Times New Roman" pitchFamily="18" charset="0"/>
                <a:cs typeface="Times New Roman" pitchFamily="18" charset="0"/>
              </a:rPr>
              <a:t> In the cell B12 set for calculate Median</a:t>
            </a: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buFont typeface="Wingdings" pitchFamily="2" charset="2"/>
              <a:buChar char="Ø"/>
            </a:pPr>
            <a:r>
              <a:rPr lang="en-US" dirty="0" smtClean="0">
                <a:solidFill>
                  <a:srgbClr val="FF0000"/>
                </a:solidFill>
                <a:latin typeface="Times New Roman" pitchFamily="18" charset="0"/>
                <a:cs typeface="Times New Roman" pitchFamily="18" charset="0"/>
              </a:rPr>
              <a:t> Then press </a:t>
            </a:r>
            <a:r>
              <a:rPr lang="en-US" b="1" dirty="0" smtClean="0">
                <a:solidFill>
                  <a:srgbClr val="FF0000"/>
                </a:solidFill>
                <a:latin typeface="Times New Roman" pitchFamily="18" charset="0"/>
                <a:cs typeface="Times New Roman" pitchFamily="18" charset="0"/>
              </a:rPr>
              <a:t>OK, </a:t>
            </a:r>
            <a:r>
              <a:rPr lang="en-US" dirty="0" smtClean="0">
                <a:solidFill>
                  <a:srgbClr val="FF0000"/>
                </a:solidFill>
                <a:latin typeface="Times New Roman" pitchFamily="18" charset="0"/>
                <a:cs typeface="Times New Roman" pitchFamily="18" charset="0"/>
              </a:rPr>
              <a:t>then</a:t>
            </a: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in the cell B12 we set the formula </a:t>
            </a:r>
            <a:r>
              <a:rPr lang="en-US" b="1" dirty="0" smtClean="0">
                <a:solidFill>
                  <a:srgbClr val="FF0000"/>
                </a:solidFill>
                <a:latin typeface="Times New Roman" pitchFamily="18" charset="0"/>
                <a:cs typeface="Times New Roman" pitchFamily="18" charset="0"/>
              </a:rPr>
              <a:t>= MEDIAN (B2:B7)</a:t>
            </a:r>
            <a:endParaRPr lang="en-US" dirty="0" smtClean="0">
              <a:solidFill>
                <a:srgbClr val="FF0000"/>
              </a:solidFill>
              <a:latin typeface="Times New Roman" pitchFamily="18" charset="0"/>
              <a:cs typeface="Times New Roman" pitchFamily="18" charset="0"/>
            </a:endParaRPr>
          </a:p>
          <a:p>
            <a:pPr marL="463550" indent="-463550"/>
            <a:r>
              <a:rPr lang="en-US" sz="2000" dirty="0" smtClean="0">
                <a:solidFill>
                  <a:srgbClr val="FF0000"/>
                </a:solidFill>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 </a:t>
            </a:r>
            <a:endParaRPr lang="en-US" sz="2000" dirty="0">
              <a:solidFill>
                <a:srgbClr val="FF0000"/>
              </a:solidFill>
              <a:latin typeface="Times New Roman" pitchFamily="18" charset="0"/>
              <a:cs typeface="Times New Roman" pitchFamily="18" charset="0"/>
            </a:endParaRPr>
          </a:p>
          <a:p>
            <a:pPr algn="just">
              <a:lnSpc>
                <a:spcPct val="150000"/>
              </a:lnSpc>
            </a:pPr>
            <a:r>
              <a:rPr lang="en-US" sz="2000" dirty="0" smtClean="0">
                <a:solidFill>
                  <a:srgbClr val="FF0000"/>
                </a:solidFill>
                <a:latin typeface="Times New Roman" pitchFamily="18" charset="0"/>
                <a:cs typeface="Times New Roman" pitchFamily="18" charset="0"/>
              </a:rPr>
              <a:t>	</a:t>
            </a: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2667000" y="1524000"/>
            <a:ext cx="3581399"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457200"/>
            <a:ext cx="8001000" cy="5867400"/>
          </a:xfrm>
          <a:prstGeom prst="rect">
            <a:avLst/>
          </a:prstGeom>
        </p:spPr>
        <p:txBody>
          <a:bodyPr>
            <a:normAutofit/>
          </a:bodyPr>
          <a:lstStyle/>
          <a:p>
            <a:pPr marR="0" lvl="0" algn="just"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rPr>
              <a:t>What is a Cell?</a:t>
            </a:r>
            <a:r>
              <a:rPr kumimoji="0" lang="en-US" sz="28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p>
          <a:p>
            <a:pPr marR="0" lvl="0" algn="just"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The intersections of rows and columns form </a:t>
            </a:r>
            <a:r>
              <a:rPr kumimoji="0" lang="en-US"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cells</a:t>
            </a:r>
            <a:r>
              <a:rPr kumimoji="0" lang="en-US" sz="28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which are the basic units for storing data. Each cell takes its name from this intersection and is referred to as a cell reference. </a:t>
            </a:r>
            <a:r>
              <a:rPr kumimoji="0" lang="en-US"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For example</a:t>
            </a:r>
            <a:r>
              <a:rPr kumimoji="0" lang="en-US" sz="28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the address of the cell at the intersection of column B and row 5 is referred to as cell </a:t>
            </a:r>
            <a:r>
              <a:rPr kumimoji="0" lang="en-US"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B5</a:t>
            </a:r>
            <a:r>
              <a:rPr kumimoji="0" lang="en-US" sz="28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p>
          <a:p>
            <a:pPr marR="0" lvl="0" algn="just"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Now, at the bottom of each worksheet is a series of sheet tabs, which enable you to identify each worksheet in the workbook. The tabs initially are labeled as Sheet1, Sheet2, Sheet3 and so on.</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buFont typeface="Wingdings" pitchFamily="2" charset="2"/>
              <a:buChar char="Ø"/>
            </a:pPr>
            <a:r>
              <a:rPr lang="en-US" dirty="0" smtClean="0">
                <a:solidFill>
                  <a:srgbClr val="FF0000"/>
                </a:solidFill>
                <a:latin typeface="Times New Roman" pitchFamily="18" charset="0"/>
                <a:cs typeface="Times New Roman" pitchFamily="18" charset="0"/>
              </a:rPr>
              <a:t> Press </a:t>
            </a:r>
            <a:r>
              <a:rPr lang="en-US" b="1" dirty="0" smtClean="0">
                <a:solidFill>
                  <a:srgbClr val="FF0000"/>
                </a:solidFill>
                <a:latin typeface="Times New Roman" pitchFamily="18" charset="0"/>
                <a:cs typeface="Times New Roman" pitchFamily="18" charset="0"/>
              </a:rPr>
              <a:t>OK, </a:t>
            </a:r>
          </a:p>
          <a:p>
            <a:pPr algn="just" fontAlgn="base">
              <a:buFont typeface="Wingdings" pitchFamily="2" charset="2"/>
              <a:buChar char="Ø"/>
            </a:pP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We see the result of Median in the cell B12</a:t>
            </a:r>
          </a:p>
          <a:p>
            <a:pPr marL="463550" indent="-463550"/>
            <a:r>
              <a:rPr lang="en-US" sz="2000" b="1"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 </a:t>
            </a:r>
            <a:endParaRPr lang="en-US" sz="2000" dirty="0">
              <a:solidFill>
                <a:srgbClr val="FF0000"/>
              </a:solidFill>
              <a:latin typeface="Times New Roman" pitchFamily="18" charset="0"/>
              <a:cs typeface="Times New Roman" pitchFamily="18" charset="0"/>
            </a:endParaRPr>
          </a:p>
          <a:p>
            <a:pPr algn="just">
              <a:lnSpc>
                <a:spcPct val="150000"/>
              </a:lnSpc>
            </a:pPr>
            <a:r>
              <a:rPr lang="en-US" sz="2000" dirty="0" smtClean="0">
                <a:solidFill>
                  <a:srgbClr val="FF0000"/>
                </a:solidFill>
                <a:latin typeface="Times New Roman" pitchFamily="18" charset="0"/>
                <a:cs typeface="Times New Roman" pitchFamily="18" charset="0"/>
              </a:rPr>
              <a:t>	</a:t>
            </a: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2133600" y="609600"/>
            <a:ext cx="47244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fontAlgn="base"/>
            <a:r>
              <a:rPr lang="en-US" sz="3200" b="1" dirty="0" smtClean="0">
                <a:latin typeface="Times New Roman" pitchFamily="18" charset="0"/>
                <a:cs typeface="Times New Roman" pitchFamily="18" charset="0"/>
              </a:rPr>
              <a:t>Mode</a:t>
            </a:r>
          </a:p>
          <a:p>
            <a:pPr lvl="0">
              <a:buFont typeface="Wingdings" pitchFamily="2" charset="2"/>
              <a:buChar char="Ø"/>
            </a:pPr>
            <a:r>
              <a:rPr lang="en-US" dirty="0" smtClean="0">
                <a:solidFill>
                  <a:srgbClr val="FF0000"/>
                </a:solidFill>
                <a:latin typeface="Times New Roman" pitchFamily="18" charset="0"/>
                <a:cs typeface="Times New Roman" pitchFamily="18" charset="0"/>
              </a:rPr>
              <a:t> In the cell A15 enter </a:t>
            </a:r>
            <a:r>
              <a:rPr lang="en-US" b="1" dirty="0" smtClean="0">
                <a:solidFill>
                  <a:srgbClr val="FF0000"/>
                </a:solidFill>
                <a:latin typeface="Times New Roman" pitchFamily="18" charset="0"/>
                <a:cs typeface="Times New Roman" pitchFamily="18" charset="0"/>
              </a:rPr>
              <a:t>Mode</a:t>
            </a:r>
            <a:endParaRPr lang="en-US" dirty="0" smtClean="0">
              <a:solidFill>
                <a:srgbClr val="FF0000"/>
              </a:solidFill>
              <a:latin typeface="Times New Roman" pitchFamily="18" charset="0"/>
              <a:cs typeface="Times New Roman" pitchFamily="18" charset="0"/>
            </a:endParaRPr>
          </a:p>
          <a:p>
            <a:pPr>
              <a:buFont typeface="Wingdings" pitchFamily="2" charset="2"/>
              <a:buChar char="Ø"/>
            </a:pPr>
            <a:r>
              <a:rPr lang="en-US" dirty="0" smtClean="0">
                <a:solidFill>
                  <a:srgbClr val="FF0000"/>
                </a:solidFill>
                <a:latin typeface="Times New Roman" pitchFamily="18" charset="0"/>
                <a:cs typeface="Times New Roman" pitchFamily="18" charset="0"/>
              </a:rPr>
              <a:t> In the cell B15 set for calculate Mode</a:t>
            </a: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buFont typeface="Wingdings" pitchFamily="2" charset="2"/>
              <a:buChar char="Ø"/>
            </a:pPr>
            <a:r>
              <a:rPr lang="en-US" dirty="0" smtClean="0">
                <a:solidFill>
                  <a:srgbClr val="FF0000"/>
                </a:solidFill>
                <a:latin typeface="Times New Roman" pitchFamily="18" charset="0"/>
                <a:cs typeface="Times New Roman" pitchFamily="18" charset="0"/>
              </a:rPr>
              <a:t> Then press </a:t>
            </a:r>
            <a:r>
              <a:rPr lang="en-US" b="1" dirty="0" smtClean="0">
                <a:solidFill>
                  <a:srgbClr val="FF0000"/>
                </a:solidFill>
                <a:latin typeface="Times New Roman" pitchFamily="18" charset="0"/>
                <a:cs typeface="Times New Roman" pitchFamily="18" charset="0"/>
              </a:rPr>
              <a:t>OK, </a:t>
            </a:r>
            <a:r>
              <a:rPr lang="en-US" dirty="0" smtClean="0">
                <a:solidFill>
                  <a:srgbClr val="FF0000"/>
                </a:solidFill>
                <a:latin typeface="Times New Roman" pitchFamily="18" charset="0"/>
                <a:cs typeface="Times New Roman" pitchFamily="18" charset="0"/>
              </a:rPr>
              <a:t>then</a:t>
            </a: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in the cell B15 we set the formula </a:t>
            </a:r>
            <a:r>
              <a:rPr lang="en-US" b="1" dirty="0" smtClean="0">
                <a:solidFill>
                  <a:srgbClr val="FF0000"/>
                </a:solidFill>
                <a:latin typeface="Times New Roman" pitchFamily="18" charset="0"/>
                <a:cs typeface="Times New Roman" pitchFamily="18" charset="0"/>
              </a:rPr>
              <a:t>= MODE (B2:B7)</a:t>
            </a:r>
            <a:r>
              <a:rPr lang="en-US" sz="2000" b="1"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 </a:t>
            </a:r>
            <a:endParaRPr lang="en-US" sz="2000" dirty="0">
              <a:solidFill>
                <a:srgbClr val="FF0000"/>
              </a:solidFill>
              <a:latin typeface="Times New Roman" pitchFamily="18" charset="0"/>
              <a:cs typeface="Times New Roman" pitchFamily="18" charset="0"/>
            </a:endParaRPr>
          </a:p>
          <a:p>
            <a:pPr algn="just">
              <a:lnSpc>
                <a:spcPct val="150000"/>
              </a:lnSpc>
            </a:pPr>
            <a:r>
              <a:rPr lang="en-US" sz="2000" dirty="0" smtClean="0">
                <a:solidFill>
                  <a:srgbClr val="FF0000"/>
                </a:solidFill>
                <a:latin typeface="Times New Roman" pitchFamily="18" charset="0"/>
                <a:cs typeface="Times New Roman" pitchFamily="18" charset="0"/>
              </a:rPr>
              <a:t>	</a:t>
            </a: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3048000" y="1600200"/>
            <a:ext cx="26670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buFont typeface="Wingdings" pitchFamily="2" charset="2"/>
              <a:buChar char="Ø"/>
            </a:pPr>
            <a:r>
              <a:rPr lang="en-US" dirty="0" smtClean="0">
                <a:solidFill>
                  <a:srgbClr val="FF0000"/>
                </a:solidFill>
                <a:latin typeface="Times New Roman" pitchFamily="18" charset="0"/>
                <a:cs typeface="Times New Roman" pitchFamily="18" charset="0"/>
              </a:rPr>
              <a:t> Press </a:t>
            </a:r>
            <a:r>
              <a:rPr lang="en-US" b="1" dirty="0" smtClean="0">
                <a:solidFill>
                  <a:srgbClr val="FF0000"/>
                </a:solidFill>
                <a:latin typeface="Times New Roman" pitchFamily="18" charset="0"/>
                <a:cs typeface="Times New Roman" pitchFamily="18" charset="0"/>
              </a:rPr>
              <a:t>OK, </a:t>
            </a:r>
          </a:p>
          <a:p>
            <a:pPr algn="just" fontAlgn="base">
              <a:buFont typeface="Wingdings" pitchFamily="2" charset="2"/>
              <a:buChar char="Ø"/>
            </a:pP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We see the result of Mode in the cell B15</a:t>
            </a:r>
            <a:endParaRPr lang="en-US" sz="4400" dirty="0" smtClean="0">
              <a:solidFill>
                <a:srgbClr val="FF0000"/>
              </a:solidFill>
              <a:latin typeface="Times New Roman" pitchFamily="18" charset="0"/>
              <a:cs typeface="Times New Roman" pitchFamily="18" charset="0"/>
            </a:endParaRPr>
          </a:p>
          <a:p>
            <a:pPr marL="463550" indent="-463550"/>
            <a:r>
              <a:rPr lang="en-US" sz="2000" dirty="0" smtClean="0">
                <a:solidFill>
                  <a:srgbClr val="FF0000"/>
                </a:solidFill>
                <a:latin typeface="Times New Roman" pitchFamily="18" charset="0"/>
                <a:cs typeface="Times New Roman" pitchFamily="18" charset="0"/>
              </a:rPr>
              <a:t> </a:t>
            </a:r>
            <a:endParaRPr lang="en-US" sz="2000" dirty="0">
              <a:solidFill>
                <a:srgbClr val="FF0000"/>
              </a:solidFill>
              <a:latin typeface="Times New Roman" pitchFamily="18" charset="0"/>
              <a:cs typeface="Times New Roman" pitchFamily="18" charset="0"/>
            </a:endParaRPr>
          </a:p>
          <a:p>
            <a:pPr algn="just">
              <a:lnSpc>
                <a:spcPct val="150000"/>
              </a:lnSpc>
            </a:pPr>
            <a:r>
              <a:rPr lang="en-US" sz="2000" dirty="0" smtClean="0">
                <a:solidFill>
                  <a:srgbClr val="FF0000"/>
                </a:solidFill>
                <a:latin typeface="Times New Roman" pitchFamily="18" charset="0"/>
                <a:cs typeface="Times New Roman" pitchFamily="18" charset="0"/>
              </a:rPr>
              <a:t>	</a:t>
            </a: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2057400" y="609600"/>
            <a:ext cx="50292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fontAlgn="base"/>
            <a:r>
              <a:rPr lang="en-US" sz="3200" b="1" dirty="0" smtClean="0">
                <a:latin typeface="Times New Roman" pitchFamily="18" charset="0"/>
                <a:cs typeface="Times New Roman" pitchFamily="18" charset="0"/>
              </a:rPr>
              <a:t>Cumulative Frequency</a:t>
            </a:r>
          </a:p>
          <a:p>
            <a:pPr lvl="0">
              <a:buFont typeface="Wingdings" pitchFamily="2" charset="2"/>
              <a:buChar char="Ø"/>
            </a:pPr>
            <a:r>
              <a:rPr lang="en-US" dirty="0" smtClean="0">
                <a:solidFill>
                  <a:srgbClr val="FF0000"/>
                </a:solidFill>
                <a:latin typeface="Times New Roman" pitchFamily="18" charset="0"/>
                <a:cs typeface="Times New Roman" pitchFamily="18" charset="0"/>
              </a:rPr>
              <a:t> In cell E1 enter Cumulative frequency less than type (</a:t>
            </a:r>
            <a:r>
              <a:rPr lang="en-US" b="1" dirty="0" smtClean="0">
                <a:solidFill>
                  <a:srgbClr val="FF0000"/>
                </a:solidFill>
                <a:latin typeface="Times New Roman" pitchFamily="18" charset="0"/>
                <a:cs typeface="Times New Roman" pitchFamily="18" charset="0"/>
              </a:rPr>
              <a:t>CFLTT)</a:t>
            </a:r>
            <a:r>
              <a:rPr lang="en-US" dirty="0" smtClean="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 </a:t>
            </a: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r>
              <a:rPr lang="en-US" dirty="0" smtClean="0">
                <a:solidFill>
                  <a:srgbClr val="FF0000"/>
                </a:solidFill>
                <a:latin typeface="Times New Roman" pitchFamily="18" charset="0"/>
                <a:cs typeface="Times New Roman" pitchFamily="18" charset="0"/>
              </a:rPr>
              <a:t> In cell E2 using formula = B2 then </a:t>
            </a:r>
            <a:r>
              <a:rPr lang="en-US" b="1" dirty="0" smtClean="0">
                <a:solidFill>
                  <a:srgbClr val="FF0000"/>
                </a:solidFill>
                <a:latin typeface="Times New Roman" pitchFamily="18" charset="0"/>
                <a:cs typeface="Times New Roman" pitchFamily="18" charset="0"/>
              </a:rPr>
              <a:t>Enter key</a:t>
            </a:r>
            <a:r>
              <a:rPr lang="en-US" dirty="0" smtClean="0">
                <a:solidFill>
                  <a:srgbClr val="FF0000"/>
                </a:solidFill>
                <a:latin typeface="Times New Roman" pitchFamily="18" charset="0"/>
                <a:cs typeface="Times New Roman" pitchFamily="18" charset="0"/>
              </a:rPr>
              <a:t> i.e. we see the data 11.2 </a:t>
            </a:r>
          </a:p>
          <a:p>
            <a:pPr lvl="0">
              <a:buFont typeface="Wingdings" pitchFamily="2" charset="2"/>
              <a:buChar char="Ø"/>
            </a:pPr>
            <a:r>
              <a:rPr lang="en-US" dirty="0" smtClean="0">
                <a:solidFill>
                  <a:srgbClr val="FF0000"/>
                </a:solidFill>
                <a:latin typeface="Times New Roman" pitchFamily="18" charset="0"/>
                <a:cs typeface="Times New Roman" pitchFamily="18" charset="0"/>
              </a:rPr>
              <a:t> New, in cell E3 using formula = E2 + B3, we see the result 23.6</a:t>
            </a:r>
          </a:p>
          <a:p>
            <a:pPr>
              <a:buFont typeface="Wingdings" pitchFamily="2" charset="2"/>
              <a:buChar char="Ø"/>
            </a:pPr>
            <a:r>
              <a:rPr lang="en-US" dirty="0" smtClean="0">
                <a:solidFill>
                  <a:srgbClr val="FF0000"/>
                </a:solidFill>
                <a:latin typeface="Times New Roman" pitchFamily="18" charset="0"/>
                <a:cs typeface="Times New Roman" pitchFamily="18" charset="0"/>
              </a:rPr>
              <a:t> Double click the + sign in cell E3 to fill the remaining values in column E</a:t>
            </a: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p:txBody>
      </p:sp>
      <p:pic>
        <p:nvPicPr>
          <p:cNvPr id="3" name="Picture 2"/>
          <p:cNvPicPr/>
          <p:nvPr/>
        </p:nvPicPr>
        <p:blipFill>
          <a:blip r:embed="rId2" cstate="print"/>
          <a:srcRect/>
          <a:stretch>
            <a:fillRect/>
          </a:stretch>
        </p:blipFill>
        <p:spPr bwMode="auto">
          <a:xfrm>
            <a:off x="1219200" y="2209800"/>
            <a:ext cx="6477000" cy="25146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fontAlgn="base"/>
            <a:r>
              <a:rPr lang="en-US" sz="3200" b="1" dirty="0" smtClean="0">
                <a:latin typeface="Times New Roman" pitchFamily="18" charset="0"/>
                <a:cs typeface="Times New Roman" pitchFamily="18" charset="0"/>
              </a:rPr>
              <a:t>Range</a:t>
            </a:r>
          </a:p>
          <a:p>
            <a:pPr lvl="0" algn="just"/>
            <a:r>
              <a:rPr lang="en-US" dirty="0" smtClean="0">
                <a:solidFill>
                  <a:srgbClr val="FF0000"/>
                </a:solidFill>
                <a:latin typeface="Times New Roman" pitchFamily="18" charset="0"/>
                <a:cs typeface="Times New Roman" pitchFamily="18" charset="0"/>
              </a:rPr>
              <a:t>Create a data series in Excel recognizes common numerical data entries. </a:t>
            </a:r>
            <a:r>
              <a:rPr lang="en-US" b="1" dirty="0" smtClean="0">
                <a:solidFill>
                  <a:srgbClr val="FF0000"/>
                </a:solidFill>
                <a:latin typeface="Times New Roman" pitchFamily="18" charset="0"/>
                <a:cs typeface="Times New Roman" pitchFamily="18" charset="0"/>
              </a:rPr>
              <a:t>For example</a:t>
            </a:r>
            <a:r>
              <a:rPr lang="en-US" dirty="0" smtClean="0">
                <a:solidFill>
                  <a:srgbClr val="FF0000"/>
                </a:solidFill>
                <a:latin typeface="Times New Roman" pitchFamily="18" charset="0"/>
                <a:cs typeface="Times New Roman" pitchFamily="18" charset="0"/>
              </a:rPr>
              <a:t> Suppose Vitamin D (</a:t>
            </a:r>
            <a:r>
              <a:rPr lang="en-US" dirty="0" err="1" smtClean="0">
                <a:solidFill>
                  <a:srgbClr val="FF0000"/>
                </a:solidFill>
                <a:latin typeface="Times New Roman" pitchFamily="18" charset="0"/>
                <a:cs typeface="Times New Roman" pitchFamily="18" charset="0"/>
              </a:rPr>
              <a:t>ng</a:t>
            </a:r>
            <a:r>
              <a:rPr lang="en-US" dirty="0" smtClean="0">
                <a:solidFill>
                  <a:srgbClr val="FF0000"/>
                </a:solidFill>
                <a:latin typeface="Times New Roman" pitchFamily="18" charset="0"/>
                <a:cs typeface="Times New Roman" pitchFamily="18" charset="0"/>
              </a:rPr>
              <a:t>/</a:t>
            </a:r>
            <a:r>
              <a:rPr lang="en-US" dirty="0" err="1" smtClean="0">
                <a:solidFill>
                  <a:srgbClr val="FF0000"/>
                </a:solidFill>
                <a:latin typeface="Times New Roman" pitchFamily="18" charset="0"/>
                <a:cs typeface="Times New Roman" pitchFamily="18" charset="0"/>
              </a:rPr>
              <a:t>mL</a:t>
            </a:r>
            <a:r>
              <a:rPr lang="en-US" dirty="0" smtClean="0">
                <a:solidFill>
                  <a:srgbClr val="FF0000"/>
                </a:solidFill>
                <a:latin typeface="Times New Roman" pitchFamily="18" charset="0"/>
                <a:cs typeface="Times New Roman" pitchFamily="18" charset="0"/>
              </a:rPr>
              <a:t>) values in the blood sample of 10 dogs in the OPD as recorded below: </a:t>
            </a:r>
          </a:p>
          <a:p>
            <a:r>
              <a:rPr lang="en-US" dirty="0" smtClean="0">
                <a:solidFill>
                  <a:srgbClr val="FF0000"/>
                </a:solidFill>
                <a:latin typeface="Times New Roman" pitchFamily="18" charset="0"/>
                <a:cs typeface="Times New Roman" pitchFamily="18" charset="0"/>
              </a:rPr>
              <a:t>Vitamin D (</a:t>
            </a:r>
            <a:r>
              <a:rPr lang="en-US" dirty="0" err="1" smtClean="0">
                <a:solidFill>
                  <a:srgbClr val="FF0000"/>
                </a:solidFill>
                <a:latin typeface="Times New Roman" pitchFamily="18" charset="0"/>
                <a:cs typeface="Times New Roman" pitchFamily="18" charset="0"/>
              </a:rPr>
              <a:t>ng</a:t>
            </a:r>
            <a:r>
              <a:rPr lang="en-US" dirty="0" smtClean="0">
                <a:solidFill>
                  <a:srgbClr val="FF0000"/>
                </a:solidFill>
                <a:latin typeface="Times New Roman" pitchFamily="18" charset="0"/>
                <a:cs typeface="Times New Roman" pitchFamily="18" charset="0"/>
              </a:rPr>
              <a:t>/</a:t>
            </a:r>
            <a:r>
              <a:rPr lang="en-US" dirty="0" err="1" smtClean="0">
                <a:solidFill>
                  <a:srgbClr val="FF0000"/>
                </a:solidFill>
                <a:latin typeface="Times New Roman" pitchFamily="18" charset="0"/>
                <a:cs typeface="Times New Roman" pitchFamily="18" charset="0"/>
              </a:rPr>
              <a:t>mL</a:t>
            </a:r>
            <a:r>
              <a:rPr lang="en-US" dirty="0" smtClean="0">
                <a:solidFill>
                  <a:srgbClr val="FF0000"/>
                </a:solidFill>
                <a:latin typeface="Times New Roman" pitchFamily="18" charset="0"/>
                <a:cs typeface="Times New Roman" pitchFamily="18" charset="0"/>
              </a:rPr>
              <a:t>):  11.4  19.2   24.4  32.7  53.4  15.7  44.2  33.7   5.8  12.7</a:t>
            </a:r>
          </a:p>
          <a:p>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r>
              <a:rPr lang="en-US" dirty="0" smtClean="0">
                <a:solidFill>
                  <a:srgbClr val="FF0000"/>
                </a:solidFill>
                <a:latin typeface="Times New Roman" pitchFamily="18" charset="0"/>
                <a:cs typeface="Times New Roman" pitchFamily="18" charset="0"/>
              </a:rPr>
              <a:t> In the cell A12 enter </a:t>
            </a:r>
            <a:r>
              <a:rPr lang="en-US" dirty="0" err="1" smtClean="0">
                <a:solidFill>
                  <a:srgbClr val="FF0000"/>
                </a:solidFill>
                <a:latin typeface="Times New Roman" pitchFamily="18" charset="0"/>
                <a:cs typeface="Times New Roman" pitchFamily="18" charset="0"/>
              </a:rPr>
              <a:t>X</a:t>
            </a:r>
            <a:r>
              <a:rPr lang="en-US" b="1" dirty="0" err="1" smtClean="0">
                <a:solidFill>
                  <a:srgbClr val="FF0000"/>
                </a:solidFill>
                <a:latin typeface="Times New Roman" pitchFamily="18" charset="0"/>
                <a:cs typeface="Times New Roman" pitchFamily="18" charset="0"/>
              </a:rPr>
              <a:t>min</a:t>
            </a: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r>
              <a:rPr lang="en-US" dirty="0" smtClean="0">
                <a:solidFill>
                  <a:srgbClr val="FF0000"/>
                </a:solidFill>
                <a:latin typeface="Times New Roman" pitchFamily="18" charset="0"/>
                <a:cs typeface="Times New Roman" pitchFamily="18" charset="0"/>
              </a:rPr>
              <a:t> In the cell B12 set for calculate for smallest value in data series</a:t>
            </a:r>
          </a:p>
          <a:p>
            <a:pPr lvl="0">
              <a:buFont typeface="Wingdings" pitchFamily="2" charset="2"/>
              <a:buChar char="Ø"/>
            </a:pPr>
            <a:r>
              <a:rPr lang="en-US" dirty="0" smtClean="0">
                <a:solidFill>
                  <a:srgbClr val="FF0000"/>
                </a:solidFill>
                <a:latin typeface="Times New Roman" pitchFamily="18" charset="0"/>
                <a:cs typeface="Times New Roman" pitchFamily="18" charset="0"/>
              </a:rPr>
              <a:t> Add data in cells B2 to B11.</a:t>
            </a:r>
          </a:p>
          <a:p>
            <a:pPr>
              <a:buFont typeface="Wingdings" pitchFamily="2" charset="2"/>
              <a:buChar char="Ø"/>
            </a:pPr>
            <a:r>
              <a:rPr lang="en-US" dirty="0" smtClean="0">
                <a:solidFill>
                  <a:srgbClr val="FF0000"/>
                </a:solidFill>
                <a:latin typeface="Times New Roman" pitchFamily="18" charset="0"/>
                <a:cs typeface="Times New Roman" pitchFamily="18" charset="0"/>
              </a:rPr>
              <a:t> Put the formula =SMALL(B2:B11) in cell B12</a:t>
            </a: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3048000" y="3505200"/>
            <a:ext cx="3200400" cy="2971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fontAlgn="base">
              <a:buFont typeface="Wingdings" pitchFamily="2" charset="2"/>
              <a:buChar char="Ø"/>
            </a:pPr>
            <a:r>
              <a:rPr lang="en-US" dirty="0" smtClean="0">
                <a:solidFill>
                  <a:srgbClr val="FF0000"/>
                </a:solidFill>
                <a:latin typeface="Times New Roman" pitchFamily="18" charset="0"/>
                <a:cs typeface="Times New Roman" pitchFamily="18" charset="0"/>
              </a:rPr>
              <a:t> Then press </a:t>
            </a:r>
            <a:r>
              <a:rPr lang="en-US" b="1" dirty="0" smtClean="0">
                <a:solidFill>
                  <a:srgbClr val="FF0000"/>
                </a:solidFill>
                <a:latin typeface="Times New Roman" pitchFamily="18" charset="0"/>
                <a:cs typeface="Times New Roman" pitchFamily="18" charset="0"/>
              </a:rPr>
              <a:t>OK, </a:t>
            </a:r>
            <a:r>
              <a:rPr lang="en-US" dirty="0" smtClean="0">
                <a:solidFill>
                  <a:srgbClr val="FF0000"/>
                </a:solidFill>
                <a:latin typeface="Times New Roman" pitchFamily="18" charset="0"/>
                <a:cs typeface="Times New Roman" pitchFamily="18" charset="0"/>
              </a:rPr>
              <a:t>then</a:t>
            </a: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in the cell B12 we set the formula </a:t>
            </a:r>
            <a:r>
              <a:rPr lang="en-US" b="1" dirty="0" smtClean="0">
                <a:solidFill>
                  <a:srgbClr val="FF0000"/>
                </a:solidFill>
                <a:latin typeface="Times New Roman" pitchFamily="18" charset="0"/>
                <a:cs typeface="Times New Roman" pitchFamily="18" charset="0"/>
              </a:rPr>
              <a:t>= MIN(B2:B11)</a:t>
            </a:r>
          </a:p>
          <a:p>
            <a:pPr fontAlgn="base"/>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endParaRPr lang="en-US" b="1" dirty="0" smtClean="0">
              <a:solidFill>
                <a:srgbClr val="FF0000"/>
              </a:solidFill>
              <a:latin typeface="Times New Roman" pitchFamily="18" charset="0"/>
              <a:cs typeface="Times New Roman" pitchFamily="18" charset="0"/>
            </a:endParaRPr>
          </a:p>
          <a:p>
            <a:pPr fontAlgn="base"/>
            <a:endParaRPr lang="en-US" b="1" dirty="0" smtClean="0">
              <a:solidFill>
                <a:srgbClr val="FF0000"/>
              </a:solidFill>
              <a:latin typeface="Times New Roman" pitchFamily="18" charset="0"/>
              <a:cs typeface="Times New Roman" pitchFamily="18" charset="0"/>
            </a:endParaRPr>
          </a:p>
          <a:p>
            <a:pPr fontAlgn="base"/>
            <a:endParaRPr lang="en-US" b="1" dirty="0" smtClean="0">
              <a:solidFill>
                <a:srgbClr val="FF0000"/>
              </a:solidFill>
              <a:latin typeface="Times New Roman" pitchFamily="18" charset="0"/>
              <a:cs typeface="Times New Roman" pitchFamily="18" charset="0"/>
            </a:endParaRPr>
          </a:p>
          <a:p>
            <a:pPr fontAlgn="base"/>
            <a:endParaRPr lang="en-US" b="1" dirty="0" smtClean="0">
              <a:solidFill>
                <a:srgbClr val="FF0000"/>
              </a:solidFill>
              <a:latin typeface="Times New Roman" pitchFamily="18" charset="0"/>
              <a:cs typeface="Times New Roman" pitchFamily="18" charset="0"/>
            </a:endParaRPr>
          </a:p>
          <a:p>
            <a:pPr fontAlgn="base"/>
            <a:endParaRPr lang="en-US" b="1" dirty="0" smtClean="0">
              <a:solidFill>
                <a:srgbClr val="FF0000"/>
              </a:solidFill>
              <a:latin typeface="Times New Roman" pitchFamily="18" charset="0"/>
              <a:cs typeface="Times New Roman" pitchFamily="18" charset="0"/>
            </a:endParaRPr>
          </a:p>
          <a:p>
            <a:pPr lvl="0">
              <a:buFont typeface="Wingdings" pitchFamily="2" charset="2"/>
              <a:buChar char="Ø"/>
            </a:pPr>
            <a:r>
              <a:rPr lang="en-US" dirty="0" smtClean="0">
                <a:solidFill>
                  <a:srgbClr val="FF0000"/>
                </a:solidFill>
                <a:latin typeface="Times New Roman" pitchFamily="18" charset="0"/>
                <a:cs typeface="Times New Roman" pitchFamily="18" charset="0"/>
              </a:rPr>
              <a:t> Press </a:t>
            </a:r>
            <a:r>
              <a:rPr lang="en-US" b="1" dirty="0" smtClean="0">
                <a:solidFill>
                  <a:srgbClr val="FF0000"/>
                </a:solidFill>
                <a:latin typeface="Times New Roman" pitchFamily="18" charset="0"/>
                <a:cs typeface="Times New Roman" pitchFamily="18" charset="0"/>
              </a:rPr>
              <a:t>OK</a:t>
            </a:r>
          </a:p>
          <a:p>
            <a:pPr lvl="0">
              <a:buFont typeface="Wingdings" pitchFamily="2" charset="2"/>
              <a:buChar char="Ø"/>
            </a:pP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In the cell A13 enter </a:t>
            </a:r>
            <a:r>
              <a:rPr lang="en-US" dirty="0" err="1" smtClean="0">
                <a:solidFill>
                  <a:srgbClr val="FF0000"/>
                </a:solidFill>
                <a:latin typeface="Times New Roman" pitchFamily="18" charset="0"/>
                <a:cs typeface="Times New Roman" pitchFamily="18" charset="0"/>
              </a:rPr>
              <a:t>X</a:t>
            </a:r>
            <a:r>
              <a:rPr lang="en-US" b="1" dirty="0" err="1" smtClean="0">
                <a:solidFill>
                  <a:srgbClr val="FF0000"/>
                </a:solidFill>
                <a:latin typeface="Times New Roman" pitchFamily="18" charset="0"/>
                <a:cs typeface="Times New Roman" pitchFamily="18" charset="0"/>
              </a:rPr>
              <a:t>max</a:t>
            </a:r>
            <a:endParaRPr lang="en-US" b="1" dirty="0" smtClean="0">
              <a:solidFill>
                <a:srgbClr val="FF0000"/>
              </a:solidFill>
              <a:latin typeface="Times New Roman" pitchFamily="18" charset="0"/>
              <a:cs typeface="Times New Roman" pitchFamily="18" charset="0"/>
            </a:endParaRPr>
          </a:p>
          <a:p>
            <a:pPr lvl="0">
              <a:buFont typeface="Wingdings" pitchFamily="2" charset="2"/>
              <a:buChar char="Ø"/>
            </a:pP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In the cell B13 set for calculate for largest value in data series</a:t>
            </a:r>
          </a:p>
          <a:p>
            <a:pPr lvl="0">
              <a:buFont typeface="Wingdings" pitchFamily="2" charset="2"/>
              <a:buChar char="Ø"/>
            </a:pPr>
            <a:r>
              <a:rPr lang="en-US" dirty="0" smtClean="0">
                <a:solidFill>
                  <a:srgbClr val="FF0000"/>
                </a:solidFill>
                <a:latin typeface="Times New Roman" pitchFamily="18" charset="0"/>
                <a:cs typeface="Times New Roman" pitchFamily="18" charset="0"/>
              </a:rPr>
              <a:t> Add data in cells B2 to B11</a:t>
            </a:r>
          </a:p>
        </p:txBody>
      </p:sp>
      <p:pic>
        <p:nvPicPr>
          <p:cNvPr id="3" name="Picture 2"/>
          <p:cNvPicPr/>
          <p:nvPr/>
        </p:nvPicPr>
        <p:blipFill>
          <a:blip r:embed="rId2"/>
          <a:srcRect/>
          <a:stretch>
            <a:fillRect/>
          </a:stretch>
        </p:blipFill>
        <p:spPr bwMode="auto">
          <a:xfrm>
            <a:off x="2971800" y="762000"/>
            <a:ext cx="3276600" cy="38862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fontAlgn="base">
              <a:buFont typeface="Wingdings" pitchFamily="2" charset="2"/>
              <a:buChar char="Ø"/>
            </a:pP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Now, add the formula in cell B13 =LARGE(B2:B11) in cell B13</a:t>
            </a:r>
            <a:endParaRPr lang="en-US" b="1" dirty="0" smtClean="0">
              <a:solidFill>
                <a:srgbClr val="FF0000"/>
              </a:solidFill>
              <a:latin typeface="Times New Roman" pitchFamily="18" charset="0"/>
              <a:cs typeface="Times New Roman" pitchFamily="18" charset="0"/>
            </a:endParaRPr>
          </a:p>
          <a:p>
            <a:pPr fontAlgn="base"/>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endParaRPr lang="en-US" b="1" dirty="0" smtClean="0">
              <a:solidFill>
                <a:srgbClr val="FF0000"/>
              </a:solidFill>
              <a:latin typeface="Times New Roman" pitchFamily="18" charset="0"/>
              <a:cs typeface="Times New Roman" pitchFamily="18" charset="0"/>
            </a:endParaRPr>
          </a:p>
          <a:p>
            <a:pPr fontAlgn="base"/>
            <a:endParaRPr lang="en-US" b="1" dirty="0" smtClean="0">
              <a:solidFill>
                <a:srgbClr val="FF0000"/>
              </a:solidFill>
              <a:latin typeface="Times New Roman" pitchFamily="18" charset="0"/>
              <a:cs typeface="Times New Roman" pitchFamily="18" charset="0"/>
            </a:endParaRPr>
          </a:p>
          <a:p>
            <a:pPr fontAlgn="base"/>
            <a:endParaRPr lang="en-US" b="1" dirty="0" smtClean="0">
              <a:solidFill>
                <a:srgbClr val="FF0000"/>
              </a:solidFill>
              <a:latin typeface="Times New Roman" pitchFamily="18" charset="0"/>
              <a:cs typeface="Times New Roman" pitchFamily="18" charset="0"/>
            </a:endParaRPr>
          </a:p>
          <a:p>
            <a:pPr>
              <a:buFont typeface="Wingdings" pitchFamily="2" charset="2"/>
              <a:buChar char="Ø"/>
            </a:pPr>
            <a:r>
              <a:rPr lang="en-US" dirty="0" smtClean="0">
                <a:solidFill>
                  <a:srgbClr val="FF0000"/>
                </a:solidFill>
                <a:latin typeface="Times New Roman" pitchFamily="18" charset="0"/>
                <a:cs typeface="Times New Roman" pitchFamily="18" charset="0"/>
              </a:rPr>
              <a:t> Then press </a:t>
            </a:r>
            <a:r>
              <a:rPr lang="en-US" b="1" dirty="0" smtClean="0">
                <a:solidFill>
                  <a:srgbClr val="FF0000"/>
                </a:solidFill>
                <a:latin typeface="Times New Roman" pitchFamily="18" charset="0"/>
                <a:cs typeface="Times New Roman" pitchFamily="18" charset="0"/>
              </a:rPr>
              <a:t>OK, </a:t>
            </a:r>
            <a:r>
              <a:rPr lang="en-US" dirty="0" smtClean="0">
                <a:solidFill>
                  <a:srgbClr val="FF0000"/>
                </a:solidFill>
                <a:latin typeface="Times New Roman" pitchFamily="18" charset="0"/>
                <a:cs typeface="Times New Roman" pitchFamily="18" charset="0"/>
              </a:rPr>
              <a:t>then</a:t>
            </a: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in the cell B13 we set the formula </a:t>
            </a:r>
            <a:r>
              <a:rPr lang="en-US" b="1" dirty="0" smtClean="0">
                <a:solidFill>
                  <a:srgbClr val="FF0000"/>
                </a:solidFill>
                <a:latin typeface="Times New Roman" pitchFamily="18" charset="0"/>
                <a:cs typeface="Times New Roman" pitchFamily="18" charset="0"/>
              </a:rPr>
              <a:t>= LARGEST (B2:B11)</a:t>
            </a: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r>
              <a:rPr lang="en-US" dirty="0" smtClean="0">
                <a:solidFill>
                  <a:srgbClr val="FF0000"/>
                </a:solidFill>
                <a:latin typeface="Times New Roman" pitchFamily="18" charset="0"/>
                <a:cs typeface="Times New Roman" pitchFamily="18" charset="0"/>
              </a:rPr>
              <a:t>Press </a:t>
            </a:r>
            <a:r>
              <a:rPr lang="en-US" b="1" dirty="0" smtClean="0">
                <a:solidFill>
                  <a:srgbClr val="FF0000"/>
                </a:solidFill>
                <a:latin typeface="Times New Roman" pitchFamily="18" charset="0"/>
                <a:cs typeface="Times New Roman" pitchFamily="18" charset="0"/>
              </a:rPr>
              <a:t>OK</a:t>
            </a:r>
          </a:p>
          <a:p>
            <a:pPr lvl="0">
              <a:buFont typeface="Wingdings" pitchFamily="2" charset="2"/>
              <a:buChar char="Ø"/>
            </a:pP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In the cell A13 enter </a:t>
            </a:r>
            <a:r>
              <a:rPr lang="en-US" dirty="0" err="1" smtClean="0">
                <a:solidFill>
                  <a:srgbClr val="FF0000"/>
                </a:solidFill>
                <a:latin typeface="Times New Roman" pitchFamily="18" charset="0"/>
                <a:cs typeface="Times New Roman" pitchFamily="18" charset="0"/>
              </a:rPr>
              <a:t>X</a:t>
            </a:r>
            <a:r>
              <a:rPr lang="en-US" b="1" dirty="0" err="1" smtClean="0">
                <a:solidFill>
                  <a:srgbClr val="FF0000"/>
                </a:solidFill>
                <a:latin typeface="Times New Roman" pitchFamily="18" charset="0"/>
                <a:cs typeface="Times New Roman" pitchFamily="18" charset="0"/>
              </a:rPr>
              <a:t>max</a:t>
            </a:r>
            <a:endParaRPr lang="en-US" b="1" dirty="0" smtClean="0">
              <a:solidFill>
                <a:srgbClr val="FF0000"/>
              </a:solidFill>
              <a:latin typeface="Times New Roman" pitchFamily="18" charset="0"/>
              <a:cs typeface="Times New Roman" pitchFamily="18" charset="0"/>
            </a:endParaRPr>
          </a:p>
          <a:p>
            <a:pPr lvl="0">
              <a:buFont typeface="Wingdings" pitchFamily="2" charset="2"/>
              <a:buChar char="Ø"/>
            </a:pP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In the cell B13 set for calculate for largest value in data series</a:t>
            </a:r>
          </a:p>
          <a:p>
            <a:pPr lvl="0">
              <a:buFont typeface="Wingdings" pitchFamily="2" charset="2"/>
              <a:buChar char="Ø"/>
            </a:pPr>
            <a:r>
              <a:rPr lang="en-US" dirty="0" smtClean="0">
                <a:solidFill>
                  <a:srgbClr val="FF0000"/>
                </a:solidFill>
                <a:latin typeface="Times New Roman" pitchFamily="18" charset="0"/>
                <a:cs typeface="Times New Roman" pitchFamily="18" charset="0"/>
              </a:rPr>
              <a:t> Add data in cells B2 to B11.</a:t>
            </a:r>
          </a:p>
          <a:p>
            <a:pPr lvl="0">
              <a:buFont typeface="Wingdings" pitchFamily="2" charset="2"/>
              <a:buChar char="Ø"/>
            </a:pPr>
            <a:r>
              <a:rPr lang="en-US" dirty="0" smtClean="0">
                <a:solidFill>
                  <a:srgbClr val="FF0000"/>
                </a:solidFill>
                <a:latin typeface="Times New Roman" pitchFamily="18" charset="0"/>
                <a:cs typeface="Times New Roman" pitchFamily="18" charset="0"/>
              </a:rPr>
              <a:t> Now, add the formula in cell B13 =LARGE(B2:B11) in cell B13</a:t>
            </a:r>
          </a:p>
        </p:txBody>
      </p:sp>
      <p:pic>
        <p:nvPicPr>
          <p:cNvPr id="3" name="Picture 2"/>
          <p:cNvPicPr/>
          <p:nvPr/>
        </p:nvPicPr>
        <p:blipFill>
          <a:blip r:embed="rId2"/>
          <a:srcRect/>
          <a:stretch>
            <a:fillRect/>
          </a:stretch>
        </p:blipFill>
        <p:spPr bwMode="auto">
          <a:xfrm>
            <a:off x="3276600" y="879945"/>
            <a:ext cx="2803663" cy="323485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fontAlgn="base"/>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buFont typeface="Wingdings" pitchFamily="2" charset="2"/>
              <a:buChar char="Ø"/>
            </a:pPr>
            <a:endParaRPr lang="en-US" b="1" dirty="0" smtClean="0">
              <a:solidFill>
                <a:srgbClr val="FF0000"/>
              </a:solidFill>
              <a:latin typeface="Times New Roman" pitchFamily="18" charset="0"/>
              <a:cs typeface="Times New Roman" pitchFamily="18" charset="0"/>
            </a:endParaRPr>
          </a:p>
          <a:p>
            <a:pPr fontAlgn="base"/>
            <a:endParaRPr lang="en-US" b="1" dirty="0" smtClean="0">
              <a:solidFill>
                <a:srgbClr val="FF0000"/>
              </a:solidFill>
              <a:latin typeface="Times New Roman" pitchFamily="18" charset="0"/>
              <a:cs typeface="Times New Roman" pitchFamily="18" charset="0"/>
            </a:endParaRPr>
          </a:p>
          <a:p>
            <a:pPr fontAlgn="base"/>
            <a:endParaRPr lang="en-US" b="1" dirty="0" smtClean="0">
              <a:solidFill>
                <a:srgbClr val="FF0000"/>
              </a:solidFill>
              <a:latin typeface="Times New Roman" pitchFamily="18" charset="0"/>
              <a:cs typeface="Times New Roman" pitchFamily="18" charset="0"/>
            </a:endParaRPr>
          </a:p>
          <a:p>
            <a:pPr fontAlgn="base"/>
            <a:endParaRPr lang="en-US" b="1" dirty="0" smtClean="0">
              <a:solidFill>
                <a:srgbClr val="FF0000"/>
              </a:solidFill>
              <a:latin typeface="Times New Roman" pitchFamily="18" charset="0"/>
              <a:cs typeface="Times New Roman" pitchFamily="18" charset="0"/>
            </a:endParaRPr>
          </a:p>
          <a:p>
            <a:pPr lvl="0">
              <a:buFont typeface="Wingdings" pitchFamily="2" charset="2"/>
              <a:buChar char="Ø"/>
            </a:pPr>
            <a:r>
              <a:rPr lang="en-US" dirty="0" smtClean="0">
                <a:solidFill>
                  <a:srgbClr val="FF0000"/>
                </a:solidFill>
                <a:latin typeface="Times New Roman" pitchFamily="18" charset="0"/>
                <a:cs typeface="Times New Roman" pitchFamily="18" charset="0"/>
              </a:rPr>
              <a:t> Press </a:t>
            </a:r>
            <a:r>
              <a:rPr lang="en-US" b="1" dirty="0" smtClean="0">
                <a:solidFill>
                  <a:srgbClr val="FF0000"/>
                </a:solidFill>
                <a:latin typeface="Times New Roman" pitchFamily="18" charset="0"/>
                <a:cs typeface="Times New Roman" pitchFamily="18" charset="0"/>
              </a:rPr>
              <a:t>OK</a:t>
            </a: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r>
              <a:rPr lang="en-US" dirty="0" smtClean="0">
                <a:solidFill>
                  <a:srgbClr val="FF0000"/>
                </a:solidFill>
                <a:latin typeface="Times New Roman" pitchFamily="18" charset="0"/>
                <a:cs typeface="Times New Roman" pitchFamily="18" charset="0"/>
              </a:rPr>
              <a:t> Subtract the two formulas by adding =B13-B12 in cell B14</a:t>
            </a:r>
          </a:p>
          <a:p>
            <a:pPr>
              <a:buFont typeface="Wingdings" pitchFamily="2" charset="2"/>
              <a:buChar char="Ø"/>
            </a:pPr>
            <a:r>
              <a:rPr lang="en-US" dirty="0" smtClean="0">
                <a:solidFill>
                  <a:srgbClr val="FF0000"/>
                </a:solidFill>
                <a:latin typeface="Times New Roman" pitchFamily="18" charset="0"/>
                <a:cs typeface="Times New Roman" pitchFamily="18" charset="0"/>
              </a:rPr>
              <a:t> Now, you got the range of data</a:t>
            </a:r>
          </a:p>
          <a:p>
            <a:pPr algn="just" fontAlgn="base"/>
            <a:endParaRPr lang="en-US" dirty="0" smtClean="0">
              <a:solidFill>
                <a:srgbClr val="FF0000"/>
              </a:solidFill>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2971800" y="457200"/>
            <a:ext cx="3203879" cy="3429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fontAlgn="base"/>
            <a:r>
              <a:rPr lang="en-US" sz="3200" b="1" dirty="0" smtClean="0">
                <a:latin typeface="Times New Roman" pitchFamily="18" charset="0"/>
                <a:cs typeface="Times New Roman" pitchFamily="18" charset="0"/>
              </a:rPr>
              <a:t>Mean Deviation</a:t>
            </a:r>
          </a:p>
          <a:p>
            <a:pPr lvl="0">
              <a:buFont typeface="Wingdings" pitchFamily="2" charset="2"/>
              <a:buChar char="Ø"/>
            </a:pPr>
            <a:r>
              <a:rPr lang="en-US" dirty="0" smtClean="0">
                <a:solidFill>
                  <a:srgbClr val="FF0000"/>
                </a:solidFill>
                <a:latin typeface="Times New Roman" pitchFamily="18" charset="0"/>
                <a:cs typeface="Times New Roman" pitchFamily="18" charset="0"/>
              </a:rPr>
              <a:t> In the above example, enter the data values in cells B2:B11 </a:t>
            </a:r>
          </a:p>
          <a:p>
            <a:pPr lvl="0">
              <a:buFont typeface="Wingdings" pitchFamily="2" charset="2"/>
              <a:buChar char="Ø"/>
            </a:pPr>
            <a:r>
              <a:rPr lang="en-US" dirty="0" smtClean="0">
                <a:solidFill>
                  <a:srgbClr val="FF0000"/>
                </a:solidFill>
                <a:latin typeface="Times New Roman" pitchFamily="18" charset="0"/>
                <a:cs typeface="Times New Roman" pitchFamily="18" charset="0"/>
              </a:rPr>
              <a:t> In the cell A15 enter </a:t>
            </a:r>
            <a:r>
              <a:rPr lang="en-US" b="1" dirty="0" smtClean="0">
                <a:solidFill>
                  <a:srgbClr val="FF0000"/>
                </a:solidFill>
                <a:latin typeface="Times New Roman" pitchFamily="18" charset="0"/>
                <a:cs typeface="Times New Roman" pitchFamily="18" charset="0"/>
              </a:rPr>
              <a:t>AVERAGE</a:t>
            </a: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r>
              <a:rPr lang="en-US" dirty="0" smtClean="0">
                <a:solidFill>
                  <a:srgbClr val="FF0000"/>
                </a:solidFill>
                <a:latin typeface="Times New Roman" pitchFamily="18" charset="0"/>
                <a:cs typeface="Times New Roman" pitchFamily="18" charset="0"/>
              </a:rPr>
              <a:t> First, find the mean value in cell B15 and type the formula =AVERAGE (B2:B11)</a:t>
            </a:r>
          </a:p>
          <a:p>
            <a:pPr>
              <a:buFont typeface="Wingdings" pitchFamily="2" charset="2"/>
              <a:buChar char="Ø"/>
            </a:pPr>
            <a:r>
              <a:rPr lang="en-US" dirty="0" smtClean="0">
                <a:solidFill>
                  <a:srgbClr val="FF0000"/>
                </a:solidFill>
                <a:latin typeface="Times New Roman" pitchFamily="18" charset="0"/>
                <a:cs typeface="Times New Roman" pitchFamily="18" charset="0"/>
              </a:rPr>
              <a:t> Then we see the calculated mean value in cell B15</a:t>
            </a: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2286000" y="2133600"/>
            <a:ext cx="3886199" cy="32004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lvl="0">
              <a:buFont typeface="Wingdings" pitchFamily="2" charset="2"/>
              <a:buChar char="Ø"/>
            </a:pPr>
            <a:r>
              <a:rPr lang="en-US" dirty="0" smtClean="0">
                <a:solidFill>
                  <a:srgbClr val="FF0000"/>
                </a:solidFill>
                <a:latin typeface="Times New Roman" pitchFamily="18" charset="0"/>
                <a:cs typeface="Times New Roman" pitchFamily="18" charset="0"/>
              </a:rPr>
              <a:t> Press </a:t>
            </a:r>
            <a:r>
              <a:rPr lang="en-US" b="1" dirty="0" smtClean="0">
                <a:solidFill>
                  <a:srgbClr val="FF0000"/>
                </a:solidFill>
                <a:latin typeface="Times New Roman" pitchFamily="18" charset="0"/>
                <a:cs typeface="Times New Roman" pitchFamily="18" charset="0"/>
              </a:rPr>
              <a:t>OK</a:t>
            </a:r>
            <a:r>
              <a:rPr lang="en-US" dirty="0" smtClean="0">
                <a:solidFill>
                  <a:srgbClr val="FF0000"/>
                </a:solidFill>
                <a:latin typeface="Times New Roman" pitchFamily="18" charset="0"/>
                <a:cs typeface="Times New Roman" pitchFamily="18" charset="0"/>
              </a:rPr>
              <a:t>, then</a:t>
            </a: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r>
              <a:rPr lang="en-US" dirty="0" smtClean="0">
                <a:solidFill>
                  <a:srgbClr val="FF0000"/>
                </a:solidFill>
                <a:latin typeface="Times New Roman" pitchFamily="18" charset="0"/>
                <a:cs typeface="Times New Roman" pitchFamily="18" charset="0"/>
              </a:rPr>
              <a:t> Press </a:t>
            </a:r>
            <a:r>
              <a:rPr lang="en-US" b="1" dirty="0" smtClean="0">
                <a:solidFill>
                  <a:srgbClr val="FF0000"/>
                </a:solidFill>
                <a:latin typeface="Times New Roman" pitchFamily="18" charset="0"/>
                <a:cs typeface="Times New Roman" pitchFamily="18" charset="0"/>
              </a:rPr>
              <a:t>OK</a:t>
            </a: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r>
              <a:rPr lang="en-US" dirty="0" smtClean="0">
                <a:solidFill>
                  <a:srgbClr val="FF0000"/>
                </a:solidFill>
                <a:latin typeface="Times New Roman" pitchFamily="18" charset="0"/>
                <a:cs typeface="Times New Roman" pitchFamily="18" charset="0"/>
              </a:rPr>
              <a:t> Now, calculate the </a:t>
            </a:r>
            <a:r>
              <a:rPr lang="en-US" b="1" dirty="0" smtClean="0">
                <a:solidFill>
                  <a:srgbClr val="FF0000"/>
                </a:solidFill>
                <a:latin typeface="Times New Roman" pitchFamily="18" charset="0"/>
                <a:cs typeface="Times New Roman" pitchFamily="18" charset="0"/>
              </a:rPr>
              <a:t>Absolute deviations </a:t>
            </a:r>
            <a:r>
              <a:rPr lang="en-US" dirty="0" smtClean="0">
                <a:solidFill>
                  <a:srgbClr val="FF0000"/>
                </a:solidFill>
                <a:latin typeface="Times New Roman" pitchFamily="18" charset="0"/>
                <a:cs typeface="Times New Roman" pitchFamily="18" charset="0"/>
              </a:rPr>
              <a:t>in the cells C2, </a:t>
            </a:r>
          </a:p>
          <a:p>
            <a:pPr>
              <a:buFont typeface="Wingdings" pitchFamily="2" charset="2"/>
              <a:buChar char="Ø"/>
            </a:pPr>
            <a:r>
              <a:rPr lang="en-US" dirty="0" smtClean="0">
                <a:solidFill>
                  <a:srgbClr val="FF0000"/>
                </a:solidFill>
                <a:latin typeface="Times New Roman" pitchFamily="18" charset="0"/>
                <a:cs typeface="Times New Roman" pitchFamily="18" charset="0"/>
              </a:rPr>
              <a:t> Using the following formula =ABS(B2-$B$12)</a:t>
            </a: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p:txBody>
      </p:sp>
      <p:pic>
        <p:nvPicPr>
          <p:cNvPr id="3" name="Picture 2"/>
          <p:cNvPicPr/>
          <p:nvPr/>
        </p:nvPicPr>
        <p:blipFill>
          <a:blip r:embed="rId2" cstate="print"/>
          <a:srcRect/>
          <a:stretch>
            <a:fillRect/>
          </a:stretch>
        </p:blipFill>
        <p:spPr bwMode="auto">
          <a:xfrm>
            <a:off x="2057400" y="838200"/>
            <a:ext cx="4876799" cy="2819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304801"/>
            <a:ext cx="7772400" cy="609600"/>
          </a:xfrm>
          <a:prstGeom prst="rect">
            <a:avLst/>
          </a:prstGeom>
          <a:solidFill>
            <a:schemeClr val="accent5">
              <a:lumMod val="20000"/>
              <a:lumOff val="80000"/>
            </a:schemeClr>
          </a:solidFill>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Creating a new spreadsheet</a:t>
            </a:r>
          </a:p>
        </p:txBody>
      </p:sp>
      <p:sp>
        <p:nvSpPr>
          <p:cNvPr id="5" name="Subtitle 2"/>
          <p:cNvSpPr txBox="1">
            <a:spLocks/>
          </p:cNvSpPr>
          <p:nvPr/>
        </p:nvSpPr>
        <p:spPr>
          <a:xfrm>
            <a:off x="685800" y="1066800"/>
            <a:ext cx="8001000" cy="5257800"/>
          </a:xfrm>
          <a:prstGeom prst="rect">
            <a:avLst/>
          </a:prstGeom>
        </p:spPr>
        <p:txBody>
          <a:bodyPr>
            <a:normAutofit/>
          </a:bodyPr>
          <a:lstStyle/>
          <a:p>
            <a:pPr algn="just" fontAlgn="base"/>
            <a:r>
              <a:rPr lang="en-US" sz="2400" dirty="0">
                <a:solidFill>
                  <a:srgbClr val="FF0000"/>
                </a:solidFill>
                <a:latin typeface="Times New Roman" pitchFamily="18" charset="0"/>
                <a:cs typeface="Times New Roman" pitchFamily="18" charset="0"/>
              </a:rPr>
              <a:t>In </a:t>
            </a:r>
            <a:r>
              <a:rPr lang="en-US" sz="2400" dirty="0" smtClean="0">
                <a:solidFill>
                  <a:srgbClr val="FF0000"/>
                </a:solidFill>
                <a:latin typeface="Times New Roman" pitchFamily="18" charset="0"/>
                <a:cs typeface="Times New Roman" pitchFamily="18" charset="0"/>
              </a:rPr>
              <a:t>MS-Excel, three </a:t>
            </a:r>
            <a:r>
              <a:rPr lang="en-US" sz="2400" dirty="0">
                <a:solidFill>
                  <a:srgbClr val="FF0000"/>
                </a:solidFill>
                <a:latin typeface="Times New Roman" pitchFamily="18" charset="0"/>
                <a:cs typeface="Times New Roman" pitchFamily="18" charset="0"/>
              </a:rPr>
              <a:t>sheets are already opened by default, now to add a new sheet :</a:t>
            </a:r>
          </a:p>
          <a:p>
            <a:pPr fontAlgn="base"/>
            <a:r>
              <a:rPr lang="en-US" sz="2400" dirty="0">
                <a:solidFill>
                  <a:srgbClr val="FF0000"/>
                </a:solidFill>
                <a:latin typeface="Times New Roman" pitchFamily="18" charset="0"/>
                <a:cs typeface="Times New Roman" pitchFamily="18" charset="0"/>
              </a:rPr>
              <a:t>In the lowermost pane in Excel, you can find a button.</a:t>
            </a:r>
          </a:p>
          <a:p>
            <a:pPr fontAlgn="base"/>
            <a:r>
              <a:rPr lang="en-US" sz="2400" dirty="0">
                <a:solidFill>
                  <a:srgbClr val="FF0000"/>
                </a:solidFill>
                <a:latin typeface="Times New Roman" pitchFamily="18" charset="0"/>
                <a:cs typeface="Times New Roman" pitchFamily="18" charset="0"/>
              </a:rPr>
              <a:t>Click on that button to add a new sheet</a:t>
            </a:r>
            <a:r>
              <a:rPr lang="en-US" sz="2400" dirty="0" smtClean="0">
                <a:solidFill>
                  <a:srgbClr val="FF0000"/>
                </a:solidFill>
                <a:latin typeface="Times New Roman" pitchFamily="18" charset="0"/>
                <a:cs typeface="Times New Roman" pitchFamily="18" charset="0"/>
              </a:rPr>
              <a:t>.</a:t>
            </a:r>
          </a:p>
          <a:p>
            <a:pPr fontAlgn="base"/>
            <a:endParaRPr lang="en-US" sz="2400" dirty="0" smtClean="0">
              <a:solidFill>
                <a:srgbClr val="FF0000"/>
              </a:solidFill>
              <a:latin typeface="Times New Roman" pitchFamily="18" charset="0"/>
              <a:cs typeface="Times New Roman" pitchFamily="18" charset="0"/>
            </a:endParaRPr>
          </a:p>
          <a:p>
            <a:pPr fontAlgn="base"/>
            <a:endParaRPr lang="en-US" sz="2400" dirty="0">
              <a:solidFill>
                <a:srgbClr val="FF0000"/>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2209800" y="2743200"/>
            <a:ext cx="4495800" cy="1819275"/>
          </a:xfrm>
          <a:prstGeom prst="rect">
            <a:avLst/>
          </a:prstGeom>
          <a:noFill/>
          <a:ln w="9525">
            <a:noFill/>
            <a:miter lim="800000"/>
            <a:headEnd/>
            <a:tailEnd/>
          </a:ln>
          <a:effectLst/>
        </p:spPr>
      </p:pic>
      <p:sp>
        <p:nvSpPr>
          <p:cNvPr id="7" name="TextBox 6"/>
          <p:cNvSpPr txBox="1"/>
          <p:nvPr/>
        </p:nvSpPr>
        <p:spPr>
          <a:xfrm>
            <a:off x="4038600" y="5029200"/>
            <a:ext cx="2514600" cy="338554"/>
          </a:xfrm>
          <a:prstGeom prst="rect">
            <a:avLst/>
          </a:prstGeom>
          <a:noFill/>
        </p:spPr>
        <p:txBody>
          <a:bodyPr wrap="square" rtlCol="0">
            <a:spAutoFit/>
          </a:bodyPr>
          <a:lstStyle/>
          <a:p>
            <a:r>
              <a:rPr lang="en-US" sz="1600" b="1" dirty="0" smtClean="0">
                <a:solidFill>
                  <a:schemeClr val="accent6">
                    <a:lumMod val="75000"/>
                  </a:schemeClr>
                </a:solidFill>
              </a:rPr>
              <a:t>Click to add a new sheet</a:t>
            </a:r>
            <a:endParaRPr lang="en-US" sz="1600" b="1" dirty="0">
              <a:solidFill>
                <a:schemeClr val="accent6">
                  <a:lumMod val="75000"/>
                </a:schemeClr>
              </a:solidFill>
            </a:endParaRPr>
          </a:p>
        </p:txBody>
      </p:sp>
      <p:cxnSp>
        <p:nvCxnSpPr>
          <p:cNvPr id="9" name="Straight Arrow Connector 8"/>
          <p:cNvCxnSpPr/>
          <p:nvPr/>
        </p:nvCxnSpPr>
        <p:spPr>
          <a:xfrm rot="16200000" flipV="1">
            <a:off x="4724400" y="4648200"/>
            <a:ext cx="685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lvl="0"/>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endParaRPr lang="en-US" dirty="0" smtClean="0">
              <a:solidFill>
                <a:srgbClr val="FF0000"/>
              </a:solidFill>
              <a:latin typeface="Times New Roman" pitchFamily="18" charset="0"/>
              <a:cs typeface="Times New Roman" pitchFamily="18" charset="0"/>
            </a:endParaRPr>
          </a:p>
          <a:p>
            <a:pPr marL="225425" lvl="0" indent="-225425">
              <a:buFont typeface="Wingdings" pitchFamily="2" charset="2"/>
              <a:buChar char="Ø"/>
              <a:tabLst>
                <a:tab pos="225425" algn="l"/>
              </a:tabLst>
            </a:pPr>
            <a:r>
              <a:rPr lang="en-US" dirty="0" smtClean="0">
                <a:solidFill>
                  <a:srgbClr val="FF0000"/>
                </a:solidFill>
                <a:latin typeface="Times New Roman" pitchFamily="18" charset="0"/>
                <a:cs typeface="Times New Roman" pitchFamily="18" charset="0"/>
              </a:rPr>
              <a:t>Press </a:t>
            </a:r>
            <a:r>
              <a:rPr lang="en-US" b="1" dirty="0" smtClean="0">
                <a:solidFill>
                  <a:srgbClr val="FF0000"/>
                </a:solidFill>
                <a:latin typeface="Times New Roman" pitchFamily="18" charset="0"/>
                <a:cs typeface="Times New Roman" pitchFamily="18" charset="0"/>
              </a:rPr>
              <a:t>OK</a:t>
            </a:r>
            <a:r>
              <a:rPr lang="en-US" dirty="0" smtClean="0">
                <a:solidFill>
                  <a:srgbClr val="FF0000"/>
                </a:solidFill>
                <a:latin typeface="Times New Roman" pitchFamily="18" charset="0"/>
                <a:cs typeface="Times New Roman" pitchFamily="18" charset="0"/>
              </a:rPr>
              <a:t>. This calculates the absolute deviation of the value in cell B2 from the mean value in the dataset. </a:t>
            </a:r>
          </a:p>
          <a:p>
            <a:pPr>
              <a:buFont typeface="Wingdings" pitchFamily="2" charset="2"/>
              <a:buChar char="Ø"/>
            </a:pPr>
            <a:r>
              <a:rPr lang="en-US" dirty="0" smtClean="0">
                <a:solidFill>
                  <a:srgbClr val="FF0000"/>
                </a:solidFill>
                <a:latin typeface="Times New Roman" pitchFamily="18" charset="0"/>
                <a:cs typeface="Times New Roman" pitchFamily="18" charset="0"/>
              </a:rPr>
              <a:t> Double click the + sign in cell C2 to fill the remaining values in column C</a:t>
            </a:r>
          </a:p>
          <a:p>
            <a:pPr algn="just" fontAlgn="base"/>
            <a:endParaRPr lang="en-US" dirty="0" smtClean="0">
              <a:solidFill>
                <a:srgbClr val="FF0000"/>
              </a:solidFill>
              <a:latin typeface="Times New Roman" pitchFamily="18" charset="0"/>
              <a:cs typeface="Times New Roman" pitchFamily="18" charset="0"/>
            </a:endParaRPr>
          </a:p>
        </p:txBody>
      </p:sp>
      <p:pic>
        <p:nvPicPr>
          <p:cNvPr id="4" name="Picture 3"/>
          <p:cNvPicPr/>
          <p:nvPr/>
        </p:nvPicPr>
        <p:blipFill>
          <a:blip r:embed="rId2"/>
          <a:srcRect/>
          <a:stretch>
            <a:fillRect/>
          </a:stretch>
        </p:blipFill>
        <p:spPr bwMode="auto">
          <a:xfrm>
            <a:off x="1981200" y="533400"/>
            <a:ext cx="5410200" cy="24384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lvl="0"/>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endParaRPr lang="en-US" dirty="0" smtClean="0">
              <a:solidFill>
                <a:srgbClr val="FF0000"/>
              </a:solidFill>
              <a:latin typeface="Times New Roman" pitchFamily="18" charset="0"/>
              <a:cs typeface="Times New Roman" pitchFamily="18" charset="0"/>
            </a:endParaRPr>
          </a:p>
          <a:p>
            <a:pPr lvl="0"/>
            <a:endParaRPr lang="en-US" dirty="0" smtClean="0">
              <a:solidFill>
                <a:srgbClr val="FF0000"/>
              </a:solidFill>
              <a:latin typeface="Times New Roman" pitchFamily="18" charset="0"/>
              <a:cs typeface="Times New Roman" pitchFamily="18" charset="0"/>
            </a:endParaRPr>
          </a:p>
          <a:p>
            <a:pPr marL="225425" lvl="0" indent="-225425" algn="just">
              <a:buFont typeface="Wingdings" pitchFamily="2" charset="2"/>
              <a:buChar char="Ø"/>
            </a:pPr>
            <a:r>
              <a:rPr lang="en-US" dirty="0" smtClean="0">
                <a:solidFill>
                  <a:srgbClr val="FF0000"/>
                </a:solidFill>
                <a:latin typeface="Times New Roman" pitchFamily="18" charset="0"/>
                <a:cs typeface="Times New Roman" pitchFamily="18" charset="0"/>
              </a:rPr>
              <a:t>Calculate the </a:t>
            </a:r>
            <a:r>
              <a:rPr lang="en-US" b="1" dirty="0" smtClean="0">
                <a:solidFill>
                  <a:srgbClr val="FF0000"/>
                </a:solidFill>
                <a:latin typeface="Times New Roman" pitchFamily="18" charset="0"/>
                <a:cs typeface="Times New Roman" pitchFamily="18" charset="0"/>
              </a:rPr>
              <a:t>Mean Absolute Deviation. </a:t>
            </a:r>
            <a:r>
              <a:rPr lang="en-US" dirty="0" smtClean="0">
                <a:solidFill>
                  <a:srgbClr val="FF0000"/>
                </a:solidFill>
                <a:latin typeface="Times New Roman" pitchFamily="18" charset="0"/>
                <a:cs typeface="Times New Roman" pitchFamily="18" charset="0"/>
              </a:rPr>
              <a:t>In cell C13; type the following formula =AVERAGE(C2:C11)</a:t>
            </a:r>
          </a:p>
          <a:p>
            <a:pPr lvl="0">
              <a:buFont typeface="Wingdings" pitchFamily="2" charset="2"/>
              <a:buChar char="Ø"/>
            </a:pPr>
            <a:r>
              <a:rPr lang="en-US" dirty="0" smtClean="0">
                <a:solidFill>
                  <a:srgbClr val="FF0000"/>
                </a:solidFill>
                <a:latin typeface="Times New Roman" pitchFamily="18" charset="0"/>
                <a:cs typeface="Times New Roman" pitchFamily="18" charset="0"/>
              </a:rPr>
              <a:t> In the cell A13 enter </a:t>
            </a:r>
            <a:r>
              <a:rPr lang="en-US" b="1" dirty="0" smtClean="0">
                <a:solidFill>
                  <a:srgbClr val="FF0000"/>
                </a:solidFill>
                <a:latin typeface="Times New Roman" pitchFamily="18" charset="0"/>
                <a:cs typeface="Times New Roman" pitchFamily="18" charset="0"/>
              </a:rPr>
              <a:t>M.D.</a:t>
            </a:r>
            <a:endParaRPr lang="en-US" dirty="0" smtClean="0">
              <a:solidFill>
                <a:srgbClr val="FF0000"/>
              </a:solidFill>
              <a:latin typeface="Times New Roman" pitchFamily="18" charset="0"/>
              <a:cs typeface="Times New Roman" pitchFamily="18" charset="0"/>
            </a:endParaRPr>
          </a:p>
          <a:p>
            <a:pPr>
              <a:buFont typeface="Wingdings" pitchFamily="2" charset="2"/>
              <a:buChar char="Ø"/>
            </a:pPr>
            <a:r>
              <a:rPr lang="en-US" dirty="0" smtClean="0">
                <a:solidFill>
                  <a:srgbClr val="FF0000"/>
                </a:solidFill>
                <a:latin typeface="Times New Roman" pitchFamily="18" charset="0"/>
                <a:cs typeface="Times New Roman" pitchFamily="18" charset="0"/>
              </a:rPr>
              <a:t> This calculates the mean absolute deviation for the data values</a:t>
            </a:r>
          </a:p>
        </p:txBody>
      </p:sp>
      <p:pic>
        <p:nvPicPr>
          <p:cNvPr id="3" name="Picture 2"/>
          <p:cNvPicPr/>
          <p:nvPr/>
        </p:nvPicPr>
        <p:blipFill>
          <a:blip r:embed="rId2" cstate="print"/>
          <a:srcRect/>
          <a:stretch>
            <a:fillRect/>
          </a:stretch>
        </p:blipFill>
        <p:spPr bwMode="auto">
          <a:xfrm>
            <a:off x="1143000" y="685800"/>
            <a:ext cx="6781800" cy="27432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fontAlgn="base"/>
            <a:r>
              <a:rPr lang="en-US" sz="3200" b="1" dirty="0" smtClean="0">
                <a:latin typeface="Times New Roman" pitchFamily="18" charset="0"/>
                <a:cs typeface="Times New Roman" pitchFamily="18" charset="0"/>
              </a:rPr>
              <a:t>Standard Deviation</a:t>
            </a:r>
          </a:p>
          <a:p>
            <a:pPr lvl="0">
              <a:buFont typeface="Wingdings" pitchFamily="2" charset="2"/>
              <a:buChar char="Ø"/>
            </a:pPr>
            <a:r>
              <a:rPr lang="en-US" dirty="0" smtClean="0">
                <a:solidFill>
                  <a:srgbClr val="FF0000"/>
                </a:solidFill>
                <a:latin typeface="Times New Roman" pitchFamily="18" charset="0"/>
                <a:cs typeface="Times New Roman" pitchFamily="18" charset="0"/>
              </a:rPr>
              <a:t> In the above example, In the cell A14 enter </a:t>
            </a:r>
            <a:r>
              <a:rPr lang="en-US" b="1" dirty="0" smtClean="0">
                <a:solidFill>
                  <a:srgbClr val="FF0000"/>
                </a:solidFill>
                <a:latin typeface="Times New Roman" pitchFamily="18" charset="0"/>
                <a:cs typeface="Times New Roman" pitchFamily="18" charset="0"/>
              </a:rPr>
              <a:t>S.D.</a:t>
            </a: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r>
              <a:rPr lang="en-US" dirty="0" smtClean="0">
                <a:solidFill>
                  <a:srgbClr val="FF0000"/>
                </a:solidFill>
                <a:latin typeface="Times New Roman" pitchFamily="18" charset="0"/>
                <a:cs typeface="Times New Roman" pitchFamily="18" charset="0"/>
              </a:rPr>
              <a:t> Put the formula =STDEV (B2:B11)</a:t>
            </a:r>
          </a:p>
          <a:p>
            <a:pPr algn="just" fontAlgn="base"/>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1905000" y="1676400"/>
            <a:ext cx="5714999" cy="34290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marL="225425" lvl="0" indent="-225425" algn="just">
              <a:buFont typeface="Wingdings" pitchFamily="2" charset="2"/>
              <a:buChar char="Ø"/>
            </a:pPr>
            <a:r>
              <a:rPr lang="en-US" dirty="0" smtClean="0">
                <a:solidFill>
                  <a:srgbClr val="FF0000"/>
                </a:solidFill>
                <a:latin typeface="Times New Roman" pitchFamily="18" charset="0"/>
                <a:cs typeface="Times New Roman" pitchFamily="18" charset="0"/>
              </a:rPr>
              <a:t>Press</a:t>
            </a:r>
            <a:r>
              <a:rPr lang="en-US" b="1" dirty="0" smtClean="0">
                <a:solidFill>
                  <a:srgbClr val="FF0000"/>
                </a:solidFill>
                <a:latin typeface="Times New Roman" pitchFamily="18" charset="0"/>
                <a:cs typeface="Times New Roman" pitchFamily="18" charset="0"/>
              </a:rPr>
              <a:t> OK </a:t>
            </a:r>
          </a:p>
          <a:p>
            <a:pPr marL="225425" lvl="0" indent="-225425" algn="just"/>
            <a:endParaRPr lang="en-US" b="1" dirty="0" smtClean="0">
              <a:solidFill>
                <a:srgbClr val="FF0000"/>
              </a:solidFill>
              <a:latin typeface="Times New Roman" pitchFamily="18" charset="0"/>
              <a:cs typeface="Times New Roman" pitchFamily="18" charset="0"/>
            </a:endParaRPr>
          </a:p>
          <a:p>
            <a:pPr marL="225425" lvl="0" indent="-225425" algn="just">
              <a:buFont typeface="Wingdings" pitchFamily="2" charset="2"/>
              <a:buChar char="Ø"/>
            </a:pPr>
            <a:endParaRPr lang="en-US" b="1" dirty="0" smtClean="0">
              <a:solidFill>
                <a:srgbClr val="FF0000"/>
              </a:solidFill>
              <a:latin typeface="Times New Roman" pitchFamily="18" charset="0"/>
              <a:cs typeface="Times New Roman" pitchFamily="18" charset="0"/>
            </a:endParaRPr>
          </a:p>
          <a:p>
            <a:pPr marL="225425" lvl="0" indent="-225425" algn="just">
              <a:buFont typeface="Wingdings" pitchFamily="2" charset="2"/>
              <a:buChar char="Ø"/>
            </a:pPr>
            <a:endParaRPr lang="en-US" b="1" dirty="0" smtClean="0">
              <a:solidFill>
                <a:srgbClr val="FF0000"/>
              </a:solidFill>
              <a:latin typeface="Times New Roman" pitchFamily="18" charset="0"/>
              <a:cs typeface="Times New Roman" pitchFamily="18" charset="0"/>
            </a:endParaRPr>
          </a:p>
          <a:p>
            <a:pPr marL="225425" lvl="0" indent="-225425" algn="just">
              <a:buFont typeface="Wingdings" pitchFamily="2" charset="2"/>
              <a:buChar char="Ø"/>
            </a:pPr>
            <a:endParaRPr lang="en-US" b="1" dirty="0" smtClean="0">
              <a:solidFill>
                <a:srgbClr val="FF0000"/>
              </a:solidFill>
              <a:latin typeface="Times New Roman" pitchFamily="18" charset="0"/>
              <a:cs typeface="Times New Roman" pitchFamily="18" charset="0"/>
            </a:endParaRPr>
          </a:p>
          <a:p>
            <a:pPr marL="225425" lvl="0" indent="-225425" algn="just">
              <a:buFont typeface="Wingdings" pitchFamily="2" charset="2"/>
              <a:buChar char="Ø"/>
            </a:pPr>
            <a:endParaRPr lang="en-US" b="1" dirty="0" smtClean="0">
              <a:solidFill>
                <a:srgbClr val="FF0000"/>
              </a:solidFill>
              <a:latin typeface="Times New Roman" pitchFamily="18" charset="0"/>
              <a:cs typeface="Times New Roman" pitchFamily="18" charset="0"/>
            </a:endParaRPr>
          </a:p>
          <a:p>
            <a:pPr marL="225425" lvl="0" indent="-225425" algn="just">
              <a:buFont typeface="Wingdings" pitchFamily="2" charset="2"/>
              <a:buChar char="Ø"/>
            </a:pPr>
            <a:endParaRPr lang="en-US" b="1" dirty="0" smtClean="0">
              <a:solidFill>
                <a:srgbClr val="FF0000"/>
              </a:solidFill>
              <a:latin typeface="Times New Roman" pitchFamily="18" charset="0"/>
              <a:cs typeface="Times New Roman" pitchFamily="18" charset="0"/>
            </a:endParaRPr>
          </a:p>
          <a:p>
            <a:pPr marL="225425" lvl="0" indent="-225425" algn="just">
              <a:buFont typeface="Wingdings" pitchFamily="2" charset="2"/>
              <a:buChar char="Ø"/>
            </a:pPr>
            <a:endParaRPr lang="en-US" b="1" dirty="0" smtClean="0">
              <a:solidFill>
                <a:srgbClr val="FF0000"/>
              </a:solidFill>
              <a:latin typeface="Times New Roman" pitchFamily="18" charset="0"/>
              <a:cs typeface="Times New Roman" pitchFamily="18" charset="0"/>
            </a:endParaRPr>
          </a:p>
          <a:p>
            <a:pPr marL="225425" lvl="0" indent="-225425" algn="just">
              <a:buFont typeface="Wingdings" pitchFamily="2" charset="2"/>
              <a:buChar char="Ø"/>
            </a:pPr>
            <a:endParaRPr lang="en-US" b="1" dirty="0" smtClean="0">
              <a:solidFill>
                <a:srgbClr val="FF0000"/>
              </a:solidFill>
              <a:latin typeface="Times New Roman" pitchFamily="18" charset="0"/>
              <a:cs typeface="Times New Roman" pitchFamily="18" charset="0"/>
            </a:endParaRPr>
          </a:p>
          <a:p>
            <a:pPr marL="225425" lvl="0" indent="-225425" algn="just">
              <a:buFont typeface="Wingdings" pitchFamily="2" charset="2"/>
              <a:buChar char="Ø"/>
            </a:pPr>
            <a:endParaRPr lang="en-US" b="1" dirty="0" smtClean="0">
              <a:solidFill>
                <a:srgbClr val="FF0000"/>
              </a:solidFill>
              <a:latin typeface="Times New Roman" pitchFamily="18" charset="0"/>
              <a:cs typeface="Times New Roman" pitchFamily="18" charset="0"/>
            </a:endParaRPr>
          </a:p>
          <a:p>
            <a:pPr marL="225425" lvl="0" indent="-225425" algn="just">
              <a:buFont typeface="Wingdings" pitchFamily="2" charset="2"/>
              <a:buChar char="Ø"/>
            </a:pPr>
            <a:endParaRPr lang="en-US" b="1" dirty="0" smtClean="0">
              <a:solidFill>
                <a:srgbClr val="FF0000"/>
              </a:solidFill>
              <a:latin typeface="Times New Roman" pitchFamily="18" charset="0"/>
              <a:cs typeface="Times New Roman" pitchFamily="18" charset="0"/>
            </a:endParaRPr>
          </a:p>
          <a:p>
            <a:pPr marL="225425" lvl="0" indent="-225425" algn="just">
              <a:buFont typeface="Wingdings" pitchFamily="2" charset="2"/>
              <a:buChar char="Ø"/>
            </a:pPr>
            <a:endParaRPr lang="en-US" b="1" dirty="0" smtClean="0">
              <a:solidFill>
                <a:srgbClr val="FF0000"/>
              </a:solidFill>
              <a:latin typeface="Times New Roman" pitchFamily="18" charset="0"/>
              <a:cs typeface="Times New Roman" pitchFamily="18" charset="0"/>
            </a:endParaRPr>
          </a:p>
          <a:p>
            <a:pPr marL="225425" lvl="0" indent="-225425" algn="just">
              <a:buFont typeface="Wingdings" pitchFamily="2" charset="2"/>
              <a:buChar char="Ø"/>
            </a:pPr>
            <a:endParaRPr lang="en-US" b="1" dirty="0" smtClean="0">
              <a:solidFill>
                <a:srgbClr val="FF0000"/>
              </a:solidFill>
              <a:latin typeface="Times New Roman" pitchFamily="18" charset="0"/>
              <a:cs typeface="Times New Roman" pitchFamily="18" charset="0"/>
            </a:endParaRPr>
          </a:p>
          <a:p>
            <a:pPr marL="225425" lvl="0" indent="-225425" algn="just"/>
            <a:endParaRPr lang="en-US" b="1" dirty="0" smtClean="0">
              <a:solidFill>
                <a:srgbClr val="FF0000"/>
              </a:solidFill>
              <a:latin typeface="Times New Roman" pitchFamily="18" charset="0"/>
              <a:cs typeface="Times New Roman" pitchFamily="18" charset="0"/>
            </a:endParaRPr>
          </a:p>
          <a:p>
            <a:pPr marL="225425" lvl="0" indent="-225425" algn="just">
              <a:buFont typeface="Wingdings" pitchFamily="2" charset="2"/>
              <a:buChar char="Ø"/>
            </a:pPr>
            <a:r>
              <a:rPr lang="en-US" dirty="0" smtClean="0">
                <a:solidFill>
                  <a:srgbClr val="FF0000"/>
                </a:solidFill>
                <a:latin typeface="Times New Roman" pitchFamily="18" charset="0"/>
                <a:cs typeface="Times New Roman" pitchFamily="18" charset="0"/>
              </a:rPr>
              <a:t>Then, again press</a:t>
            </a:r>
            <a:r>
              <a:rPr lang="en-US" b="1" dirty="0" smtClean="0">
                <a:solidFill>
                  <a:srgbClr val="FF0000"/>
                </a:solidFill>
                <a:latin typeface="Times New Roman" pitchFamily="18" charset="0"/>
                <a:cs typeface="Times New Roman" pitchFamily="18" charset="0"/>
              </a:rPr>
              <a:t> OK. </a:t>
            </a:r>
          </a:p>
          <a:p>
            <a:pPr marL="225425" lvl="0" indent="-225425" algn="just">
              <a:buFont typeface="Wingdings" pitchFamily="2" charset="2"/>
              <a:buChar char="Ø"/>
            </a:pPr>
            <a:r>
              <a:rPr lang="en-US" dirty="0" smtClean="0">
                <a:solidFill>
                  <a:srgbClr val="FF0000"/>
                </a:solidFill>
                <a:latin typeface="Times New Roman" pitchFamily="18" charset="0"/>
                <a:cs typeface="Times New Roman" pitchFamily="18" charset="0"/>
              </a:rPr>
              <a:t>We get Standard Deviation for the data values</a:t>
            </a:r>
          </a:p>
        </p:txBody>
      </p:sp>
      <p:pic>
        <p:nvPicPr>
          <p:cNvPr id="3" name="Picture 2"/>
          <p:cNvPicPr/>
          <p:nvPr/>
        </p:nvPicPr>
        <p:blipFill>
          <a:blip r:embed="rId2"/>
          <a:srcRect/>
          <a:stretch>
            <a:fillRect/>
          </a:stretch>
        </p:blipFill>
        <p:spPr bwMode="auto">
          <a:xfrm>
            <a:off x="1905000" y="838200"/>
            <a:ext cx="5562600" cy="31242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fontAlgn="base"/>
            <a:r>
              <a:rPr lang="en-US" sz="3200" b="1" dirty="0" smtClean="0">
                <a:latin typeface="Times New Roman" pitchFamily="18" charset="0"/>
                <a:cs typeface="Times New Roman" pitchFamily="18" charset="0"/>
              </a:rPr>
              <a:t>Standard Error</a:t>
            </a:r>
          </a:p>
          <a:p>
            <a:pPr lvl="0">
              <a:buFont typeface="Wingdings" pitchFamily="2" charset="2"/>
              <a:buChar char="Ø"/>
            </a:pPr>
            <a:r>
              <a:rPr lang="en-US" dirty="0" smtClean="0">
                <a:solidFill>
                  <a:srgbClr val="FF0000"/>
                </a:solidFill>
                <a:latin typeface="Times New Roman" pitchFamily="18" charset="0"/>
                <a:cs typeface="Times New Roman" pitchFamily="18" charset="0"/>
              </a:rPr>
              <a:t> In the above example, In the cell A15 enter </a:t>
            </a:r>
            <a:r>
              <a:rPr lang="en-US" b="1" dirty="0" smtClean="0">
                <a:solidFill>
                  <a:srgbClr val="FF0000"/>
                </a:solidFill>
                <a:latin typeface="Times New Roman" pitchFamily="18" charset="0"/>
                <a:cs typeface="Times New Roman" pitchFamily="18" charset="0"/>
              </a:rPr>
              <a:t>S.E.</a:t>
            </a:r>
            <a:endParaRPr lang="en-US" dirty="0" smtClean="0">
              <a:solidFill>
                <a:srgbClr val="FF0000"/>
              </a:solidFill>
              <a:latin typeface="Times New Roman" pitchFamily="18" charset="0"/>
              <a:cs typeface="Times New Roman" pitchFamily="18" charset="0"/>
            </a:endParaRPr>
          </a:p>
          <a:p>
            <a:pPr>
              <a:buFont typeface="Wingdings" pitchFamily="2" charset="2"/>
              <a:buChar char="Ø"/>
            </a:pPr>
            <a:r>
              <a:rPr lang="en-US" dirty="0" smtClean="0">
                <a:solidFill>
                  <a:srgbClr val="FF0000"/>
                </a:solidFill>
                <a:latin typeface="Times New Roman" pitchFamily="18" charset="0"/>
                <a:cs typeface="Times New Roman" pitchFamily="18" charset="0"/>
              </a:rPr>
              <a:t> Put the formula =B14/SQRT(Number)</a:t>
            </a: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marL="225425" lvl="0" indent="-225425" algn="just">
              <a:buFont typeface="Wingdings" pitchFamily="2" charset="2"/>
              <a:buChar char="Ø"/>
            </a:pPr>
            <a:r>
              <a:rPr lang="en-US" dirty="0" smtClean="0">
                <a:solidFill>
                  <a:srgbClr val="FF0000"/>
                </a:solidFill>
                <a:latin typeface="Times New Roman" pitchFamily="18" charset="0"/>
                <a:cs typeface="Times New Roman" pitchFamily="18" charset="0"/>
              </a:rPr>
              <a:t> Press</a:t>
            </a:r>
            <a:r>
              <a:rPr lang="en-US" b="1" dirty="0" smtClean="0">
                <a:solidFill>
                  <a:srgbClr val="FF0000"/>
                </a:solidFill>
                <a:latin typeface="Times New Roman" pitchFamily="18" charset="0"/>
                <a:cs typeface="Times New Roman" pitchFamily="18" charset="0"/>
              </a:rPr>
              <a:t> OK. </a:t>
            </a:r>
          </a:p>
          <a:p>
            <a:pPr marL="225425" lvl="0" indent="-225425" algn="just">
              <a:buFont typeface="Wingdings" pitchFamily="2" charset="2"/>
              <a:buChar char="Ø"/>
            </a:pPr>
            <a:r>
              <a:rPr lang="en-US" dirty="0" smtClean="0">
                <a:solidFill>
                  <a:srgbClr val="FF0000"/>
                </a:solidFill>
                <a:latin typeface="Times New Roman" pitchFamily="18" charset="0"/>
                <a:cs typeface="Times New Roman" pitchFamily="18" charset="0"/>
              </a:rPr>
              <a:t>We get Standard Error for the data values</a:t>
            </a: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p:txBody>
      </p:sp>
      <p:pic>
        <p:nvPicPr>
          <p:cNvPr id="3" name="Picture 2"/>
          <p:cNvPicPr/>
          <p:nvPr/>
        </p:nvPicPr>
        <p:blipFill>
          <a:blip r:embed="rId2" cstate="print"/>
          <a:srcRect/>
          <a:stretch>
            <a:fillRect/>
          </a:stretch>
        </p:blipFill>
        <p:spPr bwMode="auto">
          <a:xfrm>
            <a:off x="1143000" y="1524000"/>
            <a:ext cx="6705600" cy="34290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fontAlgn="base"/>
            <a:r>
              <a:rPr lang="en-US" sz="3200" b="1" dirty="0" smtClean="0">
                <a:latin typeface="Times New Roman" pitchFamily="18" charset="0"/>
                <a:cs typeface="Times New Roman" pitchFamily="18" charset="0"/>
              </a:rPr>
              <a:t>Variance</a:t>
            </a:r>
          </a:p>
          <a:p>
            <a:pPr lvl="0">
              <a:buFont typeface="Wingdings" pitchFamily="2" charset="2"/>
              <a:buChar char="Ø"/>
            </a:pPr>
            <a:r>
              <a:rPr lang="en-US" dirty="0" smtClean="0">
                <a:solidFill>
                  <a:srgbClr val="FF0000"/>
                </a:solidFill>
                <a:latin typeface="Times New Roman" pitchFamily="18" charset="0"/>
                <a:cs typeface="Times New Roman" pitchFamily="18" charset="0"/>
              </a:rPr>
              <a:t> In the above example, In the cell A16 enter </a:t>
            </a:r>
            <a:r>
              <a:rPr lang="en-US" b="1" dirty="0" smtClean="0">
                <a:solidFill>
                  <a:srgbClr val="FF0000"/>
                </a:solidFill>
                <a:latin typeface="Times New Roman" pitchFamily="18" charset="0"/>
                <a:cs typeface="Times New Roman" pitchFamily="18" charset="0"/>
              </a:rPr>
              <a:t>Variance </a:t>
            </a:r>
            <a:r>
              <a:rPr lang="en-US" dirty="0" smtClean="0">
                <a:solidFill>
                  <a:srgbClr val="FF0000"/>
                </a:solidFill>
                <a:latin typeface="Times New Roman" pitchFamily="18" charset="0"/>
                <a:cs typeface="Times New Roman" pitchFamily="18" charset="0"/>
              </a:rPr>
              <a:t>i.e. (S.D.)</a:t>
            </a:r>
            <a:r>
              <a:rPr lang="en-US" baseline="30000" dirty="0" smtClean="0">
                <a:solidFill>
                  <a:srgbClr val="FF0000"/>
                </a:solidFill>
                <a:latin typeface="Times New Roman" pitchFamily="18" charset="0"/>
                <a:cs typeface="Times New Roman" pitchFamily="18" charset="0"/>
              </a:rPr>
              <a:t>2</a:t>
            </a:r>
          </a:p>
          <a:p>
            <a:pPr>
              <a:buFont typeface="Wingdings" pitchFamily="2" charset="2"/>
              <a:buChar char="Ø"/>
            </a:pPr>
            <a:r>
              <a:rPr lang="en-US" dirty="0" smtClean="0">
                <a:solidFill>
                  <a:srgbClr val="FF0000"/>
                </a:solidFill>
                <a:latin typeface="Times New Roman" pitchFamily="18" charset="0"/>
                <a:cs typeface="Times New Roman" pitchFamily="18" charset="0"/>
              </a:rPr>
              <a:t> Put the formula =SUMSQ(A14)</a:t>
            </a:r>
          </a:p>
          <a:p>
            <a:pPr>
              <a:buFont typeface="Wingdings" pitchFamily="2" charset="2"/>
              <a:buChar char="Ø"/>
            </a:pPr>
            <a:r>
              <a:rPr lang="en-US" dirty="0" smtClean="0">
                <a:solidFill>
                  <a:srgbClr val="FF0000"/>
                </a:solidFill>
                <a:latin typeface="Times New Roman" pitchFamily="18" charset="0"/>
                <a:cs typeface="Times New Roman" pitchFamily="18" charset="0"/>
              </a:rPr>
              <a:t> Press</a:t>
            </a:r>
            <a:r>
              <a:rPr lang="en-US" b="1" dirty="0" smtClean="0">
                <a:solidFill>
                  <a:srgbClr val="FF0000"/>
                </a:solidFill>
                <a:latin typeface="Times New Roman" pitchFamily="18" charset="0"/>
                <a:cs typeface="Times New Roman" pitchFamily="18" charset="0"/>
              </a:rPr>
              <a:t> OK. </a:t>
            </a:r>
          </a:p>
          <a:p>
            <a:pPr marL="225425" lvl="0" indent="-225425" algn="just">
              <a:buFont typeface="Wingdings" pitchFamily="2" charset="2"/>
              <a:buChar char="Ø"/>
            </a:pPr>
            <a:r>
              <a:rPr lang="en-US" dirty="0" smtClean="0">
                <a:solidFill>
                  <a:srgbClr val="FF0000"/>
                </a:solidFill>
                <a:latin typeface="Times New Roman" pitchFamily="18" charset="0"/>
                <a:cs typeface="Times New Roman" pitchFamily="18" charset="0"/>
              </a:rPr>
              <a:t>We get the Variance for the data values</a:t>
            </a:r>
          </a:p>
          <a:p>
            <a:pPr marL="225425" lvl="0" indent="-225425" algn="just">
              <a:buFont typeface="Wingdings" pitchFamily="2" charset="2"/>
              <a:buChar char="Ø"/>
            </a:pPr>
            <a:endParaRPr lang="en-US" dirty="0" smtClean="0">
              <a:solidFill>
                <a:srgbClr val="FF0000"/>
              </a:solidFill>
              <a:latin typeface="Times New Roman" pitchFamily="18" charset="0"/>
              <a:cs typeface="Times New Roman" pitchFamily="18" charset="0"/>
            </a:endParaRPr>
          </a:p>
          <a:p>
            <a:pPr marL="225425" lvl="0" indent="-225425" algn="just">
              <a:buFont typeface="Wingdings" pitchFamily="2" charset="2"/>
              <a:buChar char="Ø"/>
            </a:pPr>
            <a:endParaRPr lang="en-US" dirty="0" smtClean="0">
              <a:solidFill>
                <a:srgbClr val="FF0000"/>
              </a:solidFill>
              <a:latin typeface="Times New Roman" pitchFamily="18" charset="0"/>
              <a:cs typeface="Times New Roman" pitchFamily="18" charset="0"/>
            </a:endParaRPr>
          </a:p>
          <a:p>
            <a:pPr marL="225425" lvl="0" indent="-225425" algn="just"/>
            <a:endParaRPr lang="en-US" dirty="0" smtClean="0">
              <a:solidFill>
                <a:srgbClr val="FF0000"/>
              </a:solidFill>
              <a:latin typeface="Times New Roman" pitchFamily="18" charset="0"/>
              <a:cs typeface="Times New Roman" pitchFamily="18" charset="0"/>
            </a:endParaRPr>
          </a:p>
          <a:p>
            <a:pPr fontAlgn="base"/>
            <a:r>
              <a:rPr lang="en-US" sz="3200" b="1" dirty="0" smtClean="0">
                <a:latin typeface="Times New Roman" pitchFamily="18" charset="0"/>
                <a:cs typeface="Times New Roman" pitchFamily="18" charset="0"/>
              </a:rPr>
              <a:t>Coefficient of Variation</a:t>
            </a:r>
          </a:p>
          <a:p>
            <a:pPr lvl="0">
              <a:buFont typeface="Wingdings" pitchFamily="2" charset="2"/>
              <a:buChar char="Ø"/>
            </a:pPr>
            <a:r>
              <a:rPr lang="en-US" dirty="0" smtClean="0">
                <a:solidFill>
                  <a:srgbClr val="FF0000"/>
                </a:solidFill>
                <a:latin typeface="Times New Roman" pitchFamily="18" charset="0"/>
                <a:cs typeface="Times New Roman" pitchFamily="18" charset="0"/>
              </a:rPr>
              <a:t> In the above example, In the cell A17 enter </a:t>
            </a:r>
            <a:r>
              <a:rPr lang="en-US" b="1" dirty="0" smtClean="0">
                <a:solidFill>
                  <a:srgbClr val="FF0000"/>
                </a:solidFill>
                <a:latin typeface="Times New Roman" pitchFamily="18" charset="0"/>
                <a:cs typeface="Times New Roman" pitchFamily="18" charset="0"/>
              </a:rPr>
              <a:t>C.V.</a:t>
            </a:r>
            <a:endParaRPr lang="en-US" dirty="0" smtClean="0">
              <a:solidFill>
                <a:srgbClr val="FF0000"/>
              </a:solidFill>
              <a:latin typeface="Times New Roman" pitchFamily="18" charset="0"/>
              <a:cs typeface="Times New Roman" pitchFamily="18" charset="0"/>
            </a:endParaRPr>
          </a:p>
          <a:p>
            <a:pPr>
              <a:buFont typeface="Wingdings" pitchFamily="2" charset="2"/>
              <a:buChar char="Ø"/>
            </a:pPr>
            <a:r>
              <a:rPr lang="en-US" dirty="0" smtClean="0">
                <a:solidFill>
                  <a:srgbClr val="FF0000"/>
                </a:solidFill>
                <a:latin typeface="Times New Roman" pitchFamily="18" charset="0"/>
                <a:cs typeface="Times New Roman" pitchFamily="18" charset="0"/>
              </a:rPr>
              <a:t> Put the formula =A14*100/A15</a:t>
            </a:r>
          </a:p>
          <a:p>
            <a:pPr>
              <a:buFont typeface="Wingdings" pitchFamily="2" charset="2"/>
              <a:buChar char="Ø"/>
            </a:pPr>
            <a:r>
              <a:rPr lang="en-US" dirty="0" smtClean="0">
                <a:solidFill>
                  <a:srgbClr val="FF0000"/>
                </a:solidFill>
                <a:latin typeface="Times New Roman" pitchFamily="18" charset="0"/>
                <a:cs typeface="Times New Roman" pitchFamily="18" charset="0"/>
              </a:rPr>
              <a:t> Press</a:t>
            </a:r>
            <a:r>
              <a:rPr lang="en-US" b="1" dirty="0" smtClean="0">
                <a:solidFill>
                  <a:srgbClr val="FF0000"/>
                </a:solidFill>
                <a:latin typeface="Times New Roman" pitchFamily="18" charset="0"/>
                <a:cs typeface="Times New Roman" pitchFamily="18" charset="0"/>
              </a:rPr>
              <a:t> OK. </a:t>
            </a:r>
          </a:p>
          <a:p>
            <a:pPr marL="225425" lvl="0" indent="-225425" algn="just">
              <a:buFont typeface="Wingdings" pitchFamily="2" charset="2"/>
              <a:buChar char="Ø"/>
            </a:pPr>
            <a:r>
              <a:rPr lang="en-US" dirty="0" smtClean="0">
                <a:solidFill>
                  <a:srgbClr val="FF0000"/>
                </a:solidFill>
                <a:latin typeface="Times New Roman" pitchFamily="18" charset="0"/>
                <a:cs typeface="Times New Roman" pitchFamily="18" charset="0"/>
              </a:rPr>
              <a:t>We get Coefficient of Variation for the data values</a:t>
            </a: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lgn="just" fontAlgn="base"/>
            <a:endParaRPr lang="en-US" dirty="0" smtClean="0">
              <a:solidFill>
                <a:srgbClr val="FF0000"/>
              </a:solidFill>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fontAlgn="base"/>
            <a:r>
              <a:rPr lang="en-US" sz="3200" b="1" dirty="0" err="1" smtClean="0">
                <a:latin typeface="Times New Roman" pitchFamily="18" charset="0"/>
                <a:cs typeface="Times New Roman" pitchFamily="18" charset="0"/>
              </a:rPr>
              <a:t>Skewness</a:t>
            </a:r>
            <a:endParaRPr lang="en-US" sz="3200" b="1" dirty="0" smtClean="0">
              <a:latin typeface="Times New Roman" pitchFamily="18" charset="0"/>
              <a:cs typeface="Times New Roman" pitchFamily="18" charset="0"/>
            </a:endParaRPr>
          </a:p>
          <a:p>
            <a:pPr lvl="0" algn="just"/>
            <a:r>
              <a:rPr lang="en-US" dirty="0" smtClean="0">
                <a:solidFill>
                  <a:srgbClr val="FF0000"/>
                </a:solidFill>
                <a:latin typeface="Times New Roman" pitchFamily="18" charset="0"/>
                <a:cs typeface="Times New Roman" pitchFamily="18" charset="0"/>
              </a:rPr>
              <a:t>Create a data series in Excel recognizes common numerical data entries. </a:t>
            </a:r>
            <a:r>
              <a:rPr lang="en-US" b="1" dirty="0" smtClean="0">
                <a:solidFill>
                  <a:srgbClr val="FF0000"/>
                </a:solidFill>
                <a:latin typeface="Times New Roman" pitchFamily="18" charset="0"/>
                <a:cs typeface="Times New Roman" pitchFamily="18" charset="0"/>
              </a:rPr>
              <a:t>For example</a:t>
            </a:r>
            <a:r>
              <a:rPr lang="en-US" dirty="0" smtClean="0">
                <a:solidFill>
                  <a:srgbClr val="FF0000"/>
                </a:solidFill>
                <a:latin typeface="Times New Roman" pitchFamily="18" charset="0"/>
                <a:cs typeface="Times New Roman" pitchFamily="18" charset="0"/>
              </a:rPr>
              <a:t> Calculate </a:t>
            </a:r>
            <a:r>
              <a:rPr lang="en-US" dirty="0" err="1" smtClean="0">
                <a:solidFill>
                  <a:srgbClr val="FF0000"/>
                </a:solidFill>
                <a:latin typeface="Times New Roman" pitchFamily="18" charset="0"/>
                <a:cs typeface="Times New Roman" pitchFamily="18" charset="0"/>
              </a:rPr>
              <a:t>skewness</a:t>
            </a:r>
            <a:r>
              <a:rPr lang="en-US" dirty="0" smtClean="0">
                <a:solidFill>
                  <a:srgbClr val="FF0000"/>
                </a:solidFill>
                <a:latin typeface="Times New Roman" pitchFamily="18" charset="0"/>
                <a:cs typeface="Times New Roman" pitchFamily="18" charset="0"/>
              </a:rPr>
              <a:t> for the Hba1C (%) values in the blood of 10 dogs as recorded below: </a:t>
            </a:r>
          </a:p>
          <a:p>
            <a:r>
              <a:rPr lang="en-US" dirty="0" smtClean="0">
                <a:solidFill>
                  <a:srgbClr val="FF0000"/>
                </a:solidFill>
                <a:latin typeface="Times New Roman" pitchFamily="18" charset="0"/>
                <a:cs typeface="Times New Roman" pitchFamily="18" charset="0"/>
              </a:rPr>
              <a:t>Hba1C (%): 4.9  5.6  9.8  13.5  11.2  8.9  7.2  5.9	6.2  7.1</a:t>
            </a:r>
          </a:p>
          <a:p>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r>
              <a:rPr lang="en-US" dirty="0" smtClean="0">
                <a:solidFill>
                  <a:srgbClr val="FF0000"/>
                </a:solidFill>
                <a:latin typeface="Times New Roman" pitchFamily="18" charset="0"/>
                <a:cs typeface="Times New Roman" pitchFamily="18" charset="0"/>
              </a:rPr>
              <a:t> In the cell A12 enter </a:t>
            </a:r>
            <a:r>
              <a:rPr lang="en-US" b="1" dirty="0" err="1" smtClean="0">
                <a:solidFill>
                  <a:srgbClr val="FF0000"/>
                </a:solidFill>
                <a:latin typeface="Times New Roman" pitchFamily="18" charset="0"/>
                <a:cs typeface="Times New Roman" pitchFamily="18" charset="0"/>
              </a:rPr>
              <a:t>Skewness</a:t>
            </a:r>
            <a:endParaRPr lang="en-US" dirty="0" smtClean="0">
              <a:solidFill>
                <a:srgbClr val="FF0000"/>
              </a:solidFill>
              <a:latin typeface="Times New Roman" pitchFamily="18" charset="0"/>
              <a:cs typeface="Times New Roman" pitchFamily="18" charset="0"/>
            </a:endParaRPr>
          </a:p>
          <a:p>
            <a:pPr>
              <a:buFont typeface="Wingdings" pitchFamily="2" charset="2"/>
              <a:buChar char="Ø"/>
            </a:pPr>
            <a:r>
              <a:rPr lang="en-US" dirty="0" smtClean="0">
                <a:solidFill>
                  <a:srgbClr val="FF0000"/>
                </a:solidFill>
                <a:latin typeface="Times New Roman" pitchFamily="18" charset="0"/>
                <a:cs typeface="Times New Roman" pitchFamily="18" charset="0"/>
              </a:rPr>
              <a:t> In the cell B12 set for calculate for </a:t>
            </a:r>
            <a:r>
              <a:rPr lang="en-US" dirty="0" err="1" smtClean="0">
                <a:solidFill>
                  <a:srgbClr val="FF0000"/>
                </a:solidFill>
                <a:latin typeface="Times New Roman" pitchFamily="18" charset="0"/>
                <a:cs typeface="Times New Roman" pitchFamily="18" charset="0"/>
              </a:rPr>
              <a:t>Skewness</a:t>
            </a:r>
            <a:r>
              <a:rPr lang="en-US" dirty="0" smtClean="0">
                <a:solidFill>
                  <a:srgbClr val="FF0000"/>
                </a:solidFill>
                <a:latin typeface="Times New Roman" pitchFamily="18" charset="0"/>
                <a:cs typeface="Times New Roman" pitchFamily="18" charset="0"/>
              </a:rPr>
              <a:t> value in data series</a:t>
            </a:r>
          </a:p>
          <a:p>
            <a:pPr algn="just" fontAlgn="base"/>
            <a:endParaRPr lang="en-US" dirty="0" smtClean="0">
              <a:solidFill>
                <a:srgbClr val="FF0000"/>
              </a:solidFill>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2819400" y="2971800"/>
            <a:ext cx="3581400" cy="32004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lvl="0">
              <a:buFont typeface="Wingdings" pitchFamily="2" charset="2"/>
              <a:buChar char="Ø"/>
            </a:pPr>
            <a:r>
              <a:rPr lang="en-US" dirty="0" smtClean="0">
                <a:solidFill>
                  <a:srgbClr val="FF0000"/>
                </a:solidFill>
                <a:latin typeface="Times New Roman" pitchFamily="18" charset="0"/>
                <a:cs typeface="Times New Roman" pitchFamily="18" charset="0"/>
              </a:rPr>
              <a:t> Press </a:t>
            </a:r>
            <a:r>
              <a:rPr lang="en-US" b="1" dirty="0" smtClean="0">
                <a:solidFill>
                  <a:srgbClr val="FF0000"/>
                </a:solidFill>
                <a:latin typeface="Times New Roman" pitchFamily="18" charset="0"/>
                <a:cs typeface="Times New Roman" pitchFamily="18" charset="0"/>
              </a:rPr>
              <a:t>OK</a:t>
            </a:r>
            <a:endParaRPr lang="en-US" dirty="0" smtClean="0">
              <a:solidFill>
                <a:srgbClr val="FF0000"/>
              </a:solidFill>
              <a:latin typeface="Times New Roman" pitchFamily="18" charset="0"/>
              <a:cs typeface="Times New Roman" pitchFamily="18" charset="0"/>
            </a:endParaRPr>
          </a:p>
          <a:p>
            <a:pPr>
              <a:buFont typeface="Wingdings" pitchFamily="2" charset="2"/>
              <a:buChar char="Ø"/>
            </a:pPr>
            <a:r>
              <a:rPr lang="en-US" dirty="0" smtClean="0">
                <a:solidFill>
                  <a:srgbClr val="FF0000"/>
                </a:solidFill>
                <a:latin typeface="Times New Roman" pitchFamily="18" charset="0"/>
                <a:cs typeface="Times New Roman" pitchFamily="18" charset="0"/>
              </a:rPr>
              <a:t> Put the formula =SKEW(B2:B11) in cell B12</a:t>
            </a: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r>
              <a:rPr lang="en-US" dirty="0" smtClean="0">
                <a:solidFill>
                  <a:srgbClr val="FF0000"/>
                </a:solidFill>
                <a:latin typeface="Times New Roman" pitchFamily="18" charset="0"/>
                <a:cs typeface="Times New Roman" pitchFamily="18" charset="0"/>
              </a:rPr>
              <a:t> Press </a:t>
            </a:r>
            <a:r>
              <a:rPr lang="en-US" b="1" dirty="0" smtClean="0">
                <a:solidFill>
                  <a:srgbClr val="FF0000"/>
                </a:solidFill>
                <a:latin typeface="Times New Roman" pitchFamily="18" charset="0"/>
                <a:cs typeface="Times New Roman" pitchFamily="18" charset="0"/>
              </a:rPr>
              <a:t>OK</a:t>
            </a:r>
          </a:p>
          <a:p>
            <a:pPr algn="just" fontAlgn="base"/>
            <a:endParaRPr lang="en-US" dirty="0" smtClean="0">
              <a:solidFill>
                <a:srgbClr val="FF0000"/>
              </a:solidFill>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1447800" y="1295400"/>
            <a:ext cx="6096000" cy="26670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fontAlgn="base"/>
            <a:r>
              <a:rPr lang="en-US" sz="3200" b="1" dirty="0" smtClean="0">
                <a:latin typeface="Times New Roman" pitchFamily="18" charset="0"/>
                <a:cs typeface="Times New Roman" pitchFamily="18" charset="0"/>
              </a:rPr>
              <a:t>Kurtosis</a:t>
            </a:r>
          </a:p>
          <a:p>
            <a:pPr lvl="0">
              <a:buFont typeface="Wingdings" pitchFamily="2" charset="2"/>
              <a:buChar char="Ø"/>
            </a:pPr>
            <a:r>
              <a:rPr lang="en-US" dirty="0" smtClean="0">
                <a:solidFill>
                  <a:srgbClr val="FF0000"/>
                </a:solidFill>
                <a:latin typeface="Times New Roman" pitchFamily="18" charset="0"/>
                <a:cs typeface="Times New Roman" pitchFamily="18" charset="0"/>
              </a:rPr>
              <a:t> In the above example, the cell A13 enter </a:t>
            </a:r>
            <a:r>
              <a:rPr lang="en-US" b="1" dirty="0" smtClean="0">
                <a:solidFill>
                  <a:srgbClr val="FF0000"/>
                </a:solidFill>
                <a:latin typeface="Times New Roman" pitchFamily="18" charset="0"/>
                <a:cs typeface="Times New Roman" pitchFamily="18" charset="0"/>
              </a:rPr>
              <a:t>Kurtosis</a:t>
            </a:r>
            <a:endParaRPr lang="en-US" dirty="0" smtClean="0">
              <a:solidFill>
                <a:srgbClr val="FF0000"/>
              </a:solidFill>
              <a:latin typeface="Times New Roman" pitchFamily="18" charset="0"/>
              <a:cs typeface="Times New Roman" pitchFamily="18" charset="0"/>
            </a:endParaRPr>
          </a:p>
          <a:p>
            <a:pPr>
              <a:buFont typeface="Wingdings" pitchFamily="2" charset="2"/>
              <a:buChar char="Ø"/>
            </a:pPr>
            <a:r>
              <a:rPr lang="en-US" dirty="0" smtClean="0">
                <a:solidFill>
                  <a:srgbClr val="FF0000"/>
                </a:solidFill>
                <a:latin typeface="Times New Roman" pitchFamily="18" charset="0"/>
                <a:cs typeface="Times New Roman" pitchFamily="18" charset="0"/>
              </a:rPr>
              <a:t> In the cell B13 set for calculate for Kurtosis value in data series</a:t>
            </a: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r>
              <a:rPr lang="en-US" dirty="0" smtClean="0">
                <a:solidFill>
                  <a:srgbClr val="FF0000"/>
                </a:solidFill>
                <a:latin typeface="Times New Roman" pitchFamily="18" charset="0"/>
                <a:cs typeface="Times New Roman" pitchFamily="18" charset="0"/>
              </a:rPr>
              <a:t> Press </a:t>
            </a:r>
            <a:r>
              <a:rPr lang="en-US" b="1" dirty="0" smtClean="0">
                <a:solidFill>
                  <a:srgbClr val="FF0000"/>
                </a:solidFill>
                <a:latin typeface="Times New Roman" pitchFamily="18" charset="0"/>
                <a:cs typeface="Times New Roman" pitchFamily="18" charset="0"/>
              </a:rPr>
              <a:t>OK</a:t>
            </a:r>
            <a:endParaRPr lang="en-US" dirty="0" smtClean="0">
              <a:solidFill>
                <a:srgbClr val="FF0000"/>
              </a:solidFill>
              <a:latin typeface="Times New Roman" pitchFamily="18" charset="0"/>
              <a:cs typeface="Times New Roman" pitchFamily="18" charset="0"/>
            </a:endParaRPr>
          </a:p>
          <a:p>
            <a:pPr>
              <a:buFont typeface="Wingdings" pitchFamily="2" charset="2"/>
              <a:buChar char="Ø"/>
            </a:pPr>
            <a:r>
              <a:rPr lang="en-US" dirty="0" smtClean="0">
                <a:solidFill>
                  <a:srgbClr val="FF0000"/>
                </a:solidFill>
                <a:latin typeface="Times New Roman" pitchFamily="18" charset="0"/>
                <a:cs typeface="Times New Roman" pitchFamily="18" charset="0"/>
              </a:rPr>
              <a:t> Put the formula =KURT(B2:B11) in cell B13</a:t>
            </a:r>
          </a:p>
        </p:txBody>
      </p:sp>
      <p:pic>
        <p:nvPicPr>
          <p:cNvPr id="3" name="Picture 2"/>
          <p:cNvPicPr/>
          <p:nvPr/>
        </p:nvPicPr>
        <p:blipFill>
          <a:blip r:embed="rId2"/>
          <a:srcRect/>
          <a:stretch>
            <a:fillRect/>
          </a:stretch>
        </p:blipFill>
        <p:spPr bwMode="auto">
          <a:xfrm>
            <a:off x="1905000" y="1676400"/>
            <a:ext cx="5562600" cy="34290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lvl="0">
              <a:buFont typeface="Wingdings" pitchFamily="2" charset="2"/>
              <a:buChar char="Ø"/>
            </a:pPr>
            <a:r>
              <a:rPr lang="en-US" dirty="0" smtClean="0">
                <a:solidFill>
                  <a:srgbClr val="FF0000"/>
                </a:solidFill>
                <a:latin typeface="Times New Roman" pitchFamily="18" charset="0"/>
                <a:cs typeface="Times New Roman" pitchFamily="18" charset="0"/>
              </a:rPr>
              <a:t> Press </a:t>
            </a:r>
            <a:r>
              <a:rPr lang="en-US" b="1" dirty="0" smtClean="0">
                <a:solidFill>
                  <a:srgbClr val="FF0000"/>
                </a:solidFill>
                <a:latin typeface="Times New Roman" pitchFamily="18" charset="0"/>
                <a:cs typeface="Times New Roman" pitchFamily="18" charset="0"/>
              </a:rPr>
              <a:t>OK</a:t>
            </a:r>
            <a:endParaRPr lang="en-US" dirty="0" smtClean="0">
              <a:solidFill>
                <a:srgbClr val="FF0000"/>
              </a:solidFill>
              <a:latin typeface="Times New Roman" pitchFamily="18" charset="0"/>
              <a:cs typeface="Times New Roman" pitchFamily="18" charset="0"/>
            </a:endParaRPr>
          </a:p>
          <a:p>
            <a:pPr>
              <a:buFont typeface="Wingdings" pitchFamily="2" charset="2"/>
              <a:buChar char="Ø"/>
            </a:pPr>
            <a:r>
              <a:rPr lang="en-US" dirty="0" smtClean="0">
                <a:solidFill>
                  <a:srgbClr val="FF0000"/>
                </a:solidFill>
                <a:latin typeface="Times New Roman" pitchFamily="18" charset="0"/>
                <a:cs typeface="Times New Roman" pitchFamily="18" charset="0"/>
              </a:rPr>
              <a:t> Put the formula =SKEW(B2:B11) in cell B12</a:t>
            </a: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lvl="0">
              <a:buFont typeface="Wingdings" pitchFamily="2" charset="2"/>
              <a:buChar char="Ø"/>
            </a:pPr>
            <a:r>
              <a:rPr lang="en-US" dirty="0" smtClean="0">
                <a:solidFill>
                  <a:srgbClr val="FF0000"/>
                </a:solidFill>
                <a:latin typeface="Times New Roman" pitchFamily="18" charset="0"/>
                <a:cs typeface="Times New Roman" pitchFamily="18" charset="0"/>
              </a:rPr>
              <a:t> Press </a:t>
            </a:r>
            <a:r>
              <a:rPr lang="en-US" b="1" dirty="0" smtClean="0">
                <a:solidFill>
                  <a:srgbClr val="FF0000"/>
                </a:solidFill>
                <a:latin typeface="Times New Roman" pitchFamily="18" charset="0"/>
                <a:cs typeface="Times New Roman" pitchFamily="18" charset="0"/>
              </a:rPr>
              <a:t>OK</a:t>
            </a:r>
            <a:endParaRPr lang="en-US" dirty="0" smtClean="0">
              <a:solidFill>
                <a:srgbClr val="FF0000"/>
              </a:solidFill>
              <a:latin typeface="Times New Roman" pitchFamily="18" charset="0"/>
              <a:cs typeface="Times New Roman" pitchFamily="18" charset="0"/>
            </a:endParaRPr>
          </a:p>
          <a:p>
            <a:pPr marL="225425" indent="-225425">
              <a:buFont typeface="Wingdings" pitchFamily="2" charset="2"/>
              <a:buChar char="Ø"/>
            </a:pPr>
            <a:r>
              <a:rPr lang="en-US" dirty="0" smtClean="0">
                <a:solidFill>
                  <a:srgbClr val="FF0000"/>
                </a:solidFill>
                <a:latin typeface="Times New Roman" pitchFamily="18" charset="0"/>
                <a:cs typeface="Times New Roman" pitchFamily="18" charset="0"/>
              </a:rPr>
              <a:t>Then, we see the kurtosis value in cell B13, if it is positive, that means, the curve is more peaked than the normal curve i.e. </a:t>
            </a:r>
            <a:r>
              <a:rPr lang="en-US" b="1" dirty="0" smtClean="0">
                <a:solidFill>
                  <a:srgbClr val="FF0000"/>
                </a:solidFill>
                <a:latin typeface="Times New Roman" pitchFamily="18" charset="0"/>
                <a:cs typeface="Times New Roman" pitchFamily="18" charset="0"/>
              </a:rPr>
              <a:t>leptokurtic. </a:t>
            </a:r>
            <a:r>
              <a:rPr lang="en-US" dirty="0" smtClean="0">
                <a:solidFill>
                  <a:srgbClr val="FF0000"/>
                </a:solidFill>
                <a:latin typeface="Times New Roman" pitchFamily="18" charset="0"/>
                <a:cs typeface="Times New Roman" pitchFamily="18" charset="0"/>
              </a:rPr>
              <a:t>If it is negative, that means, the curve is less peaked i.e., </a:t>
            </a:r>
            <a:r>
              <a:rPr lang="en-US" b="1" dirty="0" err="1" smtClean="0">
                <a:solidFill>
                  <a:srgbClr val="FF0000"/>
                </a:solidFill>
                <a:latin typeface="Times New Roman" pitchFamily="18" charset="0"/>
                <a:cs typeface="Times New Roman" pitchFamily="18" charset="0"/>
              </a:rPr>
              <a:t>platykurtic</a:t>
            </a: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If it is zero, the curve is less peaked i.e., </a:t>
            </a:r>
            <a:r>
              <a:rPr lang="en-US" b="1" dirty="0" err="1" smtClean="0">
                <a:solidFill>
                  <a:srgbClr val="FF0000"/>
                </a:solidFill>
                <a:latin typeface="Times New Roman" pitchFamily="18" charset="0"/>
                <a:cs typeface="Times New Roman" pitchFamily="18" charset="0"/>
              </a:rPr>
              <a:t>mesokurtic</a:t>
            </a:r>
            <a:endParaRPr lang="en-US" dirty="0" smtClean="0">
              <a:solidFill>
                <a:srgbClr val="FF0000"/>
              </a:solidFill>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1600200" y="1143001"/>
            <a:ext cx="5867399" cy="281939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304801"/>
            <a:ext cx="7772400" cy="609600"/>
          </a:xfrm>
          <a:prstGeom prst="rect">
            <a:avLst/>
          </a:prstGeom>
          <a:solidFill>
            <a:schemeClr val="accent5">
              <a:lumMod val="20000"/>
              <a:lumOff val="80000"/>
            </a:schemeClr>
          </a:solidFill>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Features of MS-Excel</a:t>
            </a:r>
          </a:p>
        </p:txBody>
      </p:sp>
      <p:sp>
        <p:nvSpPr>
          <p:cNvPr id="3" name="Subtitle 2"/>
          <p:cNvSpPr txBox="1">
            <a:spLocks/>
          </p:cNvSpPr>
          <p:nvPr/>
        </p:nvSpPr>
        <p:spPr>
          <a:xfrm>
            <a:off x="685800" y="1066800"/>
            <a:ext cx="8001000" cy="5257800"/>
          </a:xfrm>
          <a:prstGeom prst="rect">
            <a:avLst/>
          </a:prstGeom>
        </p:spPr>
        <p:txBody>
          <a:bodyPr>
            <a:normAutofit/>
          </a:bodyPr>
          <a:lstStyle/>
          <a:p>
            <a:pPr algn="just"/>
            <a:r>
              <a:rPr lang="en-US" sz="2400" dirty="0" smtClean="0">
                <a:solidFill>
                  <a:srgbClr val="FF0000"/>
                </a:solidFill>
                <a:latin typeface="Times New Roman" pitchFamily="18" charset="0"/>
                <a:cs typeface="Times New Roman" pitchFamily="18" charset="0"/>
              </a:rPr>
              <a:t>	Various </a:t>
            </a:r>
            <a:r>
              <a:rPr lang="en-US" sz="2400" dirty="0">
                <a:solidFill>
                  <a:srgbClr val="FF0000"/>
                </a:solidFill>
                <a:latin typeface="Times New Roman" pitchFamily="18" charset="0"/>
                <a:cs typeface="Times New Roman" pitchFamily="18" charset="0"/>
              </a:rPr>
              <a:t>editing and formatting can be done on an Excel spreadsheet. Discussed below are the various features of MS Excel. </a:t>
            </a:r>
            <a:endParaRPr lang="en-US" sz="2400" dirty="0" smtClean="0">
              <a:solidFill>
                <a:srgbClr val="FF0000"/>
              </a:solidFill>
              <a:latin typeface="Times New Roman" pitchFamily="18" charset="0"/>
              <a:cs typeface="Times New Roman" pitchFamily="18" charset="0"/>
            </a:endParaRPr>
          </a:p>
          <a:p>
            <a:pPr algn="just"/>
            <a:r>
              <a:rPr lang="en-US" sz="2400" dirty="0" smtClean="0">
                <a:solidFill>
                  <a:srgbClr val="FF0000"/>
                </a:solidFill>
                <a:latin typeface="Times New Roman" pitchFamily="18" charset="0"/>
                <a:cs typeface="Times New Roman" pitchFamily="18" charset="0"/>
              </a:rPr>
              <a:t>	The </a:t>
            </a:r>
            <a:r>
              <a:rPr lang="en-US" sz="2400" dirty="0">
                <a:solidFill>
                  <a:srgbClr val="FF0000"/>
                </a:solidFill>
                <a:latin typeface="Times New Roman" pitchFamily="18" charset="0"/>
                <a:cs typeface="Times New Roman" pitchFamily="18" charset="0"/>
              </a:rPr>
              <a:t>image below shows the composition of features in </a:t>
            </a:r>
            <a:r>
              <a:rPr lang="en-US" sz="2400" dirty="0" smtClean="0">
                <a:solidFill>
                  <a:srgbClr val="FF0000"/>
                </a:solidFill>
                <a:latin typeface="Times New Roman" pitchFamily="18" charset="0"/>
                <a:cs typeface="Times New Roman" pitchFamily="18" charset="0"/>
              </a:rPr>
              <a:t>MS- </a:t>
            </a:r>
            <a:r>
              <a:rPr lang="en-US" sz="2400" dirty="0">
                <a:solidFill>
                  <a:srgbClr val="FF0000"/>
                </a:solidFill>
                <a:latin typeface="Times New Roman" pitchFamily="18" charset="0"/>
                <a:cs typeface="Times New Roman" pitchFamily="18" charset="0"/>
              </a:rPr>
              <a:t>Excel</a:t>
            </a:r>
            <a:r>
              <a:rPr lang="en-US" sz="2400" dirty="0" smtClean="0">
                <a:solidFill>
                  <a:srgbClr val="FF0000"/>
                </a:solidFill>
                <a:latin typeface="Times New Roman" pitchFamily="18" charset="0"/>
                <a:cs typeface="Times New Roman" pitchFamily="18" charset="0"/>
              </a:rPr>
              <a:t>:</a:t>
            </a:r>
          </a:p>
          <a:p>
            <a:pPr algn="just"/>
            <a:endParaRPr lang="en-US" sz="2400" dirty="0">
              <a:solidFill>
                <a:srgbClr val="FF0000"/>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381000" y="3228975"/>
            <a:ext cx="8458200" cy="2333625"/>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fontAlgn="base"/>
            <a:r>
              <a:rPr lang="en-US" sz="3200" b="1" dirty="0" smtClean="0">
                <a:latin typeface="Times New Roman" pitchFamily="18" charset="0"/>
                <a:cs typeface="Times New Roman" pitchFamily="18" charset="0"/>
              </a:rPr>
              <a:t>Charts and Graphs</a:t>
            </a:r>
          </a:p>
          <a:p>
            <a:pPr algn="just">
              <a:spcBef>
                <a:spcPts val="600"/>
              </a:spcBef>
            </a:pPr>
            <a:r>
              <a:rPr lang="en-US" sz="2000"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Charts and graphs are used to make information clearer and easier to understand. </a:t>
            </a:r>
            <a:r>
              <a:rPr lang="en-US" sz="2400" i="1" dirty="0" smtClean="0">
                <a:solidFill>
                  <a:srgbClr val="FF0000"/>
                </a:solidFill>
                <a:latin typeface="Times New Roman" pitchFamily="18" charset="0"/>
                <a:cs typeface="Times New Roman" pitchFamily="18" charset="0"/>
              </a:rPr>
              <a:t>A good picture is worth a thousand numbers.</a:t>
            </a:r>
            <a:r>
              <a:rPr lang="en-US" sz="2400" dirty="0" smtClean="0">
                <a:solidFill>
                  <a:srgbClr val="FF0000"/>
                </a:solidFill>
                <a:latin typeface="Times New Roman" pitchFamily="18" charset="0"/>
                <a:cs typeface="Times New Roman" pitchFamily="18" charset="0"/>
              </a:rPr>
              <a:t> The most common place for people to see charts and graphs is in the news, exhibitions, fairs, etc. News publishers use graphics all the time to show comparisons and explain important trends for things such as weather, gold and silver prices, crime rate, or who is winning an election and by how much. </a:t>
            </a:r>
          </a:p>
          <a:p>
            <a:pPr algn="just">
              <a:spcBef>
                <a:spcPts val="600"/>
              </a:spcBef>
            </a:pPr>
            <a:r>
              <a:rPr lang="en-US" sz="2400" dirty="0" smtClean="0">
                <a:solidFill>
                  <a:srgbClr val="FF0000"/>
                </a:solidFill>
                <a:latin typeface="Times New Roman" pitchFamily="18" charset="0"/>
                <a:cs typeface="Times New Roman" pitchFamily="18" charset="0"/>
              </a:rPr>
              <a:t>	Charts and graphs are also critical to engineers, scientists and financial analysts who use them to help visualize large amounts of information, make better decisions, and communicate their results to other people.</a:t>
            </a:r>
            <a:endParaRPr lang="en-US" sz="2000" dirty="0" smtClean="0">
              <a:solidFill>
                <a:srgbClr val="FF0000"/>
              </a:solidFill>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algn="just"/>
            <a:r>
              <a:rPr lang="en-US" sz="2000"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There are good reasons for learning to create charts by hand, but there are also some great tools that everyone want to learn how to use at some point, such as Excel. There are some common types of charts that we can create with Excel. There are some commonly used charts;</a:t>
            </a:r>
          </a:p>
          <a:p>
            <a:pPr algn="just"/>
            <a:endParaRPr lang="en-US" sz="2000" dirty="0" smtClean="0">
              <a:solidFill>
                <a:srgbClr val="FF0000"/>
              </a:solidFill>
              <a:latin typeface="Times New Roman" pitchFamily="18" charset="0"/>
              <a:cs typeface="Times New Roman" pitchFamily="18" charset="0"/>
            </a:endParaRPr>
          </a:p>
          <a:p>
            <a:pPr lvl="0" algn="just"/>
            <a:r>
              <a:rPr lang="en-US" sz="2400" b="1" dirty="0" smtClean="0">
                <a:solidFill>
                  <a:srgbClr val="FF0000"/>
                </a:solidFill>
                <a:latin typeface="Times New Roman" pitchFamily="18" charset="0"/>
                <a:cs typeface="Times New Roman" pitchFamily="18" charset="0"/>
              </a:rPr>
              <a:t>Simple Bar </a:t>
            </a:r>
            <a:r>
              <a:rPr lang="en-US" sz="2400" b="1" dirty="0" smtClean="0">
                <a:solidFill>
                  <a:srgbClr val="FF0000"/>
                </a:solidFill>
                <a:latin typeface="Times New Roman" pitchFamily="18" charset="0"/>
                <a:cs typeface="Times New Roman" pitchFamily="18" charset="0"/>
              </a:rPr>
              <a:t>Charts: </a:t>
            </a:r>
            <a:r>
              <a:rPr lang="en-US" sz="2400" dirty="0" smtClean="0">
                <a:solidFill>
                  <a:srgbClr val="FF0000"/>
                </a:solidFill>
                <a:latin typeface="Times New Roman" pitchFamily="18" charset="0"/>
                <a:cs typeface="Times New Roman" pitchFamily="18" charset="0"/>
              </a:rPr>
              <a:t>Create a data series in Excel recognizes common numerical data entries. </a:t>
            </a:r>
            <a:r>
              <a:rPr lang="en-US" sz="2400" b="1" dirty="0" smtClean="0">
                <a:solidFill>
                  <a:srgbClr val="FF0000"/>
                </a:solidFill>
                <a:latin typeface="Times New Roman" pitchFamily="18" charset="0"/>
                <a:cs typeface="Times New Roman" pitchFamily="18" charset="0"/>
              </a:rPr>
              <a:t>For example,</a:t>
            </a:r>
            <a:r>
              <a:rPr lang="en-US" sz="2400" dirty="0" smtClean="0">
                <a:solidFill>
                  <a:srgbClr val="FF0000"/>
                </a:solidFill>
                <a:latin typeface="Times New Roman" pitchFamily="18" charset="0"/>
                <a:cs typeface="Times New Roman" pitchFamily="18" charset="0"/>
              </a:rPr>
              <a:t> Create bar chart for the following data gives the number of livestock population at different farms in U.P.</a:t>
            </a:r>
          </a:p>
          <a:p>
            <a:endParaRPr lang="en-US" sz="1100" dirty="0" smtClean="0">
              <a:solidFill>
                <a:srgbClr val="FF0000"/>
              </a:solidFill>
              <a:latin typeface="Times New Roman" pitchFamily="18" charset="0"/>
              <a:cs typeface="Times New Roman" pitchFamily="18" charset="0"/>
            </a:endParaRPr>
          </a:p>
          <a:p>
            <a:endParaRPr lang="en-US" sz="2400" dirty="0" smtClean="0">
              <a:solidFill>
                <a:srgbClr val="FF0000"/>
              </a:solidFill>
              <a:latin typeface="Times New Roman" pitchFamily="18" charset="0"/>
              <a:cs typeface="Times New Roman" pitchFamily="18" charset="0"/>
            </a:endParaRPr>
          </a:p>
          <a:p>
            <a:endParaRPr lang="en-US" sz="2400" dirty="0" smtClean="0">
              <a:solidFill>
                <a:srgbClr val="FF0000"/>
              </a:solidFill>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838200" y="4191000"/>
          <a:ext cx="7620003" cy="1010920"/>
        </p:xfrm>
        <a:graphic>
          <a:graphicData uri="http://schemas.openxmlformats.org/drawingml/2006/table">
            <a:tbl>
              <a:tblPr firstRow="1" bandRow="1">
                <a:tableStyleId>{21E4AEA4-8DFA-4A89-87EB-49C32662AFE0}</a:tableStyleId>
              </a:tblPr>
              <a:tblGrid>
                <a:gridCol w="1219204"/>
                <a:gridCol w="957943"/>
                <a:gridCol w="952500"/>
                <a:gridCol w="952500"/>
                <a:gridCol w="952500"/>
                <a:gridCol w="952500"/>
                <a:gridCol w="816428"/>
                <a:gridCol w="816428"/>
              </a:tblGrid>
              <a:tr h="370840">
                <a:tc>
                  <a:txBody>
                    <a:bodyPr/>
                    <a:lstStyle/>
                    <a:p>
                      <a:r>
                        <a:rPr lang="en-US" dirty="0" smtClean="0"/>
                        <a:t>Farms</a:t>
                      </a:r>
                      <a:endParaRPr lang="en-US" dirty="0"/>
                    </a:p>
                  </a:txBody>
                  <a:tcPr/>
                </a:tc>
                <a:tc>
                  <a:txBody>
                    <a:bodyPr/>
                    <a:lstStyle/>
                    <a:p>
                      <a:pPr algn="ctr"/>
                      <a:r>
                        <a:rPr lang="en-US" dirty="0" smtClean="0"/>
                        <a:t>A</a:t>
                      </a:r>
                      <a:endParaRPr lang="en-US" dirty="0"/>
                    </a:p>
                  </a:txBody>
                  <a:tcPr/>
                </a:tc>
                <a:tc>
                  <a:txBody>
                    <a:bodyPr/>
                    <a:lstStyle/>
                    <a:p>
                      <a:pPr algn="ctr"/>
                      <a:r>
                        <a:rPr lang="en-US" dirty="0" smtClean="0"/>
                        <a:t>B</a:t>
                      </a:r>
                      <a:endParaRPr lang="en-US" dirty="0"/>
                    </a:p>
                  </a:txBody>
                  <a:tcPr/>
                </a:tc>
                <a:tc>
                  <a:txBody>
                    <a:bodyPr/>
                    <a:lstStyle/>
                    <a:p>
                      <a:pPr algn="ctr"/>
                      <a:r>
                        <a:rPr lang="en-US" dirty="0" smtClean="0"/>
                        <a:t>C</a:t>
                      </a:r>
                      <a:endParaRPr lang="en-US" dirty="0"/>
                    </a:p>
                  </a:txBody>
                  <a:tcPr/>
                </a:tc>
                <a:tc>
                  <a:txBody>
                    <a:bodyPr/>
                    <a:lstStyle/>
                    <a:p>
                      <a:pPr algn="ctr"/>
                      <a:r>
                        <a:rPr lang="en-US" dirty="0" smtClean="0"/>
                        <a:t>D</a:t>
                      </a:r>
                      <a:endParaRPr lang="en-US" dirty="0"/>
                    </a:p>
                  </a:txBody>
                  <a:tcPr/>
                </a:tc>
                <a:tc>
                  <a:txBody>
                    <a:bodyPr/>
                    <a:lstStyle/>
                    <a:p>
                      <a:pPr algn="ctr"/>
                      <a:r>
                        <a:rPr lang="en-US" dirty="0" smtClean="0"/>
                        <a:t>E</a:t>
                      </a:r>
                      <a:endParaRPr lang="en-US" dirty="0"/>
                    </a:p>
                  </a:txBody>
                  <a:tcPr/>
                </a:tc>
                <a:tc>
                  <a:txBody>
                    <a:bodyPr/>
                    <a:lstStyle/>
                    <a:p>
                      <a:pPr algn="ctr"/>
                      <a:r>
                        <a:rPr lang="en-US" dirty="0" smtClean="0"/>
                        <a:t>F</a:t>
                      </a:r>
                      <a:endParaRPr lang="en-US" dirty="0"/>
                    </a:p>
                  </a:txBody>
                  <a:tcPr/>
                </a:tc>
                <a:tc>
                  <a:txBody>
                    <a:bodyPr/>
                    <a:lstStyle/>
                    <a:p>
                      <a:pPr algn="ctr"/>
                      <a:r>
                        <a:rPr lang="en-US" dirty="0" smtClean="0"/>
                        <a:t>G</a:t>
                      </a:r>
                      <a:endParaRPr lang="en-US" dirty="0"/>
                    </a:p>
                  </a:txBody>
                  <a:tcPr/>
                </a:tc>
              </a:tr>
              <a:tr h="370840">
                <a:tc>
                  <a:txBody>
                    <a:bodyPr/>
                    <a:lstStyle/>
                    <a:p>
                      <a:r>
                        <a:rPr lang="en-US" dirty="0" smtClean="0"/>
                        <a:t>Livestock Population</a:t>
                      </a:r>
                      <a:endParaRPr lang="en-US" dirty="0"/>
                    </a:p>
                  </a:txBody>
                  <a:tcPr/>
                </a:tc>
                <a:tc>
                  <a:txBody>
                    <a:bodyPr/>
                    <a:lstStyle/>
                    <a:p>
                      <a:pPr algn="ctr"/>
                      <a:r>
                        <a:rPr lang="en-US" dirty="0" smtClean="0"/>
                        <a:t>100</a:t>
                      </a:r>
                      <a:endParaRPr lang="en-US" dirty="0"/>
                    </a:p>
                  </a:txBody>
                  <a:tcPr/>
                </a:tc>
                <a:tc>
                  <a:txBody>
                    <a:bodyPr/>
                    <a:lstStyle/>
                    <a:p>
                      <a:pPr algn="ctr"/>
                      <a:r>
                        <a:rPr lang="en-US" dirty="0" smtClean="0"/>
                        <a:t>150</a:t>
                      </a:r>
                      <a:endParaRPr lang="en-US" dirty="0"/>
                    </a:p>
                  </a:txBody>
                  <a:tcPr/>
                </a:tc>
                <a:tc>
                  <a:txBody>
                    <a:bodyPr/>
                    <a:lstStyle/>
                    <a:p>
                      <a:pPr algn="ctr"/>
                      <a:r>
                        <a:rPr lang="en-US" dirty="0" smtClean="0"/>
                        <a:t>240</a:t>
                      </a:r>
                      <a:endParaRPr lang="en-US" dirty="0"/>
                    </a:p>
                  </a:txBody>
                  <a:tcPr/>
                </a:tc>
                <a:tc>
                  <a:txBody>
                    <a:bodyPr/>
                    <a:lstStyle/>
                    <a:p>
                      <a:pPr algn="ctr"/>
                      <a:r>
                        <a:rPr lang="en-US" dirty="0" smtClean="0"/>
                        <a:t>450</a:t>
                      </a:r>
                      <a:endParaRPr lang="en-US" dirty="0"/>
                    </a:p>
                  </a:txBody>
                  <a:tcPr/>
                </a:tc>
                <a:tc>
                  <a:txBody>
                    <a:bodyPr/>
                    <a:lstStyle/>
                    <a:p>
                      <a:pPr algn="ctr"/>
                      <a:r>
                        <a:rPr lang="en-US" dirty="0" smtClean="0"/>
                        <a:t>645</a:t>
                      </a:r>
                      <a:endParaRPr lang="en-US" dirty="0"/>
                    </a:p>
                  </a:txBody>
                  <a:tcPr/>
                </a:tc>
                <a:tc>
                  <a:txBody>
                    <a:bodyPr/>
                    <a:lstStyle/>
                    <a:p>
                      <a:pPr algn="ctr"/>
                      <a:r>
                        <a:rPr lang="en-US" dirty="0" smtClean="0"/>
                        <a:t>340</a:t>
                      </a:r>
                      <a:endParaRPr lang="en-US" dirty="0"/>
                    </a:p>
                  </a:txBody>
                  <a:tcPr/>
                </a:tc>
                <a:tc>
                  <a:txBody>
                    <a:bodyPr/>
                    <a:lstStyle/>
                    <a:p>
                      <a:pPr algn="ctr"/>
                      <a:r>
                        <a:rPr lang="en-US" dirty="0" smtClean="0"/>
                        <a:t>275</a:t>
                      </a:r>
                      <a:endParaRPr lang="en-US" dirty="0"/>
                    </a:p>
                  </a:txBody>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In the cell A1 enter </a:t>
            </a:r>
            <a:r>
              <a:rPr lang="en-US" sz="2400" b="1" dirty="0" smtClean="0">
                <a:solidFill>
                  <a:srgbClr val="FF0000"/>
                </a:solidFill>
                <a:latin typeface="Times New Roman" pitchFamily="18" charset="0"/>
                <a:cs typeface="Times New Roman" pitchFamily="18" charset="0"/>
              </a:rPr>
              <a:t>Farms</a:t>
            </a:r>
            <a:endParaRPr lang="en-US" sz="2400" dirty="0" smtClean="0">
              <a:solidFill>
                <a:srgbClr val="FF0000"/>
              </a:solidFill>
              <a:latin typeface="Times New Roman" pitchFamily="18" charset="0"/>
              <a:cs typeface="Times New Roman" pitchFamily="18" charset="0"/>
            </a:endParaRP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In the cell B1 enter </a:t>
            </a:r>
            <a:r>
              <a:rPr lang="en-US" sz="2400" b="1" dirty="0" smtClean="0">
                <a:solidFill>
                  <a:srgbClr val="FF0000"/>
                </a:solidFill>
                <a:latin typeface="Times New Roman" pitchFamily="18" charset="0"/>
                <a:cs typeface="Times New Roman" pitchFamily="18" charset="0"/>
              </a:rPr>
              <a:t>Livestock population</a:t>
            </a:r>
            <a:r>
              <a:rPr lang="en-US" sz="2400" dirty="0" smtClean="0">
                <a:solidFill>
                  <a:srgbClr val="FF0000"/>
                </a:solidFill>
                <a:latin typeface="Times New Roman" pitchFamily="18" charset="0"/>
                <a:cs typeface="Times New Roman" pitchFamily="18" charset="0"/>
              </a:rPr>
              <a:t> </a:t>
            </a: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In cell A2: A8 enter the names of farms like: A, B, C, …,G </a:t>
            </a: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In cell B2: B8 enter the data series</a:t>
            </a: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Click the </a:t>
            </a:r>
            <a:r>
              <a:rPr lang="en-US" sz="2400" b="1" dirty="0" smtClean="0">
                <a:solidFill>
                  <a:srgbClr val="FF0000"/>
                </a:solidFill>
                <a:latin typeface="Times New Roman" pitchFamily="18" charset="0"/>
                <a:cs typeface="Times New Roman" pitchFamily="18" charset="0"/>
              </a:rPr>
              <a:t>Insert</a:t>
            </a:r>
            <a:r>
              <a:rPr lang="en-US" sz="2400" dirty="0" smtClean="0">
                <a:solidFill>
                  <a:srgbClr val="FF0000"/>
                </a:solidFill>
                <a:latin typeface="Times New Roman" pitchFamily="18" charset="0"/>
                <a:cs typeface="Times New Roman" pitchFamily="18" charset="0"/>
              </a:rPr>
              <a:t> tab</a:t>
            </a:r>
            <a:endParaRPr lang="en-US" sz="24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2362200" y="2286000"/>
            <a:ext cx="4191000" cy="373380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marL="344488" lvl="0" indent="-344488">
              <a:buFont typeface="Wingdings" pitchFamily="2" charset="2"/>
              <a:buChar char="Ø"/>
            </a:pPr>
            <a:r>
              <a:rPr lang="en-US" sz="2400" dirty="0" smtClean="0">
                <a:solidFill>
                  <a:srgbClr val="FF0000"/>
                </a:solidFill>
                <a:latin typeface="Times New Roman" pitchFamily="18" charset="0"/>
                <a:cs typeface="Times New Roman" pitchFamily="18" charset="0"/>
              </a:rPr>
              <a:t>When data has been entered and your cursor is immediately below the entered date, press the F11 key on the top row of your keyboard.</a:t>
            </a:r>
          </a:p>
          <a:p>
            <a:pPr lvl="0">
              <a:buFont typeface="Wingdings" pitchFamily="2" charset="2"/>
              <a:buChar char="Ø"/>
            </a:pPr>
            <a:r>
              <a:rPr lang="en-US" sz="2400" dirty="0" smtClean="0">
                <a:solidFill>
                  <a:srgbClr val="FF0000"/>
                </a:solidFill>
                <a:latin typeface="Times New Roman" pitchFamily="18" charset="0"/>
                <a:cs typeface="Times New Roman" pitchFamily="18" charset="0"/>
              </a:rPr>
              <a:t> Select the chart type in the </a:t>
            </a:r>
            <a:r>
              <a:rPr lang="en-US" sz="2400" b="1" dirty="0" smtClean="0">
                <a:solidFill>
                  <a:srgbClr val="FF0000"/>
                </a:solidFill>
                <a:latin typeface="Times New Roman" pitchFamily="18" charset="0"/>
                <a:cs typeface="Times New Roman" pitchFamily="18" charset="0"/>
              </a:rPr>
              <a:t>charts</a:t>
            </a:r>
            <a:r>
              <a:rPr lang="en-US" sz="2400" dirty="0" smtClean="0">
                <a:solidFill>
                  <a:srgbClr val="FF0000"/>
                </a:solidFill>
                <a:latin typeface="Times New Roman" pitchFamily="18" charset="0"/>
                <a:cs typeface="Times New Roman" pitchFamily="18" charset="0"/>
              </a:rPr>
              <a:t> group</a:t>
            </a:r>
          </a:p>
          <a:p>
            <a:pPr>
              <a:buFont typeface="Wingdings" pitchFamily="2" charset="2"/>
              <a:buChar char="Ø"/>
            </a:pPr>
            <a:r>
              <a:rPr lang="en-US" sz="2400" dirty="0" smtClean="0">
                <a:solidFill>
                  <a:srgbClr val="FF0000"/>
                </a:solidFill>
                <a:latin typeface="Times New Roman" pitchFamily="18" charset="0"/>
                <a:cs typeface="Times New Roman" pitchFamily="18" charset="0"/>
              </a:rPr>
              <a:t> Click a chart subtype</a:t>
            </a:r>
            <a:endParaRPr lang="en-US" sz="2400"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3486150" y="2362200"/>
            <a:ext cx="2171700" cy="388620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344488" lvl="0" indent="-344488">
              <a:buFont typeface="Wingdings" pitchFamily="2" charset="2"/>
              <a:buChar char="Ø"/>
            </a:pPr>
            <a:r>
              <a:rPr lang="en-US" sz="2000" dirty="0" smtClean="0">
                <a:solidFill>
                  <a:srgbClr val="FF0000"/>
                </a:solidFill>
                <a:latin typeface="Times New Roman" pitchFamily="18" charset="0"/>
                <a:cs typeface="Times New Roman" pitchFamily="18" charset="0"/>
              </a:rPr>
              <a:t>Press </a:t>
            </a:r>
            <a:r>
              <a:rPr lang="en-US" sz="2000" b="1" dirty="0" smtClean="0">
                <a:solidFill>
                  <a:srgbClr val="FF0000"/>
                </a:solidFill>
                <a:latin typeface="Times New Roman" pitchFamily="18" charset="0"/>
                <a:cs typeface="Times New Roman" pitchFamily="18" charset="0"/>
              </a:rPr>
              <a:t>OK</a:t>
            </a:r>
            <a:endParaRPr lang="en-US" sz="2000" b="1" dirty="0" smtClean="0">
              <a:solidFill>
                <a:srgbClr val="FF0000"/>
              </a:solidFill>
              <a:latin typeface="Times New Roman" pitchFamily="18" charset="0"/>
              <a:cs typeface="Times New Roman" pitchFamily="18" charset="0"/>
            </a:endParaRPr>
          </a:p>
          <a:p>
            <a:pPr lvl="0">
              <a:buFont typeface="Wingdings" pitchFamily="2" charset="2"/>
              <a:buChar char="Ø"/>
            </a:pPr>
            <a:r>
              <a:rPr lang="en-US" sz="2000"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The recommended chart is inserted into the </a:t>
            </a:r>
            <a:r>
              <a:rPr lang="en-US" sz="2000" dirty="0" smtClean="0">
                <a:solidFill>
                  <a:srgbClr val="FF0000"/>
                </a:solidFill>
                <a:latin typeface="Times New Roman" pitchFamily="18" charset="0"/>
                <a:cs typeface="Times New Roman" pitchFamily="18" charset="0"/>
              </a:rPr>
              <a:t>worksheet</a:t>
            </a: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Viewing </a:t>
            </a:r>
            <a:r>
              <a:rPr lang="en-US" sz="2000" dirty="0" smtClean="0">
                <a:solidFill>
                  <a:srgbClr val="FF0000"/>
                </a:solidFill>
                <a:latin typeface="Times New Roman" pitchFamily="18" charset="0"/>
                <a:cs typeface="Times New Roman" pitchFamily="18" charset="0"/>
              </a:rPr>
              <a:t>the Chart Tab - There are things that you probably wish to change about the chart. The new Office 2007 tabs allow you to quickly make those changes. As soon as the chart is created, a new tab appears on the ribbon, the Chart Tools. Click away from the chart and this tab will disappear. To bring it back, click on the chart one time. To see the tab, click on the </a:t>
            </a:r>
            <a:r>
              <a:rPr lang="en-US" sz="2000" b="1" dirty="0" smtClean="0">
                <a:solidFill>
                  <a:srgbClr val="FF0000"/>
                </a:solidFill>
                <a:latin typeface="Times New Roman" pitchFamily="18" charset="0"/>
                <a:cs typeface="Times New Roman" pitchFamily="18" charset="0"/>
              </a:rPr>
              <a:t>Chart Tools</a:t>
            </a:r>
            <a:r>
              <a:rPr lang="en-US" sz="2000" dirty="0" smtClean="0">
                <a:solidFill>
                  <a:srgbClr val="FF0000"/>
                </a:solidFill>
                <a:latin typeface="Times New Roman" pitchFamily="18" charset="0"/>
                <a:cs typeface="Times New Roman" pitchFamily="18" charset="0"/>
              </a:rPr>
              <a:t> tab at the top of the ribbon</a:t>
            </a:r>
            <a:r>
              <a:rPr lang="en-US" sz="2000" dirty="0" smtClean="0">
                <a:solidFill>
                  <a:srgbClr val="FF0000"/>
                </a:solidFill>
                <a:latin typeface="Times New Roman" pitchFamily="18" charset="0"/>
                <a:cs typeface="Times New Roman" pitchFamily="18" charset="0"/>
              </a:rPr>
              <a:t>.</a:t>
            </a:r>
            <a:endParaRPr lang="en-US" sz="2000"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914400" y="1066800"/>
            <a:ext cx="7239000" cy="320040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lvl="0"/>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Select </a:t>
            </a:r>
            <a:r>
              <a:rPr lang="en-US" sz="2000" dirty="0" smtClean="0">
                <a:solidFill>
                  <a:srgbClr val="FF0000"/>
                </a:solidFill>
                <a:latin typeface="Times New Roman" pitchFamily="18" charset="0"/>
                <a:cs typeface="Times New Roman" pitchFamily="18" charset="0"/>
              </a:rPr>
              <a:t>and click the chart design in the </a:t>
            </a:r>
            <a:r>
              <a:rPr lang="en-US" sz="2000" b="1" dirty="0" smtClean="0">
                <a:solidFill>
                  <a:srgbClr val="FF0000"/>
                </a:solidFill>
                <a:latin typeface="Times New Roman" pitchFamily="18" charset="0"/>
                <a:cs typeface="Times New Roman" pitchFamily="18" charset="0"/>
              </a:rPr>
              <a:t>chart Layouts</a:t>
            </a:r>
            <a:r>
              <a:rPr lang="en-US" sz="2000" dirty="0" smtClean="0">
                <a:solidFill>
                  <a:srgbClr val="FF0000"/>
                </a:solidFill>
                <a:latin typeface="Times New Roman" pitchFamily="18" charset="0"/>
                <a:cs typeface="Times New Roman" pitchFamily="18" charset="0"/>
              </a:rPr>
              <a:t> group and select Layout 9</a:t>
            </a:r>
            <a:r>
              <a:rPr lang="en-US" sz="2000" dirty="0" smtClean="0">
                <a:solidFill>
                  <a:srgbClr val="FF0000"/>
                </a:solidFill>
                <a:latin typeface="Times New Roman" pitchFamily="18" charset="0"/>
                <a:cs typeface="Times New Roman" pitchFamily="18" charset="0"/>
              </a:rPr>
              <a:t>. </a:t>
            </a:r>
          </a:p>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Changing </a:t>
            </a:r>
            <a:r>
              <a:rPr lang="en-US" sz="2000" dirty="0" smtClean="0">
                <a:solidFill>
                  <a:srgbClr val="FF0000"/>
                </a:solidFill>
                <a:latin typeface="Times New Roman" pitchFamily="18" charset="0"/>
                <a:cs typeface="Times New Roman" pitchFamily="18" charset="0"/>
              </a:rPr>
              <a:t>the chart type - Click on the change Chart Type button on the left to see all of the available chart </a:t>
            </a:r>
            <a:r>
              <a:rPr lang="en-US" sz="2000" dirty="0" smtClean="0">
                <a:solidFill>
                  <a:srgbClr val="FF0000"/>
                </a:solidFill>
                <a:latin typeface="Times New Roman" pitchFamily="18" charset="0"/>
                <a:cs typeface="Times New Roman" pitchFamily="18" charset="0"/>
              </a:rPr>
              <a:t>type </a:t>
            </a:r>
          </a:p>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Changing </a:t>
            </a:r>
            <a:r>
              <a:rPr lang="en-US" sz="2000" dirty="0" smtClean="0">
                <a:solidFill>
                  <a:srgbClr val="FF0000"/>
                </a:solidFill>
                <a:latin typeface="Times New Roman" pitchFamily="18" charset="0"/>
                <a:cs typeface="Times New Roman" pitchFamily="18" charset="0"/>
              </a:rPr>
              <a:t>Chart Layout - </a:t>
            </a:r>
            <a:r>
              <a:rPr lang="en-US" sz="2000" dirty="0" smtClean="0">
                <a:solidFill>
                  <a:srgbClr val="FF0000"/>
                </a:solidFill>
                <a:latin typeface="Times New Roman" pitchFamily="18" charset="0"/>
                <a:cs typeface="Times New Roman" pitchFamily="18" charset="0"/>
              </a:rPr>
              <a:t>On </a:t>
            </a:r>
            <a:r>
              <a:rPr lang="en-US" sz="2000" dirty="0" smtClean="0">
                <a:solidFill>
                  <a:srgbClr val="FF0000"/>
                </a:solidFill>
                <a:latin typeface="Times New Roman" pitchFamily="18" charset="0"/>
                <a:cs typeface="Times New Roman" pitchFamily="18" charset="0"/>
              </a:rPr>
              <a:t>the Chart Tools tab, the third section from the left is named Chart Layouts. Near the bottom right portion of that area you will see a small button which will allow you to see all available layouts.   </a:t>
            </a:r>
            <a:r>
              <a:rPr lang="en-US" sz="2000" dirty="0" smtClean="0">
                <a:solidFill>
                  <a:srgbClr val="FF0000"/>
                </a:solidFill>
                <a:latin typeface="Times New Roman" pitchFamily="18" charset="0"/>
                <a:cs typeface="Times New Roman" pitchFamily="18" charset="0"/>
              </a:rPr>
              <a:t>  Click </a:t>
            </a:r>
            <a:r>
              <a:rPr lang="en-US" sz="2000" dirty="0" smtClean="0">
                <a:solidFill>
                  <a:srgbClr val="FF0000"/>
                </a:solidFill>
                <a:latin typeface="Times New Roman" pitchFamily="18" charset="0"/>
                <a:cs typeface="Times New Roman" pitchFamily="18" charset="0"/>
              </a:rPr>
              <a:t>one time on the button to see </a:t>
            </a:r>
            <a:r>
              <a:rPr lang="en-US" sz="2000" dirty="0" smtClean="0">
                <a:solidFill>
                  <a:srgbClr val="FF0000"/>
                </a:solidFill>
                <a:latin typeface="Times New Roman" pitchFamily="18" charset="0"/>
                <a:cs typeface="Times New Roman" pitchFamily="18" charset="0"/>
              </a:rPr>
              <a:t>layouts.</a:t>
            </a:r>
            <a:endParaRPr lang="en-US" sz="2000" dirty="0">
              <a:solidFill>
                <a:srgbClr val="FF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914400" y="381000"/>
            <a:ext cx="7772400" cy="1644650"/>
          </a:xfrm>
          <a:prstGeom prst="rect">
            <a:avLst/>
          </a:prstGeom>
          <a:noFill/>
          <a:ln w="9525">
            <a:noFill/>
            <a:miter lim="800000"/>
            <a:headEnd/>
            <a:tailEnd/>
          </a:ln>
          <a:effectLst/>
        </p:spPr>
      </p:pic>
      <p:pic>
        <p:nvPicPr>
          <p:cNvPr id="4" name="Picture 3" descr="http://www.internet4classrooms.com/images/07_displayall.gif"/>
          <p:cNvPicPr/>
          <p:nvPr/>
        </p:nvPicPr>
        <p:blipFill>
          <a:blip r:embed="rId3"/>
          <a:srcRect/>
          <a:stretch>
            <a:fillRect/>
          </a:stretch>
        </p:blipFill>
        <p:spPr bwMode="auto">
          <a:xfrm>
            <a:off x="1910080" y="4458970"/>
            <a:ext cx="147320" cy="189230"/>
          </a:xfrm>
          <a:prstGeom prst="rect">
            <a:avLst/>
          </a:prstGeom>
          <a:noFill/>
          <a:ln w="9525">
            <a:noFill/>
            <a:miter lim="800000"/>
            <a:headEnd/>
            <a:tailEnd/>
          </a:ln>
        </p:spPr>
      </p:pic>
      <p:pic>
        <p:nvPicPr>
          <p:cNvPr id="4099" name="Picture 3"/>
          <p:cNvPicPr>
            <a:picLocks noChangeAspect="1" noChangeArrowheads="1"/>
          </p:cNvPicPr>
          <p:nvPr/>
        </p:nvPicPr>
        <p:blipFill>
          <a:blip r:embed="rId4"/>
          <a:srcRect/>
          <a:stretch>
            <a:fillRect/>
          </a:stretch>
        </p:blipFill>
        <p:spPr bwMode="auto">
          <a:xfrm>
            <a:off x="2286000" y="4800600"/>
            <a:ext cx="4572000" cy="1209675"/>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If we want to add the axis titles on both sides i.e. x-axis and y-axis, as per highlighted design.     </a:t>
            </a: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a:t>
            </a:r>
            <a:r>
              <a:rPr lang="en-US" sz="2000" dirty="0" smtClean="0">
                <a:solidFill>
                  <a:srgbClr val="FF0000"/>
                </a:solidFill>
                <a:latin typeface="Times New Roman" pitchFamily="18" charset="0"/>
                <a:cs typeface="Times New Roman" pitchFamily="18" charset="0"/>
              </a:rPr>
              <a:t>, we see the chart prepared is </a:t>
            </a:r>
            <a:r>
              <a:rPr lang="en-US" sz="2000" dirty="0" smtClean="0">
                <a:solidFill>
                  <a:srgbClr val="FF0000"/>
                </a:solidFill>
                <a:latin typeface="Times New Roman" pitchFamily="18" charset="0"/>
                <a:cs typeface="Times New Roman" pitchFamily="18" charset="0"/>
              </a:rPr>
              <a:t>modified</a:t>
            </a:r>
          </a:p>
        </p:txBody>
      </p:sp>
      <p:pic>
        <p:nvPicPr>
          <p:cNvPr id="5122" name="Picture 2"/>
          <p:cNvPicPr>
            <a:picLocks noChangeAspect="1" noChangeArrowheads="1"/>
          </p:cNvPicPr>
          <p:nvPr/>
        </p:nvPicPr>
        <p:blipFill>
          <a:blip r:embed="rId2"/>
          <a:srcRect/>
          <a:stretch>
            <a:fillRect/>
          </a:stretch>
        </p:blipFill>
        <p:spPr bwMode="auto">
          <a:xfrm>
            <a:off x="2057400" y="1066800"/>
            <a:ext cx="4953000" cy="16764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1447800" y="3200400"/>
            <a:ext cx="6248400" cy="3048000"/>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Now, If we want to delete the index (Here only one variable are their. Then we don’t want to display single variable index. </a:t>
            </a: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Right click on the index name     </a:t>
            </a: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11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a:t>
            </a:r>
            <a:r>
              <a:rPr lang="en-US" sz="2000"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press </a:t>
            </a:r>
            <a:r>
              <a:rPr lang="en-US" sz="2000" b="1" dirty="0" smtClean="0">
                <a:solidFill>
                  <a:srgbClr val="FF0000"/>
                </a:solidFill>
                <a:latin typeface="Times New Roman" pitchFamily="18" charset="0"/>
                <a:cs typeface="Times New Roman" pitchFamily="18" charset="0"/>
              </a:rPr>
              <a:t>Delete</a:t>
            </a:r>
            <a:r>
              <a:rPr lang="en-US" sz="2000" dirty="0" smtClean="0">
                <a:solidFill>
                  <a:srgbClr val="FF0000"/>
                </a:solidFill>
                <a:latin typeface="Times New Roman" pitchFamily="18" charset="0"/>
                <a:cs typeface="Times New Roman" pitchFamily="18" charset="0"/>
              </a:rPr>
              <a:t> </a:t>
            </a: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we </a:t>
            </a:r>
            <a:r>
              <a:rPr lang="en-US" sz="2000" dirty="0" smtClean="0">
                <a:solidFill>
                  <a:srgbClr val="FF0000"/>
                </a:solidFill>
                <a:latin typeface="Times New Roman" pitchFamily="18" charset="0"/>
                <a:cs typeface="Times New Roman" pitchFamily="18" charset="0"/>
              </a:rPr>
              <a:t>see the chart prepared is </a:t>
            </a:r>
            <a:r>
              <a:rPr lang="en-US" sz="2000" dirty="0" smtClean="0">
                <a:solidFill>
                  <a:srgbClr val="FF0000"/>
                </a:solidFill>
                <a:latin typeface="Times New Roman" pitchFamily="18" charset="0"/>
                <a:cs typeface="Times New Roman" pitchFamily="18" charset="0"/>
              </a:rPr>
              <a:t>modified</a:t>
            </a:r>
          </a:p>
        </p:txBody>
      </p:sp>
      <p:pic>
        <p:nvPicPr>
          <p:cNvPr id="6146" name="Picture 2"/>
          <p:cNvPicPr>
            <a:picLocks noChangeAspect="1" noChangeArrowheads="1"/>
          </p:cNvPicPr>
          <p:nvPr/>
        </p:nvPicPr>
        <p:blipFill>
          <a:blip r:embed="rId2"/>
          <a:srcRect/>
          <a:stretch>
            <a:fillRect/>
          </a:stretch>
        </p:blipFill>
        <p:spPr bwMode="auto">
          <a:xfrm>
            <a:off x="3429000" y="1447800"/>
            <a:ext cx="2352675" cy="15621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317625" y="3733800"/>
            <a:ext cx="6607175" cy="2743200"/>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Click </a:t>
            </a:r>
            <a:r>
              <a:rPr lang="en-US" sz="2000" dirty="0" smtClean="0">
                <a:solidFill>
                  <a:srgbClr val="FF0000"/>
                </a:solidFill>
                <a:latin typeface="Times New Roman" pitchFamily="18" charset="0"/>
                <a:cs typeface="Times New Roman" pitchFamily="18" charset="0"/>
              </a:rPr>
              <a:t>on </a:t>
            </a:r>
            <a:r>
              <a:rPr lang="en-US" sz="2000" b="1" dirty="0" smtClean="0">
                <a:solidFill>
                  <a:srgbClr val="FF0000"/>
                </a:solidFill>
                <a:latin typeface="Times New Roman" pitchFamily="18" charset="0"/>
                <a:cs typeface="Times New Roman" pitchFamily="18" charset="0"/>
              </a:rPr>
              <a:t>Axis title</a:t>
            </a:r>
            <a:r>
              <a:rPr lang="en-US" sz="2000" dirty="0" smtClean="0">
                <a:solidFill>
                  <a:srgbClr val="FF0000"/>
                </a:solidFill>
                <a:latin typeface="Times New Roman" pitchFamily="18" charset="0"/>
                <a:cs typeface="Times New Roman" pitchFamily="18" charset="0"/>
              </a:rPr>
              <a:t> in chart on </a:t>
            </a:r>
            <a:r>
              <a:rPr lang="en-US" sz="2000" dirty="0" smtClean="0">
                <a:solidFill>
                  <a:srgbClr val="FF0000"/>
                </a:solidFill>
                <a:latin typeface="Times New Roman" pitchFamily="18" charset="0"/>
                <a:cs typeface="Times New Roman" pitchFamily="18" charset="0"/>
              </a:rPr>
              <a:t>X-axis </a:t>
            </a:r>
            <a:r>
              <a:rPr lang="en-US" sz="2000" dirty="0" smtClean="0">
                <a:solidFill>
                  <a:srgbClr val="FF0000"/>
                </a:solidFill>
                <a:latin typeface="Times New Roman" pitchFamily="18" charset="0"/>
                <a:cs typeface="Times New Roman" pitchFamily="18" charset="0"/>
              </a:rPr>
              <a:t>and give the name of </a:t>
            </a:r>
            <a:r>
              <a:rPr lang="en-US" sz="2000" dirty="0" smtClean="0">
                <a:solidFill>
                  <a:srgbClr val="FF0000"/>
                </a:solidFill>
                <a:latin typeface="Times New Roman" pitchFamily="18" charset="0"/>
                <a:cs typeface="Times New Roman" pitchFamily="18" charset="0"/>
              </a:rPr>
              <a:t>axis </a:t>
            </a:r>
            <a:r>
              <a:rPr lang="en-US" sz="2000" dirty="0" smtClean="0">
                <a:solidFill>
                  <a:srgbClr val="FF0000"/>
                </a:solidFill>
                <a:latin typeface="Times New Roman" pitchFamily="18" charset="0"/>
                <a:cs typeface="Times New Roman" pitchFamily="18" charset="0"/>
              </a:rPr>
              <a:t>like: </a:t>
            </a:r>
            <a:r>
              <a:rPr lang="en-US" sz="2000" b="1" dirty="0" smtClean="0">
                <a:solidFill>
                  <a:srgbClr val="FF0000"/>
                </a:solidFill>
                <a:latin typeface="Times New Roman" pitchFamily="18" charset="0"/>
                <a:cs typeface="Times New Roman" pitchFamily="18" charset="0"/>
              </a:rPr>
              <a:t>Farms, </a:t>
            </a:r>
            <a:r>
              <a:rPr lang="en-US" sz="2000" dirty="0" smtClean="0">
                <a:solidFill>
                  <a:srgbClr val="FF0000"/>
                </a:solidFill>
                <a:latin typeface="Times New Roman" pitchFamily="18" charset="0"/>
                <a:cs typeface="Times New Roman" pitchFamily="18" charset="0"/>
              </a:rPr>
              <a:t>on Y-axis give the name of axis like: </a:t>
            </a:r>
            <a:r>
              <a:rPr lang="en-US" sz="2000" b="1" dirty="0" smtClean="0">
                <a:solidFill>
                  <a:srgbClr val="FF0000"/>
                </a:solidFill>
                <a:latin typeface="Times New Roman" pitchFamily="18" charset="0"/>
                <a:cs typeface="Times New Roman" pitchFamily="18" charset="0"/>
              </a:rPr>
              <a:t>Livestock population</a:t>
            </a:r>
            <a:r>
              <a:rPr lang="en-US" sz="2000" dirty="0" smtClean="0">
                <a:solidFill>
                  <a:srgbClr val="FF0000"/>
                </a:solidFill>
                <a:latin typeface="Times New Roman" pitchFamily="18" charset="0"/>
                <a:cs typeface="Times New Roman" pitchFamily="18" charset="0"/>
              </a:rPr>
              <a:t> </a:t>
            </a:r>
            <a:endParaRPr lang="en-US" sz="2000" b="1"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Changing </a:t>
            </a:r>
            <a:r>
              <a:rPr lang="en-US" sz="2000" dirty="0" smtClean="0">
                <a:solidFill>
                  <a:srgbClr val="FF0000"/>
                </a:solidFill>
                <a:latin typeface="Times New Roman" pitchFamily="18" charset="0"/>
                <a:cs typeface="Times New Roman" pitchFamily="18" charset="0"/>
              </a:rPr>
              <a:t>the Chart Style - Four dozen different styles are available. On the Chart Tools tab the next area is named </a:t>
            </a:r>
            <a:r>
              <a:rPr lang="en-US" sz="2000" b="1" dirty="0" smtClean="0">
                <a:solidFill>
                  <a:srgbClr val="FF0000"/>
                </a:solidFill>
                <a:latin typeface="Times New Roman" pitchFamily="18" charset="0"/>
                <a:cs typeface="Times New Roman" pitchFamily="18" charset="0"/>
              </a:rPr>
              <a:t>Chart Styles</a:t>
            </a:r>
            <a:r>
              <a:rPr lang="en-US" sz="2000" dirty="0" smtClean="0">
                <a:solidFill>
                  <a:srgbClr val="FF0000"/>
                </a:solidFill>
                <a:latin typeface="Times New Roman" pitchFamily="18" charset="0"/>
                <a:cs typeface="Times New Roman" pitchFamily="18" charset="0"/>
              </a:rPr>
              <a:t>. Near the bottom right portion of that area you will see a small button which will allow you to see all available styles.   To see all available styles, click one time on the button. </a:t>
            </a:r>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p:txBody>
      </p:sp>
      <p:pic>
        <p:nvPicPr>
          <p:cNvPr id="3" name="Picture 2" descr="http://www.internet4classrooms.com/images/07_displayall.gif"/>
          <p:cNvPicPr/>
          <p:nvPr/>
        </p:nvPicPr>
        <p:blipFill>
          <a:blip r:embed="rId2"/>
          <a:srcRect/>
          <a:stretch>
            <a:fillRect/>
          </a:stretch>
        </p:blipFill>
        <p:spPr bwMode="auto">
          <a:xfrm>
            <a:off x="3733800" y="2020570"/>
            <a:ext cx="147320" cy="189230"/>
          </a:xfrm>
          <a:prstGeom prst="rect">
            <a:avLst/>
          </a:prstGeom>
          <a:noFill/>
          <a:ln w="9525">
            <a:noFill/>
            <a:miter lim="800000"/>
            <a:headEnd/>
            <a:tailEnd/>
          </a:ln>
        </p:spPr>
      </p:pic>
      <p:pic>
        <p:nvPicPr>
          <p:cNvPr id="7170" name="Picture 2"/>
          <p:cNvPicPr>
            <a:picLocks noChangeAspect="1" noChangeArrowheads="1"/>
          </p:cNvPicPr>
          <p:nvPr/>
        </p:nvPicPr>
        <p:blipFill>
          <a:blip r:embed="rId3"/>
          <a:srcRect/>
          <a:stretch>
            <a:fillRect/>
          </a:stretch>
        </p:blipFill>
        <p:spPr bwMode="auto">
          <a:xfrm>
            <a:off x="1143000" y="2667000"/>
            <a:ext cx="7286625" cy="3343275"/>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Now, If we want to </a:t>
            </a:r>
            <a:r>
              <a:rPr lang="en-US" sz="2000" dirty="0" smtClean="0">
                <a:solidFill>
                  <a:srgbClr val="FF0000"/>
                </a:solidFill>
                <a:latin typeface="Times New Roman" pitchFamily="18" charset="0"/>
                <a:cs typeface="Times New Roman" pitchFamily="18" charset="0"/>
              </a:rPr>
              <a:t>delete the horizontal gridlines between bars, then go to </a:t>
            </a:r>
            <a:r>
              <a:rPr lang="en-US" sz="2000" b="1" dirty="0" smtClean="0">
                <a:solidFill>
                  <a:srgbClr val="FF0000"/>
                </a:solidFill>
                <a:latin typeface="Times New Roman" pitchFamily="18" charset="0"/>
                <a:cs typeface="Times New Roman" pitchFamily="18" charset="0"/>
              </a:rPr>
              <a:t>Layout </a:t>
            </a:r>
            <a:r>
              <a:rPr lang="en-US" sz="2000" dirty="0" smtClean="0">
                <a:solidFill>
                  <a:srgbClr val="FF0000"/>
                </a:solidFill>
                <a:latin typeface="Times New Roman" pitchFamily="18" charset="0"/>
                <a:cs typeface="Times New Roman" pitchFamily="18" charset="0"/>
              </a:rPr>
              <a:t>option. </a:t>
            </a: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Press </a:t>
            </a:r>
            <a:r>
              <a:rPr lang="en-US" sz="2000" b="1" dirty="0" smtClean="0">
                <a:solidFill>
                  <a:srgbClr val="FF0000"/>
                </a:solidFill>
                <a:latin typeface="Times New Roman" pitchFamily="18" charset="0"/>
                <a:cs typeface="Times New Roman" pitchFamily="18" charset="0"/>
              </a:rPr>
              <a:t>Gridlines </a:t>
            </a:r>
            <a:r>
              <a:rPr lang="en-US" sz="2000" dirty="0" smtClean="0">
                <a:solidFill>
                  <a:srgbClr val="FF0000"/>
                </a:solidFill>
                <a:latin typeface="Times New Roman" pitchFamily="18" charset="0"/>
                <a:cs typeface="Times New Roman" pitchFamily="18" charset="0"/>
              </a:rPr>
              <a:t>option, then we see all available </a:t>
            </a:r>
            <a:r>
              <a:rPr lang="en-US" sz="2000" dirty="0" smtClean="0">
                <a:solidFill>
                  <a:srgbClr val="FF0000"/>
                </a:solidFill>
                <a:latin typeface="Times New Roman" pitchFamily="18" charset="0"/>
                <a:cs typeface="Times New Roman" pitchFamily="18" charset="0"/>
              </a:rPr>
              <a:t>styles. </a:t>
            </a: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Press </a:t>
            </a:r>
            <a:r>
              <a:rPr lang="en-US" sz="2000" b="1" dirty="0" smtClean="0">
                <a:solidFill>
                  <a:srgbClr val="FF0000"/>
                </a:solidFill>
                <a:latin typeface="Times New Roman" pitchFamily="18" charset="0"/>
                <a:cs typeface="Times New Roman" pitchFamily="18" charset="0"/>
              </a:rPr>
              <a:t>Primary Horizontal Gridlines</a:t>
            </a:r>
            <a:r>
              <a:rPr lang="en-US" sz="2000" dirty="0" smtClean="0">
                <a:solidFill>
                  <a:srgbClr val="FF0000"/>
                </a:solidFill>
                <a:latin typeface="Times New Roman" pitchFamily="18" charset="0"/>
                <a:cs typeface="Times New Roman" pitchFamily="18" charset="0"/>
              </a:rPr>
              <a:t> </a:t>
            </a: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endParaRPr lang="en-US" sz="2000" dirty="0" smtClean="0">
              <a:solidFill>
                <a:srgbClr val="FF0000"/>
              </a:solidFill>
              <a:latin typeface="Times New Roman" pitchFamily="18" charset="0"/>
              <a:cs typeface="Times New Roman" pitchFamily="18" charset="0"/>
            </a:endParaRPr>
          </a:p>
          <a:p>
            <a:pPr marL="28575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2743200" y="1447800"/>
            <a:ext cx="3200400" cy="685800"/>
          </a:xfrm>
          <a:prstGeom prst="rect">
            <a:avLst/>
          </a:prstGeom>
          <a:noFill/>
          <a:ln w="9525">
            <a:noFill/>
            <a:miter lim="800000"/>
            <a:headEnd/>
            <a:tailEnd/>
          </a:ln>
          <a:effectLst/>
        </p:spPr>
      </p:pic>
      <p:pic>
        <p:nvPicPr>
          <p:cNvPr id="8197" name="Picture 5"/>
          <p:cNvPicPr>
            <a:picLocks noChangeAspect="1" noChangeArrowheads="1"/>
          </p:cNvPicPr>
          <p:nvPr/>
        </p:nvPicPr>
        <p:blipFill>
          <a:blip r:embed="rId3"/>
          <a:srcRect/>
          <a:stretch>
            <a:fillRect/>
          </a:stretch>
        </p:blipFill>
        <p:spPr bwMode="auto">
          <a:xfrm>
            <a:off x="3048000" y="2819400"/>
            <a:ext cx="3048000" cy="25146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533400" y="457200"/>
            <a:ext cx="8305800" cy="5867400"/>
          </a:xfrm>
          <a:prstGeom prst="rect">
            <a:avLst/>
          </a:prstGeom>
        </p:spPr>
        <p:txBody>
          <a:bodyPr>
            <a:normAutofit/>
          </a:bodyPr>
          <a:lstStyle/>
          <a:p>
            <a:pPr algn="just">
              <a:buFont typeface="Wingdings" pitchFamily="2" charset="2"/>
              <a:buChar char="Ø"/>
            </a:pPr>
            <a:r>
              <a:rPr lang="en-US" b="1"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Home: </a:t>
            </a:r>
            <a:r>
              <a:rPr lang="en-US" sz="2400" dirty="0" smtClean="0">
                <a:solidFill>
                  <a:srgbClr val="FF0000"/>
                </a:solidFill>
                <a:latin typeface="Times New Roman" pitchFamily="18" charset="0"/>
                <a:cs typeface="Times New Roman" pitchFamily="18" charset="0"/>
              </a:rPr>
              <a:t>Comprises </a:t>
            </a:r>
            <a:r>
              <a:rPr lang="en-US" sz="2400" dirty="0">
                <a:solidFill>
                  <a:srgbClr val="FF0000"/>
                </a:solidFill>
                <a:latin typeface="Times New Roman" pitchFamily="18" charset="0"/>
                <a:cs typeface="Times New Roman" pitchFamily="18" charset="0"/>
              </a:rPr>
              <a:t>options </a:t>
            </a:r>
            <a:r>
              <a:rPr lang="en-US" sz="2400" dirty="0" smtClean="0">
                <a:solidFill>
                  <a:srgbClr val="FF0000"/>
                </a:solidFill>
                <a:latin typeface="Times New Roman" pitchFamily="18" charset="0"/>
                <a:cs typeface="Times New Roman" pitchFamily="18" charset="0"/>
              </a:rPr>
              <a:t>like: </a:t>
            </a:r>
            <a:r>
              <a:rPr lang="en-US" sz="2400" dirty="0">
                <a:solidFill>
                  <a:srgbClr val="FF0000"/>
                </a:solidFill>
                <a:latin typeface="Times New Roman" pitchFamily="18" charset="0"/>
                <a:cs typeface="Times New Roman" pitchFamily="18" charset="0"/>
              </a:rPr>
              <a:t>font size, font styles, font </a:t>
            </a:r>
            <a:r>
              <a:rPr lang="en-US" sz="2400" dirty="0" err="1">
                <a:solidFill>
                  <a:srgbClr val="FF0000"/>
                </a:solidFill>
                <a:latin typeface="Times New Roman" pitchFamily="18" charset="0"/>
                <a:cs typeface="Times New Roman" pitchFamily="18" charset="0"/>
              </a:rPr>
              <a:t>colour</a:t>
            </a:r>
            <a:r>
              <a:rPr lang="en-US" sz="2400" dirty="0">
                <a:solidFill>
                  <a:srgbClr val="FF0000"/>
                </a:solidFill>
                <a:latin typeface="Times New Roman" pitchFamily="18" charset="0"/>
                <a:cs typeface="Times New Roman" pitchFamily="18" charset="0"/>
              </a:rPr>
              <a:t>, background </a:t>
            </a:r>
            <a:r>
              <a:rPr lang="en-US" sz="2400" dirty="0" err="1">
                <a:solidFill>
                  <a:srgbClr val="FF0000"/>
                </a:solidFill>
                <a:latin typeface="Times New Roman" pitchFamily="18" charset="0"/>
                <a:cs typeface="Times New Roman" pitchFamily="18" charset="0"/>
              </a:rPr>
              <a:t>colour</a:t>
            </a:r>
            <a:r>
              <a:rPr lang="en-US" sz="2400" dirty="0">
                <a:solidFill>
                  <a:srgbClr val="FF0000"/>
                </a:solidFill>
                <a:latin typeface="Times New Roman" pitchFamily="18" charset="0"/>
                <a:cs typeface="Times New Roman" pitchFamily="18" charset="0"/>
              </a:rPr>
              <a:t>, alignment, formatting options and styles, insertion and deletion of cells and editing </a:t>
            </a:r>
            <a:r>
              <a:rPr lang="en-US" sz="2400" dirty="0" smtClean="0">
                <a:solidFill>
                  <a:srgbClr val="FF0000"/>
                </a:solidFill>
                <a:latin typeface="Times New Roman" pitchFamily="18" charset="0"/>
                <a:cs typeface="Times New Roman" pitchFamily="18" charset="0"/>
              </a:rPr>
              <a:t>options.</a:t>
            </a:r>
          </a:p>
          <a:p>
            <a:pPr algn="just"/>
            <a:endParaRPr lang="en-US" sz="2400" dirty="0">
              <a:solidFill>
                <a:srgbClr val="FF0000"/>
              </a:solidFill>
              <a:latin typeface="Times New Roman" pitchFamily="18" charset="0"/>
              <a:cs typeface="Times New Roman" pitchFamily="18" charset="0"/>
            </a:endParaRPr>
          </a:p>
          <a:p>
            <a:pPr algn="just">
              <a:buFont typeface="Wingdings" pitchFamily="2" charset="2"/>
              <a:buChar char="Ø"/>
            </a:pPr>
            <a:r>
              <a:rPr lang="en-US" sz="2400" b="1" dirty="0" smtClean="0">
                <a:solidFill>
                  <a:srgbClr val="FF0000"/>
                </a:solidFill>
                <a:latin typeface="Times New Roman" pitchFamily="18" charset="0"/>
                <a:cs typeface="Times New Roman" pitchFamily="18" charset="0"/>
              </a:rPr>
              <a:t> Insert: </a:t>
            </a:r>
            <a:r>
              <a:rPr lang="en-US" sz="2400" dirty="0" smtClean="0">
                <a:solidFill>
                  <a:srgbClr val="FF0000"/>
                </a:solidFill>
                <a:latin typeface="Times New Roman" pitchFamily="18" charset="0"/>
                <a:cs typeface="Times New Roman" pitchFamily="18" charset="0"/>
              </a:rPr>
              <a:t>Comprises </a:t>
            </a:r>
            <a:r>
              <a:rPr lang="en-US" sz="2400" dirty="0">
                <a:solidFill>
                  <a:srgbClr val="FF0000"/>
                </a:solidFill>
                <a:latin typeface="Times New Roman" pitchFamily="18" charset="0"/>
                <a:cs typeface="Times New Roman" pitchFamily="18" charset="0"/>
              </a:rPr>
              <a:t>options </a:t>
            </a:r>
            <a:r>
              <a:rPr lang="en-US" sz="2400" dirty="0" smtClean="0">
                <a:solidFill>
                  <a:srgbClr val="FF0000"/>
                </a:solidFill>
                <a:latin typeface="Times New Roman" pitchFamily="18" charset="0"/>
                <a:cs typeface="Times New Roman" pitchFamily="18" charset="0"/>
              </a:rPr>
              <a:t>like: </a:t>
            </a:r>
            <a:r>
              <a:rPr lang="en-US" sz="2400" dirty="0">
                <a:solidFill>
                  <a:srgbClr val="FF0000"/>
                </a:solidFill>
                <a:latin typeface="Times New Roman" pitchFamily="18" charset="0"/>
                <a:cs typeface="Times New Roman" pitchFamily="18" charset="0"/>
              </a:rPr>
              <a:t>table format and style, inserting images and figures, adding </a:t>
            </a:r>
            <a:r>
              <a:rPr lang="en-US" sz="2400" dirty="0" smtClean="0">
                <a:solidFill>
                  <a:srgbClr val="FF0000"/>
                </a:solidFill>
                <a:latin typeface="Times New Roman" pitchFamily="18" charset="0"/>
                <a:cs typeface="Times New Roman" pitchFamily="18" charset="0"/>
              </a:rPr>
              <a:t>graphs and charts, </a:t>
            </a:r>
            <a:r>
              <a:rPr lang="en-US" sz="2400" dirty="0">
                <a:solidFill>
                  <a:srgbClr val="FF0000"/>
                </a:solidFill>
                <a:latin typeface="Times New Roman" pitchFamily="18" charset="0"/>
                <a:cs typeface="Times New Roman" pitchFamily="18" charset="0"/>
              </a:rPr>
              <a:t>header and footer option, equation and </a:t>
            </a:r>
            <a:r>
              <a:rPr lang="en-US" sz="2400" dirty="0" smtClean="0">
                <a:solidFill>
                  <a:srgbClr val="FF0000"/>
                </a:solidFill>
                <a:latin typeface="Times New Roman" pitchFamily="18" charset="0"/>
                <a:cs typeface="Times New Roman" pitchFamily="18" charset="0"/>
              </a:rPr>
              <a:t>symbols.</a:t>
            </a:r>
            <a:endParaRPr lang="en-US" sz="2400" dirty="0">
              <a:solidFill>
                <a:srgbClr val="FF0000"/>
              </a:solidFill>
              <a:latin typeface="Times New Roman" pitchFamily="18" charset="0"/>
              <a:cs typeface="Times New Roman" pitchFamily="18" charset="0"/>
            </a:endParaRPr>
          </a:p>
          <a:p>
            <a:pPr algn="just"/>
            <a:endParaRPr lang="en-US" sz="2400" b="1" dirty="0" smtClean="0">
              <a:solidFill>
                <a:srgbClr val="FF0000"/>
              </a:solidFill>
              <a:latin typeface="Times New Roman" pitchFamily="18" charset="0"/>
              <a:cs typeface="Times New Roman" pitchFamily="18" charset="0"/>
            </a:endParaRPr>
          </a:p>
          <a:p>
            <a:pPr algn="just">
              <a:buFont typeface="Wingdings" pitchFamily="2" charset="2"/>
              <a:buChar char="Ø"/>
            </a:pP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Page Layout: </a:t>
            </a:r>
            <a:r>
              <a:rPr lang="en-US" sz="2400" dirty="0" smtClean="0">
                <a:solidFill>
                  <a:srgbClr val="FF0000"/>
                </a:solidFill>
                <a:latin typeface="Times New Roman" pitchFamily="18" charset="0"/>
                <a:cs typeface="Times New Roman" pitchFamily="18" charset="0"/>
              </a:rPr>
              <a:t>Themes</a:t>
            </a:r>
            <a:r>
              <a:rPr lang="en-US" sz="2400" dirty="0">
                <a:solidFill>
                  <a:srgbClr val="FF0000"/>
                </a:solidFill>
                <a:latin typeface="Times New Roman" pitchFamily="18" charset="0"/>
                <a:cs typeface="Times New Roman" pitchFamily="18" charset="0"/>
              </a:rPr>
              <a:t>, orientation and page setup options are available under the page layout </a:t>
            </a:r>
            <a:r>
              <a:rPr lang="en-US" sz="2400" dirty="0" smtClean="0">
                <a:solidFill>
                  <a:srgbClr val="FF0000"/>
                </a:solidFill>
                <a:latin typeface="Times New Roman" pitchFamily="18" charset="0"/>
                <a:cs typeface="Times New Roman" pitchFamily="18" charset="0"/>
              </a:rPr>
              <a:t>option.</a:t>
            </a:r>
            <a:endParaRPr lang="en-US" sz="2400" dirty="0">
              <a:solidFill>
                <a:srgbClr val="FF0000"/>
              </a:solidFill>
              <a:latin typeface="Times New Roman" pitchFamily="18" charset="0"/>
              <a:cs typeface="Times New Roman" pitchFamily="18" charset="0"/>
            </a:endParaRPr>
          </a:p>
          <a:p>
            <a:pPr algn="just"/>
            <a:endParaRPr lang="en-US" sz="2400" b="1" dirty="0" smtClean="0">
              <a:solidFill>
                <a:srgbClr val="FF0000"/>
              </a:solidFill>
              <a:latin typeface="Times New Roman" pitchFamily="18" charset="0"/>
              <a:cs typeface="Times New Roman" pitchFamily="18" charset="0"/>
            </a:endParaRPr>
          </a:p>
          <a:p>
            <a:pPr algn="just">
              <a:buFont typeface="Wingdings" pitchFamily="2" charset="2"/>
              <a:buChar char="Ø"/>
            </a:pP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Formulas: </a:t>
            </a:r>
            <a:r>
              <a:rPr lang="en-US" sz="2400" dirty="0" smtClean="0">
                <a:solidFill>
                  <a:srgbClr val="FF0000"/>
                </a:solidFill>
                <a:latin typeface="Times New Roman" pitchFamily="18" charset="0"/>
                <a:cs typeface="Times New Roman" pitchFamily="18" charset="0"/>
              </a:rPr>
              <a:t>Since </a:t>
            </a:r>
            <a:r>
              <a:rPr lang="en-US" sz="2400" dirty="0">
                <a:solidFill>
                  <a:srgbClr val="FF0000"/>
                </a:solidFill>
                <a:latin typeface="Times New Roman" pitchFamily="18" charset="0"/>
                <a:cs typeface="Times New Roman" pitchFamily="18" charset="0"/>
              </a:rPr>
              <a:t>tables with a large amount of data can be created in MS excel, under this feature, you can add formulas to your table and get quicker </a:t>
            </a:r>
            <a:r>
              <a:rPr lang="en-US" sz="2400" dirty="0" smtClean="0">
                <a:solidFill>
                  <a:srgbClr val="FF0000"/>
                </a:solidFill>
                <a:latin typeface="Times New Roman" pitchFamily="18" charset="0"/>
                <a:cs typeface="Times New Roman" pitchFamily="18" charset="0"/>
              </a:rPr>
              <a:t>solutions.</a:t>
            </a:r>
            <a:r>
              <a:rPr lang="en-US" sz="2400" dirty="0">
                <a:solidFill>
                  <a:srgbClr val="FF0000"/>
                </a:solidFill>
                <a:latin typeface="Times New Roman" pitchFamily="18" charset="0"/>
                <a:cs typeface="Times New Roman" pitchFamily="18" charset="0"/>
              </a:rPr>
              <a:t> </a:t>
            </a:r>
          </a:p>
          <a:p>
            <a:pPr algn="just"/>
            <a:endParaRPr lang="en-US" b="1" dirty="0" smtClean="0">
              <a:solidFill>
                <a:srgbClr val="FF0000"/>
              </a:solidFill>
              <a:latin typeface="Times New Roman" pitchFamily="18" charset="0"/>
              <a:cs typeface="Times New Roman" pitchFamily="18" charset="0"/>
            </a:endParaRPr>
          </a:p>
          <a:p>
            <a:pPr algn="just"/>
            <a:endParaRPr kumimoji="0" lang="en-US" sz="2800" b="0"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Press </a:t>
            </a:r>
            <a:r>
              <a:rPr lang="en-US" sz="2000" b="1" dirty="0" smtClean="0">
                <a:solidFill>
                  <a:srgbClr val="FF0000"/>
                </a:solidFill>
                <a:latin typeface="Times New Roman" pitchFamily="18" charset="0"/>
                <a:cs typeface="Times New Roman" pitchFamily="18" charset="0"/>
              </a:rPr>
              <a:t>None</a:t>
            </a:r>
            <a:r>
              <a:rPr lang="en-US" sz="2000" dirty="0" smtClean="0">
                <a:solidFill>
                  <a:srgbClr val="FF0000"/>
                </a:solidFill>
                <a:latin typeface="Times New Roman" pitchFamily="18" charset="0"/>
                <a:cs typeface="Times New Roman" pitchFamily="18" charset="0"/>
              </a:rPr>
              <a:t> option for deleting gridlines</a:t>
            </a:r>
          </a:p>
          <a:p>
            <a:pPr marL="28575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p:txBody>
      </p:sp>
      <p:pic>
        <p:nvPicPr>
          <p:cNvPr id="9220" name="Picture 4"/>
          <p:cNvPicPr>
            <a:picLocks noChangeAspect="1" noChangeArrowheads="1"/>
          </p:cNvPicPr>
          <p:nvPr/>
        </p:nvPicPr>
        <p:blipFill>
          <a:blip r:embed="rId2"/>
          <a:srcRect/>
          <a:stretch>
            <a:fillRect/>
          </a:stretch>
        </p:blipFill>
        <p:spPr bwMode="auto">
          <a:xfrm>
            <a:off x="779463" y="857250"/>
            <a:ext cx="7583487" cy="5543550"/>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Now, If we want to </a:t>
            </a:r>
            <a:r>
              <a:rPr lang="en-US" sz="2000" dirty="0" smtClean="0">
                <a:solidFill>
                  <a:srgbClr val="FF0000"/>
                </a:solidFill>
                <a:latin typeface="Times New Roman" pitchFamily="18" charset="0"/>
                <a:cs typeface="Times New Roman" pitchFamily="18" charset="0"/>
              </a:rPr>
              <a:t>delete the boundary line of the chart, then press right click on the surface of the chart. Then we see </a:t>
            </a:r>
          </a:p>
          <a:p>
            <a:pPr marL="285750" indent="-285750" algn="just"/>
            <a:r>
              <a:rPr lang="en-US" sz="2000" dirty="0" smtClean="0">
                <a:solidFill>
                  <a:srgbClr val="FF0000"/>
                </a:solidFill>
                <a:latin typeface="Times New Roman" pitchFamily="18" charset="0"/>
                <a:cs typeface="Times New Roman" pitchFamily="18" charset="0"/>
              </a:rPr>
              <a:t> </a:t>
            </a: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Press last option </a:t>
            </a:r>
            <a:r>
              <a:rPr lang="en-US" sz="2000" b="1" dirty="0" smtClean="0">
                <a:solidFill>
                  <a:srgbClr val="FF0000"/>
                </a:solidFill>
                <a:latin typeface="Times New Roman" pitchFamily="18" charset="0"/>
                <a:cs typeface="Times New Roman" pitchFamily="18" charset="0"/>
              </a:rPr>
              <a:t>Format Chart Area, </a:t>
            </a:r>
            <a:r>
              <a:rPr lang="en-US" sz="2000" dirty="0" smtClean="0">
                <a:solidFill>
                  <a:srgbClr val="FF0000"/>
                </a:solidFill>
                <a:latin typeface="Times New Roman" pitchFamily="18" charset="0"/>
                <a:cs typeface="Times New Roman" pitchFamily="18" charset="0"/>
              </a:rPr>
              <a:t>we see</a:t>
            </a:r>
            <a:r>
              <a:rPr lang="en-US" sz="2000" b="1"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 </a:t>
            </a: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endParaRPr lang="en-US" sz="2000" dirty="0" smtClean="0">
              <a:solidFill>
                <a:srgbClr val="FF0000"/>
              </a:solidFill>
              <a:latin typeface="Times New Roman" pitchFamily="18" charset="0"/>
              <a:cs typeface="Times New Roman" pitchFamily="18" charset="0"/>
            </a:endParaRPr>
          </a:p>
          <a:p>
            <a:pPr marL="28575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srcRect/>
          <a:stretch>
            <a:fillRect/>
          </a:stretch>
        </p:blipFill>
        <p:spPr bwMode="auto">
          <a:xfrm>
            <a:off x="3505201" y="1066800"/>
            <a:ext cx="1447799" cy="24384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3124200" y="3962400"/>
            <a:ext cx="2514600" cy="259080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Press </a:t>
            </a:r>
            <a:r>
              <a:rPr lang="en-US" sz="2000" b="1" dirty="0" smtClean="0">
                <a:solidFill>
                  <a:srgbClr val="FF0000"/>
                </a:solidFill>
                <a:latin typeface="Times New Roman" pitchFamily="18" charset="0"/>
                <a:cs typeface="Times New Roman" pitchFamily="18" charset="0"/>
              </a:rPr>
              <a:t>Border Color </a:t>
            </a:r>
            <a:r>
              <a:rPr lang="en-US" sz="2000" dirty="0" smtClean="0">
                <a:solidFill>
                  <a:srgbClr val="FF0000"/>
                </a:solidFill>
                <a:latin typeface="Times New Roman" pitchFamily="18" charset="0"/>
                <a:cs typeface="Times New Roman" pitchFamily="18" charset="0"/>
              </a:rPr>
              <a:t>option. Then select </a:t>
            </a:r>
            <a:r>
              <a:rPr lang="en-US" sz="2000" b="1" dirty="0" smtClean="0">
                <a:solidFill>
                  <a:srgbClr val="FF0000"/>
                </a:solidFill>
                <a:latin typeface="Times New Roman" pitchFamily="18" charset="0"/>
                <a:cs typeface="Times New Roman" pitchFamily="18" charset="0"/>
              </a:rPr>
              <a:t>No line</a:t>
            </a:r>
            <a:endParaRPr lang="en-US" sz="2000" dirty="0" smtClean="0">
              <a:solidFill>
                <a:srgbClr val="FF0000"/>
              </a:solidFill>
              <a:latin typeface="Times New Roman" pitchFamily="18" charset="0"/>
              <a:cs typeface="Times New Roman" pitchFamily="18" charset="0"/>
            </a:endParaRPr>
          </a:p>
          <a:p>
            <a:pPr marL="285750" indent="-285750" algn="just"/>
            <a:r>
              <a:rPr lang="en-US" sz="2000" dirty="0" smtClean="0">
                <a:solidFill>
                  <a:srgbClr val="FF0000"/>
                </a:solidFill>
                <a:latin typeface="Times New Roman" pitchFamily="18" charset="0"/>
                <a:cs typeface="Times New Roman" pitchFamily="18" charset="0"/>
              </a:rPr>
              <a:t> </a:t>
            </a: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endParaRPr lang="en-US" sz="11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Press </a:t>
            </a:r>
            <a:r>
              <a:rPr lang="en-US" sz="2000" b="1" dirty="0" smtClean="0">
                <a:solidFill>
                  <a:srgbClr val="FF0000"/>
                </a:solidFill>
                <a:latin typeface="Times New Roman" pitchFamily="18" charset="0"/>
                <a:cs typeface="Times New Roman" pitchFamily="18" charset="0"/>
              </a:rPr>
              <a:t>Close </a:t>
            </a:r>
            <a:r>
              <a:rPr lang="en-US" sz="2000" dirty="0" smtClean="0">
                <a:solidFill>
                  <a:srgbClr val="FF0000"/>
                </a:solidFill>
                <a:latin typeface="Times New Roman" pitchFamily="18" charset="0"/>
                <a:cs typeface="Times New Roman" pitchFamily="18" charset="0"/>
              </a:rPr>
              <a:t>button</a:t>
            </a:r>
            <a:endParaRPr lang="en-US" sz="2000" dirty="0" smtClean="0">
              <a:solidFill>
                <a:srgbClr val="FF0000"/>
              </a:solidFill>
              <a:latin typeface="Times New Roman" pitchFamily="18" charset="0"/>
              <a:cs typeface="Times New Roman" pitchFamily="18" charset="0"/>
            </a:endParaRPr>
          </a:p>
        </p:txBody>
      </p:sp>
      <p:pic>
        <p:nvPicPr>
          <p:cNvPr id="11268" name="Picture 4"/>
          <p:cNvPicPr>
            <a:picLocks noChangeAspect="1" noChangeArrowheads="1"/>
          </p:cNvPicPr>
          <p:nvPr/>
        </p:nvPicPr>
        <p:blipFill>
          <a:blip r:embed="rId2"/>
          <a:srcRect/>
          <a:stretch>
            <a:fillRect/>
          </a:stretch>
        </p:blipFill>
        <p:spPr bwMode="auto">
          <a:xfrm>
            <a:off x="2714625" y="862013"/>
            <a:ext cx="3305175" cy="4624387"/>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lvl="0" algn="just"/>
            <a:r>
              <a:rPr lang="en-US" sz="2400" b="1" dirty="0" smtClean="0">
                <a:solidFill>
                  <a:srgbClr val="FF0000"/>
                </a:solidFill>
                <a:latin typeface="Times New Roman" pitchFamily="18" charset="0"/>
                <a:cs typeface="Times New Roman" pitchFamily="18" charset="0"/>
              </a:rPr>
              <a:t>Multiple Bar </a:t>
            </a:r>
            <a:r>
              <a:rPr lang="en-US" sz="2400" b="1" dirty="0" smtClean="0">
                <a:solidFill>
                  <a:srgbClr val="FF0000"/>
                </a:solidFill>
                <a:latin typeface="Times New Roman" pitchFamily="18" charset="0"/>
                <a:cs typeface="Times New Roman" pitchFamily="18" charset="0"/>
              </a:rPr>
              <a:t>Charts: </a:t>
            </a:r>
            <a:r>
              <a:rPr lang="en-US" sz="2400" dirty="0" smtClean="0">
                <a:solidFill>
                  <a:srgbClr val="FF0000"/>
                </a:solidFill>
                <a:latin typeface="Times New Roman" pitchFamily="18" charset="0"/>
                <a:cs typeface="Times New Roman" pitchFamily="18" charset="0"/>
              </a:rPr>
              <a:t>Create a data series in Excel recognizes common numerical data entries. </a:t>
            </a:r>
            <a:r>
              <a:rPr lang="en-US" sz="2400" b="1" dirty="0" smtClean="0">
                <a:solidFill>
                  <a:srgbClr val="FF0000"/>
                </a:solidFill>
                <a:latin typeface="Times New Roman" pitchFamily="18" charset="0"/>
                <a:cs typeface="Times New Roman" pitchFamily="18" charset="0"/>
              </a:rPr>
              <a:t>For example,</a:t>
            </a:r>
            <a:r>
              <a:rPr lang="en-US" sz="2400"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Draw multiple bar diagram for the following data gives the yield rate of milk(kg/day) during 2021-22 in five major milk producing states in India (as per Basic Animal Husbandry Statistics 2022):</a:t>
            </a:r>
            <a:endParaRPr lang="en-US" sz="2400" dirty="0" smtClean="0">
              <a:solidFill>
                <a:srgbClr val="FF0000"/>
              </a:solidFill>
              <a:latin typeface="Times New Roman" pitchFamily="18" charset="0"/>
              <a:cs typeface="Times New Roman" pitchFamily="18" charset="0"/>
            </a:endParaRPr>
          </a:p>
          <a:p>
            <a:endParaRPr lang="en-US" sz="1100" dirty="0" smtClean="0">
              <a:solidFill>
                <a:srgbClr val="FF0000"/>
              </a:solidFill>
              <a:latin typeface="Times New Roman" pitchFamily="18" charset="0"/>
              <a:cs typeface="Times New Roman" pitchFamily="18" charset="0"/>
            </a:endParaRPr>
          </a:p>
          <a:p>
            <a:endParaRPr lang="en-US" sz="2400" dirty="0" smtClean="0">
              <a:solidFill>
                <a:srgbClr val="FF0000"/>
              </a:solidFill>
              <a:latin typeface="Times New Roman" pitchFamily="18" charset="0"/>
              <a:cs typeface="Times New Roman" pitchFamily="18" charset="0"/>
            </a:endParaRPr>
          </a:p>
          <a:p>
            <a:endParaRPr lang="en-US" sz="2400" dirty="0" smtClean="0">
              <a:solidFill>
                <a:srgbClr val="FF0000"/>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838200" y="2286000"/>
          <a:ext cx="7620000" cy="2595880"/>
        </p:xfrm>
        <a:graphic>
          <a:graphicData uri="http://schemas.openxmlformats.org/drawingml/2006/table">
            <a:tbl>
              <a:tblPr firstRow="1" bandRow="1">
                <a:tableStyleId>{E8B1032C-EA38-4F05-BA0D-38AFFFC7BED3}</a:tableStyleId>
              </a:tblPr>
              <a:tblGrid>
                <a:gridCol w="2540000"/>
                <a:gridCol w="2540000"/>
                <a:gridCol w="2540000"/>
              </a:tblGrid>
              <a:tr h="370840">
                <a:tc rowSpan="2">
                  <a:txBody>
                    <a:bodyPr/>
                    <a:lstStyle/>
                    <a:p>
                      <a:pPr algn="ctr"/>
                      <a:r>
                        <a:rPr lang="en-US" dirty="0" smtClean="0">
                          <a:ln>
                            <a:solidFill>
                              <a:srgbClr val="FFC000"/>
                            </a:solidFill>
                          </a:ln>
                        </a:rPr>
                        <a:t>States</a:t>
                      </a:r>
                      <a:endParaRPr lang="en-US" dirty="0">
                        <a:ln>
                          <a:solidFill>
                            <a:srgbClr val="FFC000"/>
                          </a:solidFill>
                        </a:ln>
                      </a:endParaRPr>
                    </a:p>
                  </a:txBody>
                  <a:tcPr/>
                </a:tc>
                <a:tc gridSpan="2">
                  <a:txBody>
                    <a:bodyPr/>
                    <a:lstStyle/>
                    <a:p>
                      <a:pPr algn="ctr"/>
                      <a:r>
                        <a:rPr lang="en-US" dirty="0" smtClean="0">
                          <a:ln>
                            <a:solidFill>
                              <a:srgbClr val="FFC000"/>
                            </a:solidFill>
                          </a:ln>
                        </a:rPr>
                        <a:t>Yield (kg/day)</a:t>
                      </a:r>
                      <a:endParaRPr lang="en-US" dirty="0">
                        <a:ln>
                          <a:solidFill>
                            <a:srgbClr val="FFC000"/>
                          </a:solidFill>
                        </a:ln>
                      </a:endParaRPr>
                    </a:p>
                  </a:txBody>
                  <a:tcPr/>
                </a:tc>
                <a:tc hMerge="1">
                  <a:txBody>
                    <a:bodyPr/>
                    <a:lstStyle/>
                    <a:p>
                      <a:endParaRPr lang="en-US" dirty="0"/>
                    </a:p>
                  </a:txBody>
                  <a:tcPr/>
                </a:tc>
              </a:tr>
              <a:tr h="370840">
                <a:tc vMerge="1">
                  <a:txBody>
                    <a:bodyPr/>
                    <a:lstStyle/>
                    <a:p>
                      <a:endParaRPr lang="en-US" dirty="0"/>
                    </a:p>
                  </a:txBody>
                  <a:tcPr/>
                </a:tc>
                <a:tc>
                  <a:txBody>
                    <a:bodyPr/>
                    <a:lstStyle/>
                    <a:p>
                      <a:pPr algn="ctr"/>
                      <a:r>
                        <a:rPr lang="en-US" b="1" dirty="0" smtClean="0">
                          <a:ln>
                            <a:solidFill>
                              <a:srgbClr val="FFC000"/>
                            </a:solidFill>
                          </a:ln>
                        </a:rPr>
                        <a:t>Exotic</a:t>
                      </a:r>
                      <a:endParaRPr lang="en-US" b="1" dirty="0">
                        <a:ln>
                          <a:solidFill>
                            <a:srgbClr val="FFC000"/>
                          </a:solidFill>
                        </a:ln>
                      </a:endParaRPr>
                    </a:p>
                  </a:txBody>
                  <a:tcPr/>
                </a:tc>
                <a:tc>
                  <a:txBody>
                    <a:bodyPr/>
                    <a:lstStyle/>
                    <a:p>
                      <a:pPr algn="ctr"/>
                      <a:r>
                        <a:rPr lang="en-US" b="1" dirty="0" smtClean="0">
                          <a:ln>
                            <a:solidFill>
                              <a:srgbClr val="FFC000"/>
                            </a:solidFill>
                          </a:ln>
                        </a:rPr>
                        <a:t>Indigenous</a:t>
                      </a:r>
                      <a:endParaRPr lang="en-US" b="1" dirty="0">
                        <a:ln>
                          <a:solidFill>
                            <a:srgbClr val="FFC000"/>
                          </a:solidFill>
                        </a:ln>
                      </a:endParaRPr>
                    </a:p>
                  </a:txBody>
                  <a:tcPr/>
                </a:tc>
              </a:tr>
              <a:tr h="370840">
                <a:tc>
                  <a:txBody>
                    <a:bodyPr/>
                    <a:lstStyle/>
                    <a:p>
                      <a:pPr algn="ctr"/>
                      <a:r>
                        <a:rPr lang="en-US" b="1" dirty="0" smtClean="0"/>
                        <a:t>Punjab</a:t>
                      </a:r>
                      <a:endParaRPr lang="en-US" b="1" dirty="0"/>
                    </a:p>
                  </a:txBody>
                  <a:tcPr/>
                </a:tc>
                <a:tc>
                  <a:txBody>
                    <a:bodyPr/>
                    <a:lstStyle/>
                    <a:p>
                      <a:pPr algn="ctr"/>
                      <a:r>
                        <a:rPr lang="en-US" dirty="0" smtClean="0"/>
                        <a:t>13.88</a:t>
                      </a:r>
                      <a:endParaRPr lang="en-US" dirty="0"/>
                    </a:p>
                  </a:txBody>
                  <a:tcPr/>
                </a:tc>
                <a:tc>
                  <a:txBody>
                    <a:bodyPr/>
                    <a:lstStyle/>
                    <a:p>
                      <a:pPr algn="ctr"/>
                      <a:r>
                        <a:rPr lang="en-US" dirty="0" smtClean="0"/>
                        <a:t>9.17</a:t>
                      </a:r>
                      <a:endParaRPr lang="en-US" dirty="0"/>
                    </a:p>
                  </a:txBody>
                  <a:tcPr/>
                </a:tc>
              </a:tr>
              <a:tr h="370840">
                <a:tc>
                  <a:txBody>
                    <a:bodyPr/>
                    <a:lstStyle/>
                    <a:p>
                      <a:pPr algn="ctr"/>
                      <a:r>
                        <a:rPr lang="en-US" b="1" dirty="0" smtClean="0"/>
                        <a:t>Haryana</a:t>
                      </a:r>
                      <a:endParaRPr lang="en-US" b="1" dirty="0"/>
                    </a:p>
                  </a:txBody>
                  <a:tcPr/>
                </a:tc>
                <a:tc>
                  <a:txBody>
                    <a:bodyPr/>
                    <a:lstStyle/>
                    <a:p>
                      <a:pPr algn="ctr"/>
                      <a:r>
                        <a:rPr lang="en-US" dirty="0" smtClean="0"/>
                        <a:t>10.14</a:t>
                      </a:r>
                      <a:endParaRPr lang="en-US" dirty="0"/>
                    </a:p>
                  </a:txBody>
                  <a:tcPr/>
                </a:tc>
                <a:tc>
                  <a:txBody>
                    <a:bodyPr/>
                    <a:lstStyle/>
                    <a:p>
                      <a:pPr algn="ctr"/>
                      <a:r>
                        <a:rPr lang="en-US" dirty="0" smtClean="0"/>
                        <a:t>6.63</a:t>
                      </a:r>
                      <a:endParaRPr lang="en-US" dirty="0"/>
                    </a:p>
                  </a:txBody>
                  <a:tcPr/>
                </a:tc>
              </a:tr>
              <a:tr h="370840">
                <a:tc>
                  <a:txBody>
                    <a:bodyPr/>
                    <a:lstStyle/>
                    <a:p>
                      <a:pPr algn="ctr"/>
                      <a:r>
                        <a:rPr lang="en-US" b="1" dirty="0" smtClean="0"/>
                        <a:t>Gujarat</a:t>
                      </a:r>
                      <a:endParaRPr lang="en-US" b="1" dirty="0"/>
                    </a:p>
                  </a:txBody>
                  <a:tcPr/>
                </a:tc>
                <a:tc>
                  <a:txBody>
                    <a:bodyPr/>
                    <a:lstStyle/>
                    <a:p>
                      <a:pPr algn="ctr"/>
                      <a:r>
                        <a:rPr lang="en-US" dirty="0" smtClean="0"/>
                        <a:t>9.51</a:t>
                      </a:r>
                      <a:endParaRPr lang="en-US" dirty="0"/>
                    </a:p>
                  </a:txBody>
                  <a:tcPr/>
                </a:tc>
                <a:tc>
                  <a:txBody>
                    <a:bodyPr/>
                    <a:lstStyle/>
                    <a:p>
                      <a:pPr algn="ctr"/>
                      <a:r>
                        <a:rPr lang="en-US" dirty="0" smtClean="0"/>
                        <a:t>4.55</a:t>
                      </a:r>
                      <a:endParaRPr lang="en-US" dirty="0"/>
                    </a:p>
                  </a:txBody>
                  <a:tcPr/>
                </a:tc>
              </a:tr>
              <a:tr h="370840">
                <a:tc>
                  <a:txBody>
                    <a:bodyPr/>
                    <a:lstStyle/>
                    <a:p>
                      <a:pPr algn="ctr"/>
                      <a:r>
                        <a:rPr lang="en-US" b="1" dirty="0" smtClean="0"/>
                        <a:t>Maharashtra</a:t>
                      </a:r>
                      <a:endParaRPr lang="en-US" b="1" dirty="0"/>
                    </a:p>
                  </a:txBody>
                  <a:tcPr/>
                </a:tc>
                <a:tc>
                  <a:txBody>
                    <a:bodyPr/>
                    <a:lstStyle/>
                    <a:p>
                      <a:pPr algn="ctr"/>
                      <a:r>
                        <a:rPr lang="en-US" dirty="0" smtClean="0"/>
                        <a:t>10.38</a:t>
                      </a:r>
                      <a:endParaRPr lang="en-US" dirty="0"/>
                    </a:p>
                  </a:txBody>
                  <a:tcPr/>
                </a:tc>
                <a:tc>
                  <a:txBody>
                    <a:bodyPr/>
                    <a:lstStyle/>
                    <a:p>
                      <a:pPr algn="ctr"/>
                      <a:r>
                        <a:rPr lang="en-US" dirty="0" smtClean="0"/>
                        <a:t>2.34</a:t>
                      </a:r>
                      <a:endParaRPr lang="en-US" dirty="0"/>
                    </a:p>
                  </a:txBody>
                  <a:tcPr/>
                </a:tc>
              </a:tr>
              <a:tr h="370840">
                <a:tc>
                  <a:txBody>
                    <a:bodyPr/>
                    <a:lstStyle/>
                    <a:p>
                      <a:pPr algn="ctr"/>
                      <a:r>
                        <a:rPr lang="en-US" b="1" dirty="0" smtClean="0"/>
                        <a:t>Kerala</a:t>
                      </a:r>
                      <a:endParaRPr lang="en-US" b="1" dirty="0"/>
                    </a:p>
                  </a:txBody>
                  <a:tcPr/>
                </a:tc>
                <a:tc>
                  <a:txBody>
                    <a:bodyPr/>
                    <a:lstStyle/>
                    <a:p>
                      <a:pPr algn="ctr"/>
                      <a:r>
                        <a:rPr lang="en-US" dirty="0" smtClean="0"/>
                        <a:t>10.39</a:t>
                      </a:r>
                      <a:endParaRPr lang="en-US" dirty="0"/>
                    </a:p>
                  </a:txBody>
                  <a:tcPr/>
                </a:tc>
                <a:tc>
                  <a:txBody>
                    <a:bodyPr/>
                    <a:lstStyle/>
                    <a:p>
                      <a:pPr algn="ctr"/>
                      <a:r>
                        <a:rPr lang="en-US" dirty="0" smtClean="0"/>
                        <a:t>3.29</a:t>
                      </a:r>
                      <a:endParaRPr lang="en-US" dirty="0"/>
                    </a:p>
                  </a:txBody>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In the cell A1 enter </a:t>
            </a:r>
            <a:r>
              <a:rPr lang="en-US" sz="2400" b="1" dirty="0" smtClean="0">
                <a:solidFill>
                  <a:srgbClr val="FF0000"/>
                </a:solidFill>
                <a:latin typeface="Times New Roman" pitchFamily="18" charset="0"/>
                <a:cs typeface="Times New Roman" pitchFamily="18" charset="0"/>
              </a:rPr>
              <a:t>States</a:t>
            </a:r>
            <a:endParaRPr lang="en-US" sz="2400" dirty="0" smtClean="0">
              <a:solidFill>
                <a:srgbClr val="FF0000"/>
              </a:solidFill>
              <a:latin typeface="Times New Roman" pitchFamily="18" charset="0"/>
              <a:cs typeface="Times New Roman" pitchFamily="18" charset="0"/>
            </a:endParaRP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In the cell B1 enter </a:t>
            </a:r>
            <a:r>
              <a:rPr lang="en-US" sz="2400" b="1" dirty="0" smtClean="0">
                <a:solidFill>
                  <a:srgbClr val="FF0000"/>
                </a:solidFill>
                <a:latin typeface="Times New Roman" pitchFamily="18" charset="0"/>
                <a:cs typeface="Times New Roman" pitchFamily="18" charset="0"/>
              </a:rPr>
              <a:t>Exotic</a:t>
            </a:r>
          </a:p>
          <a:p>
            <a:pPr lvl="0" algn="just">
              <a:buFont typeface="Wingdings" pitchFamily="2" charset="2"/>
              <a:buChar char="Ø"/>
            </a:pPr>
            <a:r>
              <a:rPr lang="en-US" sz="2400" b="1"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In the cell </a:t>
            </a:r>
            <a:r>
              <a:rPr lang="en-US" sz="2400" dirty="0" smtClean="0">
                <a:solidFill>
                  <a:srgbClr val="FF0000"/>
                </a:solidFill>
                <a:latin typeface="Times New Roman" pitchFamily="18" charset="0"/>
                <a:cs typeface="Times New Roman" pitchFamily="18" charset="0"/>
              </a:rPr>
              <a:t>C1 </a:t>
            </a:r>
            <a:r>
              <a:rPr lang="en-US" sz="2400" dirty="0" smtClean="0">
                <a:solidFill>
                  <a:srgbClr val="FF0000"/>
                </a:solidFill>
                <a:latin typeface="Times New Roman" pitchFamily="18" charset="0"/>
                <a:cs typeface="Times New Roman" pitchFamily="18" charset="0"/>
              </a:rPr>
              <a:t>enter </a:t>
            </a:r>
            <a:r>
              <a:rPr lang="en-US" sz="2400" b="1" dirty="0" smtClean="0">
                <a:solidFill>
                  <a:srgbClr val="FF0000"/>
                </a:solidFill>
                <a:latin typeface="Times New Roman" pitchFamily="18" charset="0"/>
                <a:cs typeface="Times New Roman" pitchFamily="18" charset="0"/>
              </a:rPr>
              <a:t>Indigenous</a:t>
            </a:r>
            <a:endParaRPr lang="en-US" sz="24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r>
              <a:rPr lang="en-US" sz="2400" dirty="0" smtClean="0">
                <a:solidFill>
                  <a:srgbClr val="FF0000"/>
                </a:solidFill>
                <a:latin typeface="Times New Roman" pitchFamily="18" charset="0"/>
                <a:cs typeface="Times New Roman" pitchFamily="18" charset="0"/>
              </a:rPr>
              <a:t>In </a:t>
            </a:r>
            <a:r>
              <a:rPr lang="en-US" sz="2400" dirty="0" smtClean="0">
                <a:solidFill>
                  <a:srgbClr val="FF0000"/>
                </a:solidFill>
                <a:latin typeface="Times New Roman" pitchFamily="18" charset="0"/>
                <a:cs typeface="Times New Roman" pitchFamily="18" charset="0"/>
              </a:rPr>
              <a:t>cell A2: A8 enter the names of </a:t>
            </a:r>
            <a:r>
              <a:rPr lang="en-US" sz="2400" dirty="0" smtClean="0">
                <a:solidFill>
                  <a:srgbClr val="FF0000"/>
                </a:solidFill>
                <a:latin typeface="Times New Roman" pitchFamily="18" charset="0"/>
                <a:cs typeface="Times New Roman" pitchFamily="18" charset="0"/>
              </a:rPr>
              <a:t>States </a:t>
            </a:r>
            <a:r>
              <a:rPr lang="en-US" sz="2400" dirty="0" smtClean="0">
                <a:solidFill>
                  <a:srgbClr val="FF0000"/>
                </a:solidFill>
                <a:latin typeface="Times New Roman" pitchFamily="18" charset="0"/>
                <a:cs typeface="Times New Roman" pitchFamily="18" charset="0"/>
              </a:rPr>
              <a:t>like: </a:t>
            </a:r>
            <a:r>
              <a:rPr lang="en-US" sz="2400" dirty="0" smtClean="0">
                <a:solidFill>
                  <a:srgbClr val="FF0000"/>
                </a:solidFill>
                <a:latin typeface="Times New Roman" pitchFamily="18" charset="0"/>
                <a:cs typeface="Times New Roman" pitchFamily="18" charset="0"/>
              </a:rPr>
              <a:t>Punjab, ……, Kerala </a:t>
            </a:r>
            <a:endParaRPr lang="en-US" sz="2400" dirty="0" smtClean="0">
              <a:solidFill>
                <a:srgbClr val="FF0000"/>
              </a:solidFill>
              <a:latin typeface="Times New Roman" pitchFamily="18" charset="0"/>
              <a:cs typeface="Times New Roman" pitchFamily="18" charset="0"/>
            </a:endParaRP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In </a:t>
            </a:r>
            <a:r>
              <a:rPr lang="en-US" sz="2400" dirty="0" smtClean="0">
                <a:solidFill>
                  <a:srgbClr val="FF0000"/>
                </a:solidFill>
                <a:latin typeface="Times New Roman" pitchFamily="18" charset="0"/>
                <a:cs typeface="Times New Roman" pitchFamily="18" charset="0"/>
              </a:rPr>
              <a:t>cell B2: B8 enter the data </a:t>
            </a:r>
            <a:r>
              <a:rPr lang="en-US" sz="2400" dirty="0" smtClean="0">
                <a:solidFill>
                  <a:srgbClr val="FF0000"/>
                </a:solidFill>
                <a:latin typeface="Times New Roman" pitchFamily="18" charset="0"/>
                <a:cs typeface="Times New Roman" pitchFamily="18" charset="0"/>
              </a:rPr>
              <a:t>series of yield of Exotic breeds</a:t>
            </a:r>
          </a:p>
          <a:p>
            <a:pPr marL="285750" lvl="0" indent="-285750" algn="just">
              <a:buFont typeface="Wingdings" pitchFamily="2" charset="2"/>
              <a:buChar char="Ø"/>
            </a:pPr>
            <a:r>
              <a:rPr lang="en-US" sz="2400" dirty="0" smtClean="0">
                <a:solidFill>
                  <a:srgbClr val="FF0000"/>
                </a:solidFill>
                <a:latin typeface="Times New Roman" pitchFamily="18" charset="0"/>
                <a:cs typeface="Times New Roman" pitchFamily="18" charset="0"/>
              </a:rPr>
              <a:t>In </a:t>
            </a:r>
            <a:r>
              <a:rPr lang="en-US" sz="2400" dirty="0" smtClean="0">
                <a:solidFill>
                  <a:srgbClr val="FF0000"/>
                </a:solidFill>
                <a:latin typeface="Times New Roman" pitchFamily="18" charset="0"/>
                <a:cs typeface="Times New Roman" pitchFamily="18" charset="0"/>
              </a:rPr>
              <a:t>cell </a:t>
            </a:r>
            <a:r>
              <a:rPr lang="en-US" sz="2400" dirty="0" smtClean="0">
                <a:solidFill>
                  <a:srgbClr val="FF0000"/>
                </a:solidFill>
                <a:latin typeface="Times New Roman" pitchFamily="18" charset="0"/>
                <a:cs typeface="Times New Roman" pitchFamily="18" charset="0"/>
              </a:rPr>
              <a:t>C2</a:t>
            </a:r>
            <a:r>
              <a:rPr lang="en-US" sz="2400"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C8 </a:t>
            </a:r>
            <a:r>
              <a:rPr lang="en-US" sz="2400" dirty="0" smtClean="0">
                <a:solidFill>
                  <a:srgbClr val="FF0000"/>
                </a:solidFill>
                <a:latin typeface="Times New Roman" pitchFamily="18" charset="0"/>
                <a:cs typeface="Times New Roman" pitchFamily="18" charset="0"/>
              </a:rPr>
              <a:t>enter the data series of yield of </a:t>
            </a:r>
            <a:r>
              <a:rPr lang="en-US" sz="2400" dirty="0" smtClean="0">
                <a:solidFill>
                  <a:srgbClr val="FF0000"/>
                </a:solidFill>
                <a:latin typeface="Times New Roman" pitchFamily="18" charset="0"/>
                <a:cs typeface="Times New Roman" pitchFamily="18" charset="0"/>
              </a:rPr>
              <a:t>Indigenous </a:t>
            </a:r>
            <a:r>
              <a:rPr lang="en-US" sz="2400" dirty="0" smtClean="0">
                <a:solidFill>
                  <a:srgbClr val="FF0000"/>
                </a:solidFill>
                <a:latin typeface="Times New Roman" pitchFamily="18" charset="0"/>
                <a:cs typeface="Times New Roman" pitchFamily="18" charset="0"/>
              </a:rPr>
              <a:t>breeds </a:t>
            </a:r>
            <a:endParaRPr lang="en-US" sz="2400" dirty="0" smtClean="0">
              <a:solidFill>
                <a:srgbClr val="FF0000"/>
              </a:solidFill>
              <a:latin typeface="Times New Roman" pitchFamily="18" charset="0"/>
              <a:cs typeface="Times New Roman" pitchFamily="18" charset="0"/>
            </a:endParaRP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Click the </a:t>
            </a:r>
            <a:r>
              <a:rPr lang="en-US" sz="2400" b="1" dirty="0" smtClean="0">
                <a:solidFill>
                  <a:srgbClr val="FF0000"/>
                </a:solidFill>
                <a:latin typeface="Times New Roman" pitchFamily="18" charset="0"/>
                <a:cs typeface="Times New Roman" pitchFamily="18" charset="0"/>
              </a:rPr>
              <a:t>Insert</a:t>
            </a:r>
            <a:r>
              <a:rPr lang="en-US" sz="2400" dirty="0" smtClean="0">
                <a:solidFill>
                  <a:srgbClr val="FF0000"/>
                </a:solidFill>
                <a:latin typeface="Times New Roman" pitchFamily="18" charset="0"/>
                <a:cs typeface="Times New Roman" pitchFamily="18" charset="0"/>
              </a:rPr>
              <a:t> tab</a:t>
            </a:r>
            <a:endParaRPr lang="en-US" sz="2400" dirty="0">
              <a:solidFill>
                <a:srgbClr val="FF0000"/>
              </a:solidFill>
              <a:latin typeface="Times New Roman" pitchFamily="18" charset="0"/>
              <a:cs typeface="Times New Roman" pitchFamily="18" charset="0"/>
            </a:endParaRPr>
          </a:p>
        </p:txBody>
      </p:sp>
      <p:pic>
        <p:nvPicPr>
          <p:cNvPr id="15361" name="Picture 1"/>
          <p:cNvPicPr>
            <a:picLocks noChangeAspect="1" noChangeArrowheads="1"/>
          </p:cNvPicPr>
          <p:nvPr/>
        </p:nvPicPr>
        <p:blipFill>
          <a:blip r:embed="rId2"/>
          <a:srcRect/>
          <a:stretch>
            <a:fillRect/>
          </a:stretch>
        </p:blipFill>
        <p:spPr bwMode="auto">
          <a:xfrm>
            <a:off x="2819400" y="3733800"/>
            <a:ext cx="2666999" cy="251460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marL="344488" lvl="0" indent="-344488">
              <a:buFont typeface="Wingdings" pitchFamily="2" charset="2"/>
              <a:buChar char="Ø"/>
            </a:pPr>
            <a:r>
              <a:rPr lang="en-US" sz="2400" dirty="0" smtClean="0">
                <a:solidFill>
                  <a:srgbClr val="FF0000"/>
                </a:solidFill>
                <a:latin typeface="Times New Roman" pitchFamily="18" charset="0"/>
                <a:cs typeface="Times New Roman" pitchFamily="18" charset="0"/>
              </a:rPr>
              <a:t>When data has been entered and your cursor is immediately below the entered date, press the F11 key on the top row of your keyboard.</a:t>
            </a:r>
          </a:p>
          <a:p>
            <a:pPr lvl="0">
              <a:buFont typeface="Wingdings" pitchFamily="2" charset="2"/>
              <a:buChar char="Ø"/>
            </a:pPr>
            <a:r>
              <a:rPr lang="en-US" sz="2400" dirty="0" smtClean="0">
                <a:solidFill>
                  <a:srgbClr val="FF0000"/>
                </a:solidFill>
                <a:latin typeface="Times New Roman" pitchFamily="18" charset="0"/>
                <a:cs typeface="Times New Roman" pitchFamily="18" charset="0"/>
              </a:rPr>
              <a:t> Select the chart type in the </a:t>
            </a:r>
            <a:r>
              <a:rPr lang="en-US" sz="2400" b="1" dirty="0" smtClean="0">
                <a:solidFill>
                  <a:srgbClr val="FF0000"/>
                </a:solidFill>
                <a:latin typeface="Times New Roman" pitchFamily="18" charset="0"/>
                <a:cs typeface="Times New Roman" pitchFamily="18" charset="0"/>
              </a:rPr>
              <a:t>charts</a:t>
            </a:r>
            <a:r>
              <a:rPr lang="en-US" sz="2400" dirty="0" smtClean="0">
                <a:solidFill>
                  <a:srgbClr val="FF0000"/>
                </a:solidFill>
                <a:latin typeface="Times New Roman" pitchFamily="18" charset="0"/>
                <a:cs typeface="Times New Roman" pitchFamily="18" charset="0"/>
              </a:rPr>
              <a:t> group</a:t>
            </a:r>
          </a:p>
          <a:p>
            <a:pPr>
              <a:buFont typeface="Wingdings" pitchFamily="2" charset="2"/>
              <a:buChar char="Ø"/>
            </a:pPr>
            <a:r>
              <a:rPr lang="en-US" sz="2400" dirty="0" smtClean="0">
                <a:solidFill>
                  <a:srgbClr val="FF0000"/>
                </a:solidFill>
                <a:latin typeface="Times New Roman" pitchFamily="18" charset="0"/>
                <a:cs typeface="Times New Roman" pitchFamily="18" charset="0"/>
              </a:rPr>
              <a:t> Click a chart </a:t>
            </a:r>
            <a:r>
              <a:rPr lang="en-US" sz="2400" dirty="0" smtClean="0">
                <a:solidFill>
                  <a:srgbClr val="FF0000"/>
                </a:solidFill>
                <a:latin typeface="Times New Roman" pitchFamily="18" charset="0"/>
                <a:cs typeface="Times New Roman" pitchFamily="18" charset="0"/>
              </a:rPr>
              <a:t>subtype and press first option in 2-D Column</a:t>
            </a:r>
            <a:endParaRPr lang="en-US" sz="2400" dirty="0">
              <a:solidFill>
                <a:srgbClr val="FF0000"/>
              </a:solidFill>
              <a:latin typeface="Times New Roman" pitchFamily="18" charset="0"/>
              <a:cs typeface="Times New Roman" pitchFamily="18" charset="0"/>
            </a:endParaRPr>
          </a:p>
        </p:txBody>
      </p:sp>
      <p:pic>
        <p:nvPicPr>
          <p:cNvPr id="14337" name="Picture 1"/>
          <p:cNvPicPr>
            <a:picLocks noChangeAspect="1" noChangeArrowheads="1"/>
          </p:cNvPicPr>
          <p:nvPr/>
        </p:nvPicPr>
        <p:blipFill>
          <a:blip r:embed="rId2"/>
          <a:srcRect/>
          <a:stretch>
            <a:fillRect/>
          </a:stretch>
        </p:blipFill>
        <p:spPr bwMode="auto">
          <a:xfrm>
            <a:off x="3352800" y="2438400"/>
            <a:ext cx="2171700" cy="3886200"/>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344488" lvl="0" indent="-344488">
              <a:buFont typeface="Wingdings" pitchFamily="2" charset="2"/>
              <a:buChar char="Ø"/>
            </a:pPr>
            <a:r>
              <a:rPr lang="en-US" sz="2000" dirty="0" smtClean="0">
                <a:solidFill>
                  <a:srgbClr val="FF0000"/>
                </a:solidFill>
                <a:latin typeface="Times New Roman" pitchFamily="18" charset="0"/>
                <a:cs typeface="Times New Roman" pitchFamily="18" charset="0"/>
              </a:rPr>
              <a:t>Press </a:t>
            </a:r>
            <a:r>
              <a:rPr lang="en-US" sz="2000" b="1" dirty="0" smtClean="0">
                <a:solidFill>
                  <a:srgbClr val="FF0000"/>
                </a:solidFill>
                <a:latin typeface="Times New Roman" pitchFamily="18" charset="0"/>
                <a:cs typeface="Times New Roman" pitchFamily="18" charset="0"/>
              </a:rPr>
              <a:t>OK</a:t>
            </a:r>
            <a:endParaRPr lang="en-US" sz="2000" b="1" dirty="0" smtClean="0">
              <a:solidFill>
                <a:srgbClr val="FF0000"/>
              </a:solidFill>
              <a:latin typeface="Times New Roman" pitchFamily="18" charset="0"/>
              <a:cs typeface="Times New Roman" pitchFamily="18" charset="0"/>
            </a:endParaRPr>
          </a:p>
          <a:p>
            <a:pPr lvl="0">
              <a:buFont typeface="Wingdings" pitchFamily="2" charset="2"/>
              <a:buChar char="Ø"/>
            </a:pPr>
            <a:r>
              <a:rPr lang="en-US" sz="2000"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The recommended chart is inserted into the </a:t>
            </a:r>
            <a:r>
              <a:rPr lang="en-US" sz="2000" dirty="0" smtClean="0">
                <a:solidFill>
                  <a:srgbClr val="FF0000"/>
                </a:solidFill>
                <a:latin typeface="Times New Roman" pitchFamily="18" charset="0"/>
                <a:cs typeface="Times New Roman" pitchFamily="18" charset="0"/>
              </a:rPr>
              <a:t>worksheet</a:t>
            </a: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endParaRPr lang="en-US" sz="2000" dirty="0" smtClean="0">
              <a:solidFill>
                <a:srgbClr val="FF0000"/>
              </a:solidFill>
              <a:latin typeface="Times New Roman" pitchFamily="18" charset="0"/>
              <a:cs typeface="Times New Roman" pitchFamily="18" charset="0"/>
            </a:endParaRPr>
          </a:p>
          <a:p>
            <a:pPr lvl="0"/>
            <a:endParaRPr lang="en-US" sz="2000" dirty="0" smtClean="0">
              <a:solidFill>
                <a:srgbClr val="FF0000"/>
              </a:solidFill>
              <a:latin typeface="Times New Roman" pitchFamily="18" charset="0"/>
              <a:cs typeface="Times New Roman" pitchFamily="18" charset="0"/>
            </a:endParaRPr>
          </a:p>
          <a:p>
            <a:pPr lvl="0"/>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Select and click the chart design in the </a:t>
            </a:r>
            <a:r>
              <a:rPr lang="en-US" sz="2000" b="1" dirty="0" smtClean="0">
                <a:solidFill>
                  <a:srgbClr val="FF0000"/>
                </a:solidFill>
                <a:latin typeface="Times New Roman" pitchFamily="18" charset="0"/>
                <a:cs typeface="Times New Roman" pitchFamily="18" charset="0"/>
              </a:rPr>
              <a:t>chart Layouts</a:t>
            </a:r>
            <a:r>
              <a:rPr lang="en-US" sz="2000" dirty="0" smtClean="0">
                <a:solidFill>
                  <a:srgbClr val="FF0000"/>
                </a:solidFill>
                <a:latin typeface="Times New Roman" pitchFamily="18" charset="0"/>
                <a:cs typeface="Times New Roman" pitchFamily="18" charset="0"/>
              </a:rPr>
              <a:t> group and select Layout 9. </a:t>
            </a:r>
          </a:p>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Changing the chart type - Click on the change Chart Type button on the left to see all of the available chart type </a:t>
            </a:r>
          </a:p>
        </p:txBody>
      </p:sp>
      <p:pic>
        <p:nvPicPr>
          <p:cNvPr id="13313" name="Picture 1"/>
          <p:cNvPicPr>
            <a:picLocks noChangeAspect="1" noChangeArrowheads="1"/>
          </p:cNvPicPr>
          <p:nvPr/>
        </p:nvPicPr>
        <p:blipFill>
          <a:blip r:embed="rId2"/>
          <a:srcRect/>
          <a:stretch>
            <a:fillRect/>
          </a:stretch>
        </p:blipFill>
        <p:spPr bwMode="auto">
          <a:xfrm>
            <a:off x="1219200" y="1191283"/>
            <a:ext cx="7086600" cy="3685517"/>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Changing </a:t>
            </a:r>
            <a:r>
              <a:rPr lang="en-US" sz="2000" dirty="0" smtClean="0">
                <a:solidFill>
                  <a:srgbClr val="FF0000"/>
                </a:solidFill>
                <a:latin typeface="Times New Roman" pitchFamily="18" charset="0"/>
                <a:cs typeface="Times New Roman" pitchFamily="18" charset="0"/>
              </a:rPr>
              <a:t>Chart Layout - On the Chart Tools tab, the third section from the left is named Chart Layouts. Near the bottom right portion of that area you will see a small button which will allow you to see all available layouts.     Click one time on the button to see layouts</a:t>
            </a:r>
            <a:r>
              <a:rPr lang="en-US" sz="2000" dirty="0" smtClean="0">
                <a:solidFill>
                  <a:srgbClr val="FF0000"/>
                </a:solidFill>
                <a:latin typeface="Times New Roman" pitchFamily="18" charset="0"/>
                <a:cs typeface="Times New Roman" pitchFamily="18" charset="0"/>
              </a:rPr>
              <a:t>.</a:t>
            </a: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 If we want to add the axis titles on both sides i.e. x-axis and y-axis, as per highlighted design.</a:t>
            </a:r>
            <a:endParaRPr lang="en-US" sz="2000" dirty="0" smtClean="0">
              <a:solidFill>
                <a:srgbClr val="FF0000"/>
              </a:solidFill>
              <a:latin typeface="Times New Roman" pitchFamily="18" charset="0"/>
              <a:cs typeface="Times New Roman" pitchFamily="18" charset="0"/>
            </a:endParaRPr>
          </a:p>
          <a:p>
            <a:pPr marL="285750" lvl="0" indent="-285750" algn="just"/>
            <a:r>
              <a:rPr lang="en-US" sz="2000" dirty="0" smtClean="0">
                <a:solidFill>
                  <a:srgbClr val="FF0000"/>
                </a:solidFill>
                <a:latin typeface="Times New Roman" pitchFamily="18" charset="0"/>
                <a:cs typeface="Times New Roman" pitchFamily="18" charset="0"/>
              </a:rPr>
              <a:t> </a:t>
            </a:r>
            <a:endParaRPr lang="en-US" sz="2000" dirty="0">
              <a:solidFill>
                <a:srgbClr val="FF0000"/>
              </a:solidFill>
              <a:latin typeface="Times New Roman" pitchFamily="18" charset="0"/>
              <a:cs typeface="Times New Roman" pitchFamily="18" charset="0"/>
            </a:endParaRPr>
          </a:p>
        </p:txBody>
      </p:sp>
      <p:pic>
        <p:nvPicPr>
          <p:cNvPr id="3" name="Picture 2" descr="http://www.internet4classrooms.com/images/07_displayall.gif"/>
          <p:cNvPicPr/>
          <p:nvPr/>
        </p:nvPicPr>
        <p:blipFill>
          <a:blip r:embed="rId2"/>
          <a:srcRect/>
          <a:stretch>
            <a:fillRect/>
          </a:stretch>
        </p:blipFill>
        <p:spPr bwMode="auto">
          <a:xfrm>
            <a:off x="1905000" y="1410970"/>
            <a:ext cx="147320" cy="189230"/>
          </a:xfrm>
          <a:prstGeom prst="rect">
            <a:avLst/>
          </a:prstGeom>
          <a:noFill/>
          <a:ln w="9525">
            <a:noFill/>
            <a:miter lim="800000"/>
            <a:headEnd/>
            <a:tailEnd/>
          </a:ln>
        </p:spPr>
      </p:pic>
      <p:pic>
        <p:nvPicPr>
          <p:cNvPr id="4" name="Picture 3"/>
          <p:cNvPicPr>
            <a:picLocks noChangeAspect="1" noChangeArrowheads="1"/>
          </p:cNvPicPr>
          <p:nvPr/>
        </p:nvPicPr>
        <p:blipFill>
          <a:blip r:embed="rId3"/>
          <a:srcRect/>
          <a:stretch>
            <a:fillRect/>
          </a:stretch>
        </p:blipFill>
        <p:spPr bwMode="auto">
          <a:xfrm>
            <a:off x="2286000" y="1828800"/>
            <a:ext cx="4572000" cy="1371600"/>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1981200" y="4267200"/>
            <a:ext cx="4953000" cy="1676400"/>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 we see the chart prepared is </a:t>
            </a:r>
            <a:r>
              <a:rPr lang="en-US" sz="2000" dirty="0" smtClean="0">
                <a:solidFill>
                  <a:srgbClr val="FF0000"/>
                </a:solidFill>
                <a:latin typeface="Times New Roman" pitchFamily="18" charset="0"/>
                <a:cs typeface="Times New Roman" pitchFamily="18" charset="0"/>
              </a:rPr>
              <a:t>modified</a:t>
            </a: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r>
              <a:rPr lang="en-US" sz="2000" dirty="0" smtClean="0">
                <a:solidFill>
                  <a:srgbClr val="FF0000"/>
                </a:solidFill>
                <a:latin typeface="Times New Roman" pitchFamily="18" charset="0"/>
                <a:cs typeface="Times New Roman" pitchFamily="18" charset="0"/>
              </a:rPr>
              <a:t> </a:t>
            </a:r>
            <a:endParaRPr lang="en-US" sz="2000" dirty="0">
              <a:solidFill>
                <a:srgbClr val="FF0000"/>
              </a:solidFill>
              <a:latin typeface="Times New Roman" pitchFamily="18" charset="0"/>
              <a:cs typeface="Times New Roman" pitchFamily="18" charset="0"/>
            </a:endParaRPr>
          </a:p>
        </p:txBody>
      </p:sp>
      <p:pic>
        <p:nvPicPr>
          <p:cNvPr id="6" name="Picture 3"/>
          <p:cNvPicPr>
            <a:picLocks noChangeAspect="1" noChangeArrowheads="1"/>
          </p:cNvPicPr>
          <p:nvPr/>
        </p:nvPicPr>
        <p:blipFill>
          <a:blip r:embed="rId2"/>
          <a:srcRect/>
          <a:stretch>
            <a:fillRect/>
          </a:stretch>
        </p:blipFill>
        <p:spPr bwMode="auto">
          <a:xfrm>
            <a:off x="788988" y="838200"/>
            <a:ext cx="7564437" cy="5105399"/>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Now, If we want to </a:t>
            </a:r>
            <a:r>
              <a:rPr lang="en-US" sz="2000" dirty="0" smtClean="0">
                <a:solidFill>
                  <a:srgbClr val="FF0000"/>
                </a:solidFill>
                <a:latin typeface="Times New Roman" pitchFamily="18" charset="0"/>
                <a:cs typeface="Times New Roman" pitchFamily="18" charset="0"/>
              </a:rPr>
              <a:t>show </a:t>
            </a:r>
            <a:r>
              <a:rPr lang="en-US" sz="2000" b="1" dirty="0" smtClean="0">
                <a:solidFill>
                  <a:srgbClr val="FF0000"/>
                </a:solidFill>
                <a:latin typeface="Times New Roman" pitchFamily="18" charset="0"/>
                <a:cs typeface="Times New Roman" pitchFamily="18" charset="0"/>
              </a:rPr>
              <a:t>legend</a:t>
            </a:r>
            <a:r>
              <a:rPr lang="en-US" sz="2000" dirty="0" smtClean="0">
                <a:solidFill>
                  <a:srgbClr val="FF0000"/>
                </a:solidFill>
                <a:latin typeface="Times New Roman" pitchFamily="18" charset="0"/>
                <a:cs typeface="Times New Roman" pitchFamily="18" charset="0"/>
              </a:rPr>
              <a:t> at another place like: at top</a:t>
            </a: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Select and click the </a:t>
            </a:r>
            <a:r>
              <a:rPr lang="en-US" sz="2000" b="1" dirty="0" smtClean="0">
                <a:solidFill>
                  <a:srgbClr val="FF0000"/>
                </a:solidFill>
                <a:latin typeface="Times New Roman" pitchFamily="18" charset="0"/>
                <a:cs typeface="Times New Roman" pitchFamily="18" charset="0"/>
              </a:rPr>
              <a:t>Layout</a:t>
            </a:r>
            <a:r>
              <a:rPr lang="en-US" sz="2000" dirty="0" smtClean="0">
                <a:solidFill>
                  <a:srgbClr val="FF0000"/>
                </a:solidFill>
                <a:latin typeface="Times New Roman" pitchFamily="18" charset="0"/>
                <a:cs typeface="Times New Roman" pitchFamily="18" charset="0"/>
              </a:rPr>
              <a:t> group</a:t>
            </a: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 press </a:t>
            </a:r>
            <a:r>
              <a:rPr lang="en-US" sz="2000" b="1" dirty="0" smtClean="0">
                <a:solidFill>
                  <a:srgbClr val="FF0000"/>
                </a:solidFill>
                <a:latin typeface="Times New Roman" pitchFamily="18" charset="0"/>
                <a:cs typeface="Times New Roman" pitchFamily="18" charset="0"/>
              </a:rPr>
              <a:t>Legend</a:t>
            </a:r>
            <a:r>
              <a:rPr lang="en-US" sz="2000" dirty="0" smtClean="0">
                <a:solidFill>
                  <a:srgbClr val="FF0000"/>
                </a:solidFill>
                <a:latin typeface="Times New Roman" pitchFamily="18" charset="0"/>
                <a:cs typeface="Times New Roman" pitchFamily="18" charset="0"/>
              </a:rPr>
              <a:t> in </a:t>
            </a:r>
            <a:r>
              <a:rPr lang="en-US" sz="2000" b="1" dirty="0" smtClean="0">
                <a:solidFill>
                  <a:srgbClr val="FF0000"/>
                </a:solidFill>
                <a:latin typeface="Times New Roman" pitchFamily="18" charset="0"/>
                <a:cs typeface="Times New Roman" pitchFamily="18" charset="0"/>
              </a:rPr>
              <a:t>Labels</a:t>
            </a:r>
            <a:r>
              <a:rPr lang="en-US" sz="2000" dirty="0" smtClean="0">
                <a:solidFill>
                  <a:srgbClr val="FF0000"/>
                </a:solidFill>
                <a:latin typeface="Times New Roman" pitchFamily="18" charset="0"/>
                <a:cs typeface="Times New Roman" pitchFamily="18" charset="0"/>
              </a:rPr>
              <a:t> group        </a:t>
            </a: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11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a:t>
            </a:r>
            <a:r>
              <a:rPr lang="en-US" sz="2000"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select </a:t>
            </a:r>
            <a:r>
              <a:rPr lang="en-US" sz="2000" b="1" dirty="0" smtClean="0">
                <a:solidFill>
                  <a:srgbClr val="FF0000"/>
                </a:solidFill>
                <a:latin typeface="Times New Roman" pitchFamily="18" charset="0"/>
                <a:cs typeface="Times New Roman" pitchFamily="18" charset="0"/>
              </a:rPr>
              <a:t>Show Legend at Top</a:t>
            </a:r>
            <a:r>
              <a:rPr lang="en-US" sz="2000" dirty="0" smtClean="0">
                <a:solidFill>
                  <a:srgbClr val="FF0000"/>
                </a:solidFill>
                <a:latin typeface="Times New Roman" pitchFamily="18" charset="0"/>
                <a:cs typeface="Times New Roman" pitchFamily="18" charset="0"/>
              </a:rPr>
              <a:t> </a:t>
            </a:r>
          </a:p>
        </p:txBody>
      </p:sp>
      <p:pic>
        <p:nvPicPr>
          <p:cNvPr id="93186" name="Picture 2"/>
          <p:cNvPicPr>
            <a:picLocks noChangeAspect="1" noChangeArrowheads="1"/>
          </p:cNvPicPr>
          <p:nvPr/>
        </p:nvPicPr>
        <p:blipFill>
          <a:blip r:embed="rId2"/>
          <a:srcRect/>
          <a:stretch>
            <a:fillRect/>
          </a:stretch>
        </p:blipFill>
        <p:spPr bwMode="auto">
          <a:xfrm>
            <a:off x="3643313" y="1371600"/>
            <a:ext cx="1857375" cy="32670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533400" y="457200"/>
            <a:ext cx="8305800" cy="5867400"/>
          </a:xfrm>
          <a:prstGeom prst="rect">
            <a:avLst/>
          </a:prstGeom>
        </p:spPr>
        <p:txBody>
          <a:bodyPr>
            <a:normAutofit/>
          </a:bodyPr>
          <a:lstStyle/>
          <a:p>
            <a:pPr algn="just">
              <a:buFont typeface="Wingdings" pitchFamily="2" charset="2"/>
              <a:buChar char="Ø"/>
            </a:pPr>
            <a:r>
              <a:rPr lang="en-US" sz="2400" b="1" dirty="0" smtClean="0">
                <a:solidFill>
                  <a:srgbClr val="FF0000"/>
                </a:solidFill>
                <a:latin typeface="Times New Roman" pitchFamily="18" charset="0"/>
                <a:cs typeface="Times New Roman" pitchFamily="18" charset="0"/>
              </a:rPr>
              <a:t> Data: </a:t>
            </a:r>
            <a:r>
              <a:rPr lang="en-US" sz="2400" dirty="0" smtClean="0">
                <a:solidFill>
                  <a:srgbClr val="FF0000"/>
                </a:solidFill>
                <a:latin typeface="Times New Roman" pitchFamily="18" charset="0"/>
                <a:cs typeface="Times New Roman" pitchFamily="18" charset="0"/>
              </a:rPr>
              <a:t>Adding </a:t>
            </a:r>
            <a:r>
              <a:rPr lang="en-US" sz="2400" dirty="0">
                <a:solidFill>
                  <a:srgbClr val="FF0000"/>
                </a:solidFill>
                <a:latin typeface="Times New Roman" pitchFamily="18" charset="0"/>
                <a:cs typeface="Times New Roman" pitchFamily="18" charset="0"/>
              </a:rPr>
              <a:t>external data (from the web), filtering options and data tools are available under this </a:t>
            </a:r>
            <a:r>
              <a:rPr lang="en-US" sz="2400" dirty="0" smtClean="0">
                <a:solidFill>
                  <a:srgbClr val="FF0000"/>
                </a:solidFill>
                <a:latin typeface="Times New Roman" pitchFamily="18" charset="0"/>
                <a:cs typeface="Times New Roman" pitchFamily="18" charset="0"/>
              </a:rPr>
              <a:t>category.</a:t>
            </a:r>
            <a:endParaRPr lang="en-US" sz="2400" dirty="0">
              <a:solidFill>
                <a:srgbClr val="FF0000"/>
              </a:solidFill>
              <a:latin typeface="Times New Roman" pitchFamily="18" charset="0"/>
              <a:cs typeface="Times New Roman" pitchFamily="18" charset="0"/>
            </a:endParaRPr>
          </a:p>
          <a:p>
            <a:pPr algn="just"/>
            <a:endParaRPr lang="en-US" sz="2400" b="1" dirty="0" smtClean="0">
              <a:solidFill>
                <a:srgbClr val="FF0000"/>
              </a:solidFill>
              <a:latin typeface="Times New Roman" pitchFamily="18" charset="0"/>
              <a:cs typeface="Times New Roman" pitchFamily="18" charset="0"/>
            </a:endParaRPr>
          </a:p>
          <a:p>
            <a:pPr algn="just">
              <a:buFont typeface="Wingdings" pitchFamily="2" charset="2"/>
              <a:buChar char="Ø"/>
            </a:pP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Review: </a:t>
            </a:r>
            <a:r>
              <a:rPr lang="en-US" sz="2400" dirty="0" smtClean="0">
                <a:solidFill>
                  <a:srgbClr val="FF0000"/>
                </a:solidFill>
                <a:latin typeface="Times New Roman" pitchFamily="18" charset="0"/>
                <a:cs typeface="Times New Roman" pitchFamily="18" charset="0"/>
              </a:rPr>
              <a:t>Proofreading </a:t>
            </a:r>
            <a:r>
              <a:rPr lang="en-US" sz="2400" dirty="0">
                <a:solidFill>
                  <a:srgbClr val="FF0000"/>
                </a:solidFill>
                <a:latin typeface="Times New Roman" pitchFamily="18" charset="0"/>
                <a:cs typeface="Times New Roman" pitchFamily="18" charset="0"/>
              </a:rPr>
              <a:t>can be done for an excel sheet (like spell check) in the review category and a reader can add comments in this part </a:t>
            </a:r>
          </a:p>
          <a:p>
            <a:pPr algn="just"/>
            <a:endParaRPr lang="en-US" sz="2400" b="1" dirty="0" smtClean="0">
              <a:solidFill>
                <a:srgbClr val="FF0000"/>
              </a:solidFill>
              <a:latin typeface="Times New Roman" pitchFamily="18" charset="0"/>
              <a:cs typeface="Times New Roman" pitchFamily="18" charset="0"/>
            </a:endParaRPr>
          </a:p>
          <a:p>
            <a:pPr algn="just">
              <a:buFont typeface="Wingdings" pitchFamily="2" charset="2"/>
              <a:buChar char="Ø"/>
            </a:pP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View: </a:t>
            </a:r>
            <a:r>
              <a:rPr lang="en-US" sz="2400" dirty="0" smtClean="0">
                <a:solidFill>
                  <a:srgbClr val="FF0000"/>
                </a:solidFill>
                <a:latin typeface="Times New Roman" pitchFamily="18" charset="0"/>
                <a:cs typeface="Times New Roman" pitchFamily="18" charset="0"/>
              </a:rPr>
              <a:t>Different </a:t>
            </a:r>
            <a:r>
              <a:rPr lang="en-US" sz="2400" dirty="0">
                <a:solidFill>
                  <a:srgbClr val="FF0000"/>
                </a:solidFill>
                <a:latin typeface="Times New Roman" pitchFamily="18" charset="0"/>
                <a:cs typeface="Times New Roman" pitchFamily="18" charset="0"/>
              </a:rPr>
              <a:t>views in which we want the spreadsheet to be displayed can be edited here. Options to zoom in and </a:t>
            </a:r>
            <a:r>
              <a:rPr lang="en-US" sz="2400" dirty="0" smtClean="0">
                <a:solidFill>
                  <a:srgbClr val="FF0000"/>
                </a:solidFill>
                <a:latin typeface="Times New Roman" pitchFamily="18" charset="0"/>
                <a:cs typeface="Times New Roman" pitchFamily="18" charset="0"/>
              </a:rPr>
              <a:t>zoom out </a:t>
            </a:r>
            <a:r>
              <a:rPr lang="en-US" sz="2400" dirty="0">
                <a:solidFill>
                  <a:srgbClr val="FF0000"/>
                </a:solidFill>
                <a:latin typeface="Times New Roman" pitchFamily="18" charset="0"/>
                <a:cs typeface="Times New Roman" pitchFamily="18" charset="0"/>
              </a:rPr>
              <a:t>and pane arrangement are available under this </a:t>
            </a:r>
            <a:r>
              <a:rPr lang="en-US" sz="2400" dirty="0" smtClean="0">
                <a:solidFill>
                  <a:srgbClr val="FF0000"/>
                </a:solidFill>
                <a:latin typeface="Times New Roman" pitchFamily="18" charset="0"/>
                <a:cs typeface="Times New Roman" pitchFamily="18" charset="0"/>
              </a:rPr>
              <a:t>category.</a:t>
            </a:r>
            <a:endParaRPr lang="en-US" sz="2400" dirty="0">
              <a:solidFill>
                <a:srgbClr val="FF0000"/>
              </a:solidFill>
              <a:latin typeface="Times New Roman" pitchFamily="18" charset="0"/>
              <a:cs typeface="Times New Roman" pitchFamily="18" charset="0"/>
            </a:endParaRPr>
          </a:p>
          <a:p>
            <a:pPr algn="just"/>
            <a:endParaRPr lang="en-US" sz="2400" dirty="0" smtClean="0">
              <a:solidFill>
                <a:srgbClr val="FF0000"/>
              </a:solidFill>
              <a:latin typeface="Times New Roman" pitchFamily="18" charset="0"/>
              <a:cs typeface="Times New Roman" pitchFamily="18" charset="0"/>
            </a:endParaRPr>
          </a:p>
          <a:p>
            <a:pPr algn="just"/>
            <a:r>
              <a:rPr lang="en-US" sz="2400" dirty="0">
                <a:solidFill>
                  <a:srgbClr val="FF0000"/>
                </a:solidFill>
                <a:latin typeface="Times New Roman" pitchFamily="18" charset="0"/>
                <a:cs typeface="Times New Roman" pitchFamily="18" charset="0"/>
              </a:rPr>
              <a:t>	</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3600" b="0"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we see the chart prepared is modified</a:t>
            </a:r>
          </a:p>
          <a:p>
            <a:pPr marL="285750" indent="-285750" algn="just"/>
            <a:r>
              <a:rPr lang="en-US" sz="2000" dirty="0" smtClean="0">
                <a:solidFill>
                  <a:srgbClr val="FF0000"/>
                </a:solidFill>
                <a:latin typeface="Times New Roman" pitchFamily="18" charset="0"/>
                <a:cs typeface="Times New Roman" pitchFamily="18" charset="0"/>
              </a:rPr>
              <a:t> </a:t>
            </a:r>
          </a:p>
        </p:txBody>
      </p:sp>
      <p:pic>
        <p:nvPicPr>
          <p:cNvPr id="94210" name="Picture 2"/>
          <p:cNvPicPr>
            <a:picLocks noChangeAspect="1" noChangeArrowheads="1"/>
          </p:cNvPicPr>
          <p:nvPr/>
        </p:nvPicPr>
        <p:blipFill>
          <a:blip r:embed="rId2"/>
          <a:srcRect/>
          <a:stretch>
            <a:fillRect/>
          </a:stretch>
        </p:blipFill>
        <p:spPr bwMode="auto">
          <a:xfrm>
            <a:off x="838200" y="1066800"/>
            <a:ext cx="7593012" cy="4419600"/>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Now, If we want to </a:t>
            </a:r>
            <a:r>
              <a:rPr lang="en-US" sz="2000" dirty="0" smtClean="0">
                <a:solidFill>
                  <a:srgbClr val="FF0000"/>
                </a:solidFill>
                <a:latin typeface="Times New Roman" pitchFamily="18" charset="0"/>
                <a:cs typeface="Times New Roman" pitchFamily="18" charset="0"/>
              </a:rPr>
              <a:t>change bar color, then single click on any bar</a:t>
            </a: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 Then, each bar of the same color selected</a:t>
            </a:r>
          </a:p>
          <a:p>
            <a:pPr marL="285750" indent="-285750" algn="just"/>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Place the cursor at any selected bar </a:t>
            </a: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 right click and we see the </a:t>
            </a:r>
            <a:r>
              <a:rPr lang="en-US" sz="2000" dirty="0" smtClean="0">
                <a:solidFill>
                  <a:srgbClr val="FF0000"/>
                </a:solidFill>
                <a:latin typeface="Times New Roman" pitchFamily="18" charset="0"/>
                <a:cs typeface="Times New Roman" pitchFamily="18" charset="0"/>
              </a:rPr>
              <a:t>chart prepared is modified</a:t>
            </a:r>
          </a:p>
          <a:p>
            <a:pPr marL="285750" indent="-285750" algn="just"/>
            <a:r>
              <a:rPr lang="en-US" sz="2000" dirty="0" smtClean="0">
                <a:solidFill>
                  <a:srgbClr val="FF0000"/>
                </a:solidFill>
                <a:latin typeface="Times New Roman" pitchFamily="18" charset="0"/>
                <a:cs typeface="Times New Roman" pitchFamily="18" charset="0"/>
              </a:rPr>
              <a:t> </a:t>
            </a:r>
          </a:p>
        </p:txBody>
      </p:sp>
      <p:pic>
        <p:nvPicPr>
          <p:cNvPr id="95234" name="Picture 2"/>
          <p:cNvPicPr>
            <a:picLocks noChangeAspect="1" noChangeArrowheads="1"/>
          </p:cNvPicPr>
          <p:nvPr/>
        </p:nvPicPr>
        <p:blipFill>
          <a:blip r:embed="rId2"/>
          <a:srcRect/>
          <a:stretch>
            <a:fillRect/>
          </a:stretch>
        </p:blipFill>
        <p:spPr bwMode="auto">
          <a:xfrm>
            <a:off x="1676400" y="1066800"/>
            <a:ext cx="6019800" cy="3886200"/>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Select last option i.e. </a:t>
            </a:r>
            <a:r>
              <a:rPr lang="en-US" sz="2000" b="1" dirty="0" smtClean="0">
                <a:solidFill>
                  <a:srgbClr val="FF0000"/>
                </a:solidFill>
                <a:latin typeface="Times New Roman" pitchFamily="18" charset="0"/>
                <a:cs typeface="Times New Roman" pitchFamily="18" charset="0"/>
              </a:rPr>
              <a:t>Format Data Series</a:t>
            </a:r>
          </a:p>
          <a:p>
            <a:pPr marL="285750" indent="-285750" algn="just"/>
            <a:endParaRPr lang="en-US" sz="2000" b="1" dirty="0" smtClean="0">
              <a:solidFill>
                <a:srgbClr val="FF0000"/>
              </a:solidFill>
              <a:latin typeface="Times New Roman" pitchFamily="18" charset="0"/>
              <a:cs typeface="Times New Roman" pitchFamily="18" charset="0"/>
            </a:endParaRPr>
          </a:p>
        </p:txBody>
      </p:sp>
      <p:pic>
        <p:nvPicPr>
          <p:cNvPr id="96258" name="Picture 2"/>
          <p:cNvPicPr>
            <a:picLocks noChangeAspect="1" noChangeArrowheads="1"/>
          </p:cNvPicPr>
          <p:nvPr/>
        </p:nvPicPr>
        <p:blipFill>
          <a:blip r:embed="rId2"/>
          <a:srcRect/>
          <a:stretch>
            <a:fillRect/>
          </a:stretch>
        </p:blipFill>
        <p:spPr bwMode="auto">
          <a:xfrm>
            <a:off x="3657600" y="457200"/>
            <a:ext cx="1905000" cy="1981200"/>
          </a:xfrm>
          <a:prstGeom prst="rect">
            <a:avLst/>
          </a:prstGeom>
          <a:noFill/>
          <a:ln w="9525">
            <a:noFill/>
            <a:miter lim="800000"/>
            <a:headEnd/>
            <a:tailEnd/>
          </a:ln>
          <a:effectLst/>
        </p:spPr>
      </p:pic>
      <p:pic>
        <p:nvPicPr>
          <p:cNvPr id="96259" name="Picture 3"/>
          <p:cNvPicPr>
            <a:picLocks noChangeAspect="1" noChangeArrowheads="1"/>
          </p:cNvPicPr>
          <p:nvPr/>
        </p:nvPicPr>
        <p:blipFill>
          <a:blip r:embed="rId3"/>
          <a:srcRect/>
          <a:stretch>
            <a:fillRect/>
          </a:stretch>
        </p:blipFill>
        <p:spPr bwMode="auto">
          <a:xfrm>
            <a:off x="3124200" y="2971800"/>
            <a:ext cx="3200400" cy="3429000"/>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Click second option i.e. </a:t>
            </a:r>
            <a:r>
              <a:rPr lang="en-US" sz="2000" b="1" dirty="0" smtClean="0">
                <a:solidFill>
                  <a:srgbClr val="FF0000"/>
                </a:solidFill>
                <a:latin typeface="Times New Roman" pitchFamily="18" charset="0"/>
                <a:cs typeface="Times New Roman" pitchFamily="18" charset="0"/>
              </a:rPr>
              <a:t>Fill, </a:t>
            </a:r>
            <a:r>
              <a:rPr lang="en-US" sz="2000" dirty="0" smtClean="0">
                <a:solidFill>
                  <a:srgbClr val="FF0000"/>
                </a:solidFill>
                <a:latin typeface="Times New Roman" pitchFamily="18" charset="0"/>
                <a:cs typeface="Times New Roman" pitchFamily="18" charset="0"/>
              </a:rPr>
              <a:t>then we see</a:t>
            </a:r>
            <a:endParaRPr lang="en-US" sz="2000" b="1" dirty="0" smtClean="0">
              <a:solidFill>
                <a:srgbClr val="FF0000"/>
              </a:solidFill>
              <a:latin typeface="Times New Roman" pitchFamily="18" charset="0"/>
              <a:cs typeface="Times New Roman" pitchFamily="18" charset="0"/>
            </a:endParaRPr>
          </a:p>
          <a:p>
            <a:pPr marL="285750" indent="-285750" algn="just"/>
            <a:endParaRPr lang="en-US" sz="2000" b="1" dirty="0" smtClean="0">
              <a:solidFill>
                <a:srgbClr val="FF0000"/>
              </a:solidFill>
              <a:latin typeface="Times New Roman" pitchFamily="18" charset="0"/>
              <a:cs typeface="Times New Roman" pitchFamily="18" charset="0"/>
            </a:endParaRPr>
          </a:p>
        </p:txBody>
      </p:sp>
      <p:pic>
        <p:nvPicPr>
          <p:cNvPr id="97282" name="Picture 2"/>
          <p:cNvPicPr>
            <a:picLocks noChangeAspect="1" noChangeArrowheads="1"/>
          </p:cNvPicPr>
          <p:nvPr/>
        </p:nvPicPr>
        <p:blipFill>
          <a:blip r:embed="rId2"/>
          <a:srcRect/>
          <a:stretch>
            <a:fillRect/>
          </a:stretch>
        </p:blipFill>
        <p:spPr bwMode="auto">
          <a:xfrm>
            <a:off x="2690813" y="862013"/>
            <a:ext cx="3762375" cy="5133975"/>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Click second option i.e. </a:t>
            </a:r>
            <a:r>
              <a:rPr lang="en-US" sz="2000" b="1" dirty="0" smtClean="0">
                <a:solidFill>
                  <a:srgbClr val="FF0000"/>
                </a:solidFill>
                <a:latin typeface="Times New Roman" pitchFamily="18" charset="0"/>
                <a:cs typeface="Times New Roman" pitchFamily="18" charset="0"/>
              </a:rPr>
              <a:t>Solid Fill, </a:t>
            </a:r>
            <a:r>
              <a:rPr lang="en-US" sz="2000" dirty="0" smtClean="0">
                <a:solidFill>
                  <a:srgbClr val="FF0000"/>
                </a:solidFill>
                <a:latin typeface="Times New Roman" pitchFamily="18" charset="0"/>
                <a:cs typeface="Times New Roman" pitchFamily="18" charset="0"/>
              </a:rPr>
              <a:t>then select color in </a:t>
            </a:r>
            <a:r>
              <a:rPr lang="en-US" sz="2000" b="1" dirty="0" smtClean="0">
                <a:solidFill>
                  <a:srgbClr val="FF0000"/>
                </a:solidFill>
                <a:latin typeface="Times New Roman" pitchFamily="18" charset="0"/>
                <a:cs typeface="Times New Roman" pitchFamily="18" charset="0"/>
              </a:rPr>
              <a:t>Theme Colors</a:t>
            </a:r>
          </a:p>
          <a:p>
            <a:pPr marL="285750" indent="-285750" algn="just">
              <a:buFont typeface="Wingdings" pitchFamily="2" charset="2"/>
              <a:buChar char="Ø"/>
            </a:pPr>
            <a:endParaRPr lang="en-US" sz="2000" b="1"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b="1"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b="1"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b="1"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b="1"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b="1"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b="1"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Press </a:t>
            </a:r>
            <a:r>
              <a:rPr lang="en-US" sz="2000" b="1" dirty="0" smtClean="0">
                <a:solidFill>
                  <a:srgbClr val="FF0000"/>
                </a:solidFill>
                <a:latin typeface="Times New Roman" pitchFamily="18" charset="0"/>
                <a:cs typeface="Times New Roman" pitchFamily="18" charset="0"/>
              </a:rPr>
              <a:t>Close </a:t>
            </a:r>
            <a:r>
              <a:rPr lang="en-US" sz="2000" dirty="0" smtClean="0">
                <a:solidFill>
                  <a:srgbClr val="FF0000"/>
                </a:solidFill>
                <a:latin typeface="Times New Roman" pitchFamily="18" charset="0"/>
                <a:cs typeface="Times New Roman" pitchFamily="18" charset="0"/>
              </a:rPr>
              <a:t>button</a:t>
            </a: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 we see the color changes in all the bars of same color as well as legend color of that bar.</a:t>
            </a:r>
          </a:p>
          <a:p>
            <a:pPr marL="285750" indent="-285750" algn="just"/>
            <a:endParaRPr lang="en-US" sz="2000" b="1" dirty="0" smtClean="0">
              <a:solidFill>
                <a:srgbClr val="FF0000"/>
              </a:solidFill>
              <a:latin typeface="Times New Roman" pitchFamily="18" charset="0"/>
              <a:cs typeface="Times New Roman" pitchFamily="18" charset="0"/>
            </a:endParaRPr>
          </a:p>
        </p:txBody>
      </p:sp>
      <p:pic>
        <p:nvPicPr>
          <p:cNvPr id="98306" name="Picture 2"/>
          <p:cNvPicPr>
            <a:picLocks noChangeAspect="1" noChangeArrowheads="1"/>
          </p:cNvPicPr>
          <p:nvPr/>
        </p:nvPicPr>
        <p:blipFill>
          <a:blip r:embed="rId2"/>
          <a:srcRect/>
          <a:stretch>
            <a:fillRect/>
          </a:stretch>
        </p:blipFill>
        <p:spPr bwMode="auto">
          <a:xfrm>
            <a:off x="3962400" y="990600"/>
            <a:ext cx="1638300" cy="1619250"/>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lvl="0" algn="just"/>
            <a:r>
              <a:rPr lang="en-US" sz="2400" b="1" dirty="0" smtClean="0">
                <a:solidFill>
                  <a:srgbClr val="FF0000"/>
                </a:solidFill>
                <a:latin typeface="Times New Roman" pitchFamily="18" charset="0"/>
                <a:cs typeface="Times New Roman" pitchFamily="18" charset="0"/>
              </a:rPr>
              <a:t>Sub-divided Bar </a:t>
            </a:r>
            <a:r>
              <a:rPr lang="en-US" sz="2400" b="1" dirty="0" smtClean="0">
                <a:solidFill>
                  <a:srgbClr val="FF0000"/>
                </a:solidFill>
                <a:latin typeface="Times New Roman" pitchFamily="18" charset="0"/>
                <a:cs typeface="Times New Roman" pitchFamily="18" charset="0"/>
              </a:rPr>
              <a:t>Charts: </a:t>
            </a:r>
            <a:r>
              <a:rPr lang="en-US" sz="2400" dirty="0" smtClean="0">
                <a:solidFill>
                  <a:srgbClr val="FF0000"/>
                </a:solidFill>
                <a:latin typeface="Times New Roman" pitchFamily="18" charset="0"/>
                <a:cs typeface="Times New Roman" pitchFamily="18" charset="0"/>
              </a:rPr>
              <a:t>Create a data series in Excel recognizes common numerical data entries. </a:t>
            </a:r>
            <a:r>
              <a:rPr lang="en-US" sz="2400" b="1" dirty="0" smtClean="0">
                <a:solidFill>
                  <a:srgbClr val="FF0000"/>
                </a:solidFill>
                <a:latin typeface="Times New Roman" pitchFamily="18" charset="0"/>
                <a:cs typeface="Times New Roman" pitchFamily="18" charset="0"/>
              </a:rPr>
              <a:t>For example,</a:t>
            </a:r>
            <a:r>
              <a:rPr lang="en-US" sz="2400"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Draw sub-divided bar diagram for the following data gives the expenditure on ration (Rs. in </a:t>
            </a:r>
            <a:r>
              <a:rPr lang="en-US" sz="2800" dirty="0" err="1" smtClean="0">
                <a:solidFill>
                  <a:srgbClr val="FF0000"/>
                </a:solidFill>
                <a:latin typeface="Times New Roman" pitchFamily="18" charset="0"/>
                <a:cs typeface="Times New Roman" pitchFamily="18" charset="0"/>
              </a:rPr>
              <a:t>Lakh</a:t>
            </a:r>
            <a:r>
              <a:rPr lang="en-US" sz="2800" dirty="0" smtClean="0">
                <a:solidFill>
                  <a:srgbClr val="FF0000"/>
                </a:solidFill>
                <a:latin typeface="Times New Roman" pitchFamily="18" charset="0"/>
                <a:cs typeface="Times New Roman" pitchFamily="18" charset="0"/>
              </a:rPr>
              <a:t>) recorded at U.P. Veterinary University Dairy Farm, Mathura during different years:</a:t>
            </a:r>
            <a:endParaRPr lang="en-US" sz="2400" dirty="0" smtClean="0">
              <a:solidFill>
                <a:srgbClr val="FF0000"/>
              </a:solidFill>
              <a:latin typeface="Times New Roman" pitchFamily="18" charset="0"/>
              <a:cs typeface="Times New Roman" pitchFamily="18" charset="0"/>
            </a:endParaRPr>
          </a:p>
          <a:p>
            <a:endParaRPr lang="en-US" sz="1100" dirty="0" smtClean="0">
              <a:solidFill>
                <a:srgbClr val="FF0000"/>
              </a:solidFill>
              <a:latin typeface="Times New Roman" pitchFamily="18" charset="0"/>
              <a:cs typeface="Times New Roman" pitchFamily="18" charset="0"/>
            </a:endParaRPr>
          </a:p>
          <a:p>
            <a:endParaRPr lang="en-US" sz="2400" dirty="0" smtClean="0">
              <a:solidFill>
                <a:srgbClr val="FF0000"/>
              </a:solidFill>
              <a:latin typeface="Times New Roman" pitchFamily="18" charset="0"/>
              <a:cs typeface="Times New Roman" pitchFamily="18" charset="0"/>
            </a:endParaRPr>
          </a:p>
          <a:p>
            <a:endParaRPr lang="en-US" sz="2400" dirty="0" smtClean="0">
              <a:solidFill>
                <a:srgbClr val="FF0000"/>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524000" y="3048000"/>
          <a:ext cx="6096000" cy="1483360"/>
        </p:xfrm>
        <a:graphic>
          <a:graphicData uri="http://schemas.openxmlformats.org/drawingml/2006/table">
            <a:tbl>
              <a:tblPr firstRow="1" bandRow="1">
                <a:tableStyleId>{93296810-A885-4BE3-A3E7-6D5BEEA58F35}</a:tableStyleId>
              </a:tblPr>
              <a:tblGrid>
                <a:gridCol w="2032000"/>
                <a:gridCol w="2032000"/>
                <a:gridCol w="2032000"/>
              </a:tblGrid>
              <a:tr h="370840">
                <a:tc>
                  <a:txBody>
                    <a:bodyPr/>
                    <a:lstStyle/>
                    <a:p>
                      <a:pPr algn="ctr"/>
                      <a:r>
                        <a:rPr lang="en-US" dirty="0" smtClean="0"/>
                        <a:t>Expenditure</a:t>
                      </a:r>
                      <a:endParaRPr lang="en-US" dirty="0"/>
                    </a:p>
                  </a:txBody>
                  <a:tcPr/>
                </a:tc>
                <a:tc>
                  <a:txBody>
                    <a:bodyPr/>
                    <a:lstStyle/>
                    <a:p>
                      <a:pPr algn="ctr"/>
                      <a:r>
                        <a:rPr lang="en-US" dirty="0" smtClean="0"/>
                        <a:t>Farm-A</a:t>
                      </a:r>
                      <a:endParaRPr lang="en-US" dirty="0"/>
                    </a:p>
                  </a:txBody>
                  <a:tcPr/>
                </a:tc>
                <a:tc>
                  <a:txBody>
                    <a:bodyPr/>
                    <a:lstStyle/>
                    <a:p>
                      <a:pPr algn="ctr"/>
                      <a:r>
                        <a:rPr lang="en-US" dirty="0" smtClean="0"/>
                        <a:t>Farm-B</a:t>
                      </a:r>
                      <a:endParaRPr lang="en-US" dirty="0"/>
                    </a:p>
                  </a:txBody>
                  <a:tcPr/>
                </a:tc>
              </a:tr>
              <a:tr h="370840">
                <a:tc>
                  <a:txBody>
                    <a:bodyPr/>
                    <a:lstStyle/>
                    <a:p>
                      <a:pPr algn="ctr"/>
                      <a:r>
                        <a:rPr lang="en-US" b="1" dirty="0" smtClean="0"/>
                        <a:t>Dry Fodder</a:t>
                      </a:r>
                      <a:endParaRPr lang="en-US" b="1" dirty="0"/>
                    </a:p>
                  </a:txBody>
                  <a:tcPr/>
                </a:tc>
                <a:tc>
                  <a:txBody>
                    <a:bodyPr/>
                    <a:lstStyle/>
                    <a:p>
                      <a:pPr algn="ctr"/>
                      <a:r>
                        <a:rPr lang="en-US" dirty="0" smtClean="0"/>
                        <a:t>125</a:t>
                      </a:r>
                      <a:endParaRPr lang="en-US" dirty="0"/>
                    </a:p>
                  </a:txBody>
                  <a:tcPr/>
                </a:tc>
                <a:tc>
                  <a:txBody>
                    <a:bodyPr/>
                    <a:lstStyle/>
                    <a:p>
                      <a:pPr algn="ctr"/>
                      <a:r>
                        <a:rPr lang="en-US" dirty="0" smtClean="0"/>
                        <a:t>135</a:t>
                      </a:r>
                      <a:endParaRPr lang="en-US" dirty="0"/>
                    </a:p>
                  </a:txBody>
                  <a:tcPr/>
                </a:tc>
              </a:tr>
              <a:tr h="370840">
                <a:tc>
                  <a:txBody>
                    <a:bodyPr/>
                    <a:lstStyle/>
                    <a:p>
                      <a:pPr algn="ctr"/>
                      <a:r>
                        <a:rPr lang="en-US" b="1" dirty="0" smtClean="0"/>
                        <a:t>Green Fodder</a:t>
                      </a:r>
                      <a:endParaRPr lang="en-US" b="1" dirty="0"/>
                    </a:p>
                  </a:txBody>
                  <a:tcPr/>
                </a:tc>
                <a:tc>
                  <a:txBody>
                    <a:bodyPr/>
                    <a:lstStyle/>
                    <a:p>
                      <a:pPr algn="ctr"/>
                      <a:r>
                        <a:rPr lang="en-US" dirty="0" smtClean="0"/>
                        <a:t>30</a:t>
                      </a:r>
                      <a:endParaRPr lang="en-US" dirty="0"/>
                    </a:p>
                  </a:txBody>
                  <a:tcPr/>
                </a:tc>
                <a:tc>
                  <a:txBody>
                    <a:bodyPr/>
                    <a:lstStyle/>
                    <a:p>
                      <a:pPr algn="ctr"/>
                      <a:r>
                        <a:rPr lang="en-US" dirty="0" smtClean="0"/>
                        <a:t>40</a:t>
                      </a:r>
                      <a:endParaRPr lang="en-US" dirty="0"/>
                    </a:p>
                  </a:txBody>
                  <a:tcPr/>
                </a:tc>
              </a:tr>
              <a:tr h="370840">
                <a:tc>
                  <a:txBody>
                    <a:bodyPr/>
                    <a:lstStyle/>
                    <a:p>
                      <a:pPr algn="ctr"/>
                      <a:r>
                        <a:rPr lang="en-US" b="1" dirty="0" smtClean="0"/>
                        <a:t>Concentrate</a:t>
                      </a:r>
                      <a:endParaRPr lang="en-US" b="1" dirty="0"/>
                    </a:p>
                  </a:txBody>
                  <a:tcPr/>
                </a:tc>
                <a:tc>
                  <a:txBody>
                    <a:bodyPr/>
                    <a:lstStyle/>
                    <a:p>
                      <a:pPr algn="ctr"/>
                      <a:r>
                        <a:rPr lang="en-US" dirty="0" smtClean="0"/>
                        <a:t>15</a:t>
                      </a:r>
                      <a:endParaRPr lang="en-US" dirty="0"/>
                    </a:p>
                  </a:txBody>
                  <a:tcPr/>
                </a:tc>
                <a:tc>
                  <a:txBody>
                    <a:bodyPr/>
                    <a:lstStyle/>
                    <a:p>
                      <a:pPr algn="ctr"/>
                      <a:r>
                        <a:rPr lang="en-US" dirty="0" smtClean="0"/>
                        <a:t>25</a:t>
                      </a:r>
                      <a:endParaRPr lang="en-US" dirty="0"/>
                    </a:p>
                  </a:txBody>
                  <a:tcPr/>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In the cell A1 enter </a:t>
            </a:r>
            <a:r>
              <a:rPr lang="en-US" sz="2400" b="1" dirty="0" smtClean="0">
                <a:solidFill>
                  <a:srgbClr val="FF0000"/>
                </a:solidFill>
                <a:latin typeface="Times New Roman" pitchFamily="18" charset="0"/>
                <a:cs typeface="Times New Roman" pitchFamily="18" charset="0"/>
              </a:rPr>
              <a:t>Expenditure</a:t>
            </a:r>
            <a:endParaRPr lang="en-US" sz="2400" dirty="0" smtClean="0">
              <a:solidFill>
                <a:srgbClr val="FF0000"/>
              </a:solidFill>
              <a:latin typeface="Times New Roman" pitchFamily="18" charset="0"/>
              <a:cs typeface="Times New Roman" pitchFamily="18" charset="0"/>
            </a:endParaRP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In the cell B1 enter </a:t>
            </a:r>
            <a:r>
              <a:rPr lang="en-US" sz="2400" b="1" dirty="0" smtClean="0">
                <a:solidFill>
                  <a:srgbClr val="FF0000"/>
                </a:solidFill>
                <a:latin typeface="Times New Roman" pitchFamily="18" charset="0"/>
                <a:cs typeface="Times New Roman" pitchFamily="18" charset="0"/>
              </a:rPr>
              <a:t>Farm-A</a:t>
            </a:r>
          </a:p>
          <a:p>
            <a:pPr lvl="0" algn="just">
              <a:buFont typeface="Wingdings" pitchFamily="2" charset="2"/>
              <a:buChar char="Ø"/>
            </a:pPr>
            <a:r>
              <a:rPr lang="en-US" sz="2400" b="1"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In the cell </a:t>
            </a:r>
            <a:r>
              <a:rPr lang="en-US" sz="2400" dirty="0" smtClean="0">
                <a:solidFill>
                  <a:srgbClr val="FF0000"/>
                </a:solidFill>
                <a:latin typeface="Times New Roman" pitchFamily="18" charset="0"/>
                <a:cs typeface="Times New Roman" pitchFamily="18" charset="0"/>
              </a:rPr>
              <a:t>C1 </a:t>
            </a:r>
            <a:r>
              <a:rPr lang="en-US" sz="2400" dirty="0" smtClean="0">
                <a:solidFill>
                  <a:srgbClr val="FF0000"/>
                </a:solidFill>
                <a:latin typeface="Times New Roman" pitchFamily="18" charset="0"/>
                <a:cs typeface="Times New Roman" pitchFamily="18" charset="0"/>
              </a:rPr>
              <a:t>enter </a:t>
            </a:r>
            <a:r>
              <a:rPr lang="en-US" sz="2400" b="1" dirty="0" smtClean="0">
                <a:solidFill>
                  <a:srgbClr val="FF0000"/>
                </a:solidFill>
                <a:latin typeface="Times New Roman" pitchFamily="18" charset="0"/>
                <a:cs typeface="Times New Roman" pitchFamily="18" charset="0"/>
              </a:rPr>
              <a:t>Farm-B</a:t>
            </a:r>
            <a:endParaRPr lang="en-US" sz="24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r>
              <a:rPr lang="en-US" sz="2400" dirty="0" smtClean="0">
                <a:solidFill>
                  <a:srgbClr val="FF0000"/>
                </a:solidFill>
                <a:latin typeface="Times New Roman" pitchFamily="18" charset="0"/>
                <a:cs typeface="Times New Roman" pitchFamily="18" charset="0"/>
              </a:rPr>
              <a:t>In </a:t>
            </a:r>
            <a:r>
              <a:rPr lang="en-US" sz="2400" dirty="0" smtClean="0">
                <a:solidFill>
                  <a:srgbClr val="FF0000"/>
                </a:solidFill>
                <a:latin typeface="Times New Roman" pitchFamily="18" charset="0"/>
                <a:cs typeface="Times New Roman" pitchFamily="18" charset="0"/>
              </a:rPr>
              <a:t>cell A2: </a:t>
            </a:r>
            <a:r>
              <a:rPr lang="en-US" sz="2400" dirty="0" smtClean="0">
                <a:solidFill>
                  <a:srgbClr val="FF0000"/>
                </a:solidFill>
                <a:latin typeface="Times New Roman" pitchFamily="18" charset="0"/>
                <a:cs typeface="Times New Roman" pitchFamily="18" charset="0"/>
              </a:rPr>
              <a:t>A4 </a:t>
            </a:r>
            <a:r>
              <a:rPr lang="en-US" sz="2400" dirty="0" smtClean="0">
                <a:solidFill>
                  <a:srgbClr val="FF0000"/>
                </a:solidFill>
                <a:latin typeface="Times New Roman" pitchFamily="18" charset="0"/>
                <a:cs typeface="Times New Roman" pitchFamily="18" charset="0"/>
              </a:rPr>
              <a:t>enter the names of </a:t>
            </a:r>
            <a:r>
              <a:rPr lang="en-US" sz="2400" dirty="0" smtClean="0">
                <a:solidFill>
                  <a:srgbClr val="FF0000"/>
                </a:solidFill>
                <a:latin typeface="Times New Roman" pitchFamily="18" charset="0"/>
                <a:cs typeface="Times New Roman" pitchFamily="18" charset="0"/>
              </a:rPr>
              <a:t>expenditure </a:t>
            </a:r>
            <a:r>
              <a:rPr lang="en-US" sz="2400" dirty="0" smtClean="0">
                <a:solidFill>
                  <a:srgbClr val="FF0000"/>
                </a:solidFill>
                <a:latin typeface="Times New Roman" pitchFamily="18" charset="0"/>
                <a:cs typeface="Times New Roman" pitchFamily="18" charset="0"/>
              </a:rPr>
              <a:t>like: </a:t>
            </a:r>
            <a:r>
              <a:rPr lang="en-US" sz="2400" dirty="0" smtClean="0">
                <a:solidFill>
                  <a:srgbClr val="FF0000"/>
                </a:solidFill>
                <a:latin typeface="Times New Roman" pitchFamily="18" charset="0"/>
                <a:cs typeface="Times New Roman" pitchFamily="18" charset="0"/>
              </a:rPr>
              <a:t>Dry fodder, Green fodder and Concentrate </a:t>
            </a:r>
            <a:endParaRPr lang="en-US" sz="2400" dirty="0" smtClean="0">
              <a:solidFill>
                <a:srgbClr val="FF0000"/>
              </a:solidFill>
              <a:latin typeface="Times New Roman" pitchFamily="18" charset="0"/>
              <a:cs typeface="Times New Roman" pitchFamily="18" charset="0"/>
            </a:endParaRP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In </a:t>
            </a:r>
            <a:r>
              <a:rPr lang="en-US" sz="2400" dirty="0" smtClean="0">
                <a:solidFill>
                  <a:srgbClr val="FF0000"/>
                </a:solidFill>
                <a:latin typeface="Times New Roman" pitchFamily="18" charset="0"/>
                <a:cs typeface="Times New Roman" pitchFamily="18" charset="0"/>
              </a:rPr>
              <a:t>cell B2: </a:t>
            </a:r>
            <a:r>
              <a:rPr lang="en-US" sz="2400" dirty="0" smtClean="0">
                <a:solidFill>
                  <a:srgbClr val="FF0000"/>
                </a:solidFill>
                <a:latin typeface="Times New Roman" pitchFamily="18" charset="0"/>
                <a:cs typeface="Times New Roman" pitchFamily="18" charset="0"/>
              </a:rPr>
              <a:t>B4 </a:t>
            </a:r>
            <a:r>
              <a:rPr lang="en-US" sz="2400" dirty="0" smtClean="0">
                <a:solidFill>
                  <a:srgbClr val="FF0000"/>
                </a:solidFill>
                <a:latin typeface="Times New Roman" pitchFamily="18" charset="0"/>
                <a:cs typeface="Times New Roman" pitchFamily="18" charset="0"/>
              </a:rPr>
              <a:t>enter the data </a:t>
            </a:r>
            <a:r>
              <a:rPr lang="en-US" sz="2400" dirty="0" smtClean="0">
                <a:solidFill>
                  <a:srgbClr val="FF0000"/>
                </a:solidFill>
                <a:latin typeface="Times New Roman" pitchFamily="18" charset="0"/>
                <a:cs typeface="Times New Roman" pitchFamily="18" charset="0"/>
              </a:rPr>
              <a:t>series of expenditure in Farm-A</a:t>
            </a:r>
          </a:p>
          <a:p>
            <a:pPr marL="285750" lvl="0" indent="-285750" algn="just">
              <a:buFont typeface="Wingdings" pitchFamily="2" charset="2"/>
              <a:buChar char="Ø"/>
            </a:pPr>
            <a:r>
              <a:rPr lang="en-US" sz="2400" dirty="0" smtClean="0">
                <a:solidFill>
                  <a:srgbClr val="FF0000"/>
                </a:solidFill>
                <a:latin typeface="Times New Roman" pitchFamily="18" charset="0"/>
                <a:cs typeface="Times New Roman" pitchFamily="18" charset="0"/>
              </a:rPr>
              <a:t>In </a:t>
            </a:r>
            <a:r>
              <a:rPr lang="en-US" sz="2400" dirty="0" smtClean="0">
                <a:solidFill>
                  <a:srgbClr val="FF0000"/>
                </a:solidFill>
                <a:latin typeface="Times New Roman" pitchFamily="18" charset="0"/>
                <a:cs typeface="Times New Roman" pitchFamily="18" charset="0"/>
              </a:rPr>
              <a:t>cell </a:t>
            </a:r>
            <a:r>
              <a:rPr lang="en-US" sz="2400" dirty="0" smtClean="0">
                <a:solidFill>
                  <a:srgbClr val="FF0000"/>
                </a:solidFill>
                <a:latin typeface="Times New Roman" pitchFamily="18" charset="0"/>
                <a:cs typeface="Times New Roman" pitchFamily="18" charset="0"/>
              </a:rPr>
              <a:t>C2</a:t>
            </a:r>
            <a:r>
              <a:rPr lang="en-US" sz="2400"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C4 </a:t>
            </a:r>
            <a:r>
              <a:rPr lang="en-US" sz="2400" dirty="0" smtClean="0">
                <a:solidFill>
                  <a:srgbClr val="FF0000"/>
                </a:solidFill>
                <a:latin typeface="Times New Roman" pitchFamily="18" charset="0"/>
                <a:cs typeface="Times New Roman" pitchFamily="18" charset="0"/>
              </a:rPr>
              <a:t>enter the data series of expenditure in </a:t>
            </a:r>
            <a:r>
              <a:rPr lang="en-US" sz="2400" dirty="0" smtClean="0">
                <a:solidFill>
                  <a:srgbClr val="FF0000"/>
                </a:solidFill>
                <a:latin typeface="Times New Roman" pitchFamily="18" charset="0"/>
                <a:cs typeface="Times New Roman" pitchFamily="18" charset="0"/>
              </a:rPr>
              <a:t>Farm-B </a:t>
            </a:r>
            <a:endParaRPr lang="en-US" sz="2400" dirty="0" smtClean="0">
              <a:solidFill>
                <a:srgbClr val="FF0000"/>
              </a:solidFill>
              <a:latin typeface="Times New Roman" pitchFamily="18" charset="0"/>
              <a:cs typeface="Times New Roman" pitchFamily="18" charset="0"/>
            </a:endParaRP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Click the </a:t>
            </a:r>
            <a:r>
              <a:rPr lang="en-US" sz="2400" b="1" dirty="0" smtClean="0">
                <a:solidFill>
                  <a:srgbClr val="FF0000"/>
                </a:solidFill>
                <a:latin typeface="Times New Roman" pitchFamily="18" charset="0"/>
                <a:cs typeface="Times New Roman" pitchFamily="18" charset="0"/>
              </a:rPr>
              <a:t>Insert</a:t>
            </a:r>
            <a:r>
              <a:rPr lang="en-US" sz="2400" dirty="0" smtClean="0">
                <a:solidFill>
                  <a:srgbClr val="FF0000"/>
                </a:solidFill>
                <a:latin typeface="Times New Roman" pitchFamily="18" charset="0"/>
                <a:cs typeface="Times New Roman" pitchFamily="18" charset="0"/>
              </a:rPr>
              <a:t> tab</a:t>
            </a:r>
            <a:endParaRPr lang="en-US" sz="2400" dirty="0">
              <a:solidFill>
                <a:srgbClr val="FF0000"/>
              </a:solidFill>
              <a:latin typeface="Times New Roman" pitchFamily="18" charset="0"/>
              <a:cs typeface="Times New Roman" pitchFamily="18" charset="0"/>
            </a:endParaRPr>
          </a:p>
        </p:txBody>
      </p:sp>
      <p:pic>
        <p:nvPicPr>
          <p:cNvPr id="99330" name="Picture 2"/>
          <p:cNvPicPr>
            <a:picLocks noChangeAspect="1" noChangeArrowheads="1"/>
          </p:cNvPicPr>
          <p:nvPr/>
        </p:nvPicPr>
        <p:blipFill>
          <a:blip r:embed="rId2"/>
          <a:srcRect/>
          <a:stretch>
            <a:fillRect/>
          </a:stretch>
        </p:blipFill>
        <p:spPr bwMode="auto">
          <a:xfrm>
            <a:off x="3352800" y="3429000"/>
            <a:ext cx="2695575" cy="2943225"/>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marL="344488" lvl="0" indent="-344488">
              <a:buFont typeface="Wingdings" pitchFamily="2" charset="2"/>
              <a:buChar char="Ø"/>
            </a:pPr>
            <a:r>
              <a:rPr lang="en-US" sz="2400" dirty="0" smtClean="0">
                <a:solidFill>
                  <a:srgbClr val="FF0000"/>
                </a:solidFill>
                <a:latin typeface="Times New Roman" pitchFamily="18" charset="0"/>
                <a:cs typeface="Times New Roman" pitchFamily="18" charset="0"/>
              </a:rPr>
              <a:t>When data has been entered and your cursor is immediately below the entered date, press the F11 key on the top row of your keyboard.</a:t>
            </a:r>
          </a:p>
          <a:p>
            <a:pPr lvl="0">
              <a:buFont typeface="Wingdings" pitchFamily="2" charset="2"/>
              <a:buChar char="Ø"/>
            </a:pPr>
            <a:r>
              <a:rPr lang="en-US" sz="2400" dirty="0" smtClean="0">
                <a:solidFill>
                  <a:srgbClr val="FF0000"/>
                </a:solidFill>
                <a:latin typeface="Times New Roman" pitchFamily="18" charset="0"/>
                <a:cs typeface="Times New Roman" pitchFamily="18" charset="0"/>
              </a:rPr>
              <a:t> Select the chart type in the </a:t>
            </a:r>
            <a:r>
              <a:rPr lang="en-US" sz="2400" b="1" dirty="0" smtClean="0">
                <a:solidFill>
                  <a:srgbClr val="FF0000"/>
                </a:solidFill>
                <a:latin typeface="Times New Roman" pitchFamily="18" charset="0"/>
                <a:cs typeface="Times New Roman" pitchFamily="18" charset="0"/>
              </a:rPr>
              <a:t>charts</a:t>
            </a:r>
            <a:r>
              <a:rPr lang="en-US" sz="2400" dirty="0" smtClean="0">
                <a:solidFill>
                  <a:srgbClr val="FF0000"/>
                </a:solidFill>
                <a:latin typeface="Times New Roman" pitchFamily="18" charset="0"/>
                <a:cs typeface="Times New Roman" pitchFamily="18" charset="0"/>
              </a:rPr>
              <a:t> group</a:t>
            </a:r>
          </a:p>
          <a:p>
            <a:pPr>
              <a:buFont typeface="Wingdings" pitchFamily="2" charset="2"/>
              <a:buChar char="Ø"/>
            </a:pPr>
            <a:r>
              <a:rPr lang="en-US" sz="2400" dirty="0" smtClean="0">
                <a:solidFill>
                  <a:srgbClr val="FF0000"/>
                </a:solidFill>
                <a:latin typeface="Times New Roman" pitchFamily="18" charset="0"/>
                <a:cs typeface="Times New Roman" pitchFamily="18" charset="0"/>
              </a:rPr>
              <a:t> Click a chart </a:t>
            </a:r>
            <a:r>
              <a:rPr lang="en-US" sz="2400" dirty="0" smtClean="0">
                <a:solidFill>
                  <a:srgbClr val="FF0000"/>
                </a:solidFill>
                <a:latin typeface="Times New Roman" pitchFamily="18" charset="0"/>
                <a:cs typeface="Times New Roman" pitchFamily="18" charset="0"/>
              </a:rPr>
              <a:t>subtype and press second option in 2-D Column</a:t>
            </a:r>
            <a:endParaRPr lang="en-US" sz="2400" dirty="0">
              <a:solidFill>
                <a:srgbClr val="FF0000"/>
              </a:solidFill>
              <a:latin typeface="Times New Roman" pitchFamily="18" charset="0"/>
              <a:cs typeface="Times New Roman" pitchFamily="18" charset="0"/>
            </a:endParaRPr>
          </a:p>
        </p:txBody>
      </p:sp>
      <p:pic>
        <p:nvPicPr>
          <p:cNvPr id="101378" name="Picture 2"/>
          <p:cNvPicPr>
            <a:picLocks noChangeAspect="1" noChangeArrowheads="1"/>
          </p:cNvPicPr>
          <p:nvPr/>
        </p:nvPicPr>
        <p:blipFill>
          <a:blip r:embed="rId2"/>
          <a:srcRect/>
          <a:stretch>
            <a:fillRect/>
          </a:stretch>
        </p:blipFill>
        <p:spPr bwMode="auto">
          <a:xfrm>
            <a:off x="3505200" y="2362200"/>
            <a:ext cx="2171700" cy="3886200"/>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lvl="0" indent="-285750">
              <a:buFont typeface="Wingdings" pitchFamily="2" charset="2"/>
              <a:buChar char="Ø"/>
            </a:pPr>
            <a:r>
              <a:rPr lang="en-US" sz="2000" dirty="0" smtClean="0">
                <a:solidFill>
                  <a:srgbClr val="FF0000"/>
                </a:solidFill>
                <a:latin typeface="Times New Roman" pitchFamily="18" charset="0"/>
                <a:cs typeface="Times New Roman" pitchFamily="18" charset="0"/>
              </a:rPr>
              <a:t>Press </a:t>
            </a:r>
            <a:r>
              <a:rPr lang="en-US" sz="2000" b="1" dirty="0" smtClean="0">
                <a:solidFill>
                  <a:srgbClr val="FF0000"/>
                </a:solidFill>
                <a:latin typeface="Times New Roman" pitchFamily="18" charset="0"/>
                <a:cs typeface="Times New Roman" pitchFamily="18" charset="0"/>
              </a:rPr>
              <a:t>OK</a:t>
            </a:r>
            <a:endParaRPr lang="en-US" sz="2000" b="1" dirty="0" smtClean="0">
              <a:solidFill>
                <a:srgbClr val="FF0000"/>
              </a:solidFill>
              <a:latin typeface="Times New Roman" pitchFamily="18" charset="0"/>
              <a:cs typeface="Times New Roman" pitchFamily="18" charset="0"/>
            </a:endParaRPr>
          </a:p>
          <a:p>
            <a:pPr lvl="0">
              <a:buFont typeface="Wingdings" pitchFamily="2" charset="2"/>
              <a:buChar char="Ø"/>
            </a:pPr>
            <a:r>
              <a:rPr lang="en-US" sz="2000"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The recommended chart is inserted into the </a:t>
            </a:r>
            <a:r>
              <a:rPr lang="en-US" sz="2000" dirty="0" smtClean="0">
                <a:solidFill>
                  <a:srgbClr val="FF0000"/>
                </a:solidFill>
                <a:latin typeface="Times New Roman" pitchFamily="18" charset="0"/>
                <a:cs typeface="Times New Roman" pitchFamily="18" charset="0"/>
              </a:rPr>
              <a:t>worksheet</a:t>
            </a: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endParaRPr lang="en-US" sz="2000" dirty="0" smtClean="0">
              <a:solidFill>
                <a:srgbClr val="FF0000"/>
              </a:solidFill>
              <a:latin typeface="Times New Roman" pitchFamily="18" charset="0"/>
              <a:cs typeface="Times New Roman" pitchFamily="18" charset="0"/>
            </a:endParaRPr>
          </a:p>
          <a:p>
            <a:pPr lvl="0"/>
            <a:endParaRPr lang="en-US" sz="2000" dirty="0" smtClean="0">
              <a:solidFill>
                <a:srgbClr val="FF0000"/>
              </a:solidFill>
              <a:latin typeface="Times New Roman" pitchFamily="18" charset="0"/>
              <a:cs typeface="Times New Roman" pitchFamily="18" charset="0"/>
            </a:endParaRPr>
          </a:p>
          <a:p>
            <a:pPr lvl="0"/>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Select and click the chart design in the </a:t>
            </a:r>
            <a:r>
              <a:rPr lang="en-US" sz="2000" b="1" dirty="0" smtClean="0">
                <a:solidFill>
                  <a:srgbClr val="FF0000"/>
                </a:solidFill>
                <a:latin typeface="Times New Roman" pitchFamily="18" charset="0"/>
                <a:cs typeface="Times New Roman" pitchFamily="18" charset="0"/>
              </a:rPr>
              <a:t>chart Layouts</a:t>
            </a:r>
            <a:r>
              <a:rPr lang="en-US" sz="2000" dirty="0" smtClean="0">
                <a:solidFill>
                  <a:srgbClr val="FF0000"/>
                </a:solidFill>
                <a:latin typeface="Times New Roman" pitchFamily="18" charset="0"/>
                <a:cs typeface="Times New Roman" pitchFamily="18" charset="0"/>
              </a:rPr>
              <a:t> group and select Layout 9. </a:t>
            </a:r>
          </a:p>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Changing the chart type - Click on the change Chart Type button on the left to see all of the available chart type </a:t>
            </a:r>
          </a:p>
        </p:txBody>
      </p:sp>
      <p:pic>
        <p:nvPicPr>
          <p:cNvPr id="102402" name="Picture 2"/>
          <p:cNvPicPr>
            <a:picLocks noChangeAspect="1" noChangeArrowheads="1"/>
          </p:cNvPicPr>
          <p:nvPr/>
        </p:nvPicPr>
        <p:blipFill>
          <a:blip r:embed="rId2"/>
          <a:srcRect/>
          <a:stretch>
            <a:fillRect/>
          </a:stretch>
        </p:blipFill>
        <p:spPr bwMode="auto">
          <a:xfrm>
            <a:off x="1600200" y="1143000"/>
            <a:ext cx="5979137" cy="3733799"/>
          </a:xfrm>
          <a:prstGeom prst="rect">
            <a:avLst/>
          </a:prstGeom>
          <a:noFill/>
          <a:ln w="9525">
            <a:noFill/>
            <a:miter lim="800000"/>
            <a:headEnd/>
            <a:tailEnd/>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Changing </a:t>
            </a:r>
            <a:r>
              <a:rPr lang="en-US" sz="2000" dirty="0" smtClean="0">
                <a:solidFill>
                  <a:srgbClr val="FF0000"/>
                </a:solidFill>
                <a:latin typeface="Times New Roman" pitchFamily="18" charset="0"/>
                <a:cs typeface="Times New Roman" pitchFamily="18" charset="0"/>
              </a:rPr>
              <a:t>Chart Layout - On the Chart Tools tab, the third section from the left is named Chart Layouts. Near the bottom right portion of that area you will see a small button which will allow you to see all available layouts.     Click one time on the button to see layouts</a:t>
            </a:r>
            <a:r>
              <a:rPr lang="en-US" sz="2000" dirty="0" smtClean="0">
                <a:solidFill>
                  <a:srgbClr val="FF0000"/>
                </a:solidFill>
                <a:latin typeface="Times New Roman" pitchFamily="18" charset="0"/>
                <a:cs typeface="Times New Roman" pitchFamily="18" charset="0"/>
              </a:rPr>
              <a:t>.</a:t>
            </a: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 If we want to add the axis titles on both sides i.e. x-axis and y-axis, as per highlighted design.</a:t>
            </a:r>
            <a:endParaRPr lang="en-US" sz="2000" dirty="0" smtClean="0">
              <a:solidFill>
                <a:srgbClr val="FF0000"/>
              </a:solidFill>
              <a:latin typeface="Times New Roman" pitchFamily="18" charset="0"/>
              <a:cs typeface="Times New Roman" pitchFamily="18" charset="0"/>
            </a:endParaRPr>
          </a:p>
          <a:p>
            <a:pPr marL="285750" lvl="0" indent="-285750" algn="just"/>
            <a:r>
              <a:rPr lang="en-US" sz="2000" dirty="0" smtClean="0">
                <a:solidFill>
                  <a:srgbClr val="FF0000"/>
                </a:solidFill>
                <a:latin typeface="Times New Roman" pitchFamily="18" charset="0"/>
                <a:cs typeface="Times New Roman" pitchFamily="18" charset="0"/>
              </a:rPr>
              <a:t> </a:t>
            </a:r>
            <a:endParaRPr lang="en-US" sz="2000" dirty="0">
              <a:solidFill>
                <a:srgbClr val="FF0000"/>
              </a:solidFill>
              <a:latin typeface="Times New Roman" pitchFamily="18" charset="0"/>
              <a:cs typeface="Times New Roman" pitchFamily="18" charset="0"/>
            </a:endParaRPr>
          </a:p>
        </p:txBody>
      </p:sp>
      <p:pic>
        <p:nvPicPr>
          <p:cNvPr id="3" name="Picture 2" descr="http://www.internet4classrooms.com/images/07_displayall.gif"/>
          <p:cNvPicPr/>
          <p:nvPr/>
        </p:nvPicPr>
        <p:blipFill>
          <a:blip r:embed="rId2"/>
          <a:srcRect/>
          <a:stretch>
            <a:fillRect/>
          </a:stretch>
        </p:blipFill>
        <p:spPr bwMode="auto">
          <a:xfrm>
            <a:off x="1905000" y="1410970"/>
            <a:ext cx="147320" cy="189230"/>
          </a:xfrm>
          <a:prstGeom prst="rect">
            <a:avLst/>
          </a:prstGeom>
          <a:noFill/>
          <a:ln w="9525">
            <a:noFill/>
            <a:miter lim="800000"/>
            <a:headEnd/>
            <a:tailEnd/>
          </a:ln>
        </p:spPr>
      </p:pic>
      <p:pic>
        <p:nvPicPr>
          <p:cNvPr id="4" name="Picture 3"/>
          <p:cNvPicPr>
            <a:picLocks noChangeAspect="1" noChangeArrowheads="1"/>
          </p:cNvPicPr>
          <p:nvPr/>
        </p:nvPicPr>
        <p:blipFill>
          <a:blip r:embed="rId3"/>
          <a:srcRect/>
          <a:stretch>
            <a:fillRect/>
          </a:stretch>
        </p:blipFill>
        <p:spPr bwMode="auto">
          <a:xfrm>
            <a:off x="2286000" y="1828800"/>
            <a:ext cx="4572000" cy="1371600"/>
          </a:xfrm>
          <a:prstGeom prst="rect">
            <a:avLst/>
          </a:prstGeom>
          <a:noFill/>
          <a:ln w="9525">
            <a:noFill/>
            <a:miter lim="800000"/>
            <a:headEnd/>
            <a:tailEnd/>
          </a:ln>
          <a:effectLst/>
        </p:spPr>
      </p:pic>
      <p:pic>
        <p:nvPicPr>
          <p:cNvPr id="103426" name="Picture 2"/>
          <p:cNvPicPr>
            <a:picLocks noChangeAspect="1" noChangeArrowheads="1"/>
          </p:cNvPicPr>
          <p:nvPr/>
        </p:nvPicPr>
        <p:blipFill>
          <a:blip r:embed="rId4"/>
          <a:srcRect/>
          <a:stretch>
            <a:fillRect/>
          </a:stretch>
        </p:blipFill>
        <p:spPr bwMode="auto">
          <a:xfrm>
            <a:off x="1828800" y="4343400"/>
            <a:ext cx="5105400" cy="1600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401683"/>
            <a:ext cx="7772400" cy="512717"/>
          </a:xfrm>
          <a:prstGeom prst="rect">
            <a:avLst/>
          </a:prstGeom>
          <a:solidFill>
            <a:schemeClr val="accent5">
              <a:lumMod val="20000"/>
              <a:lumOff val="80000"/>
            </a:schemeClr>
          </a:solidFill>
        </p:spPr>
        <p:txBody>
          <a:bodyP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Benefits of</a:t>
            </a:r>
            <a:r>
              <a:rPr kumimoji="0" lang="en-US" sz="4400" b="1" i="0" u="none" strike="noStrike" kern="1200" cap="none" spc="0" normalizeH="0" noProof="0" dirty="0" smtClean="0">
                <a:ln>
                  <a:noFill/>
                </a:ln>
                <a:solidFill>
                  <a:schemeClr val="tx1"/>
                </a:solidFill>
                <a:effectLst/>
                <a:uLnTx/>
                <a:uFillTx/>
                <a:latin typeface="+mj-lt"/>
                <a:ea typeface="+mj-ea"/>
                <a:cs typeface="+mj-cs"/>
              </a:rPr>
              <a:t> using </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MS-Excel</a:t>
            </a:r>
          </a:p>
        </p:txBody>
      </p:sp>
      <p:sp>
        <p:nvSpPr>
          <p:cNvPr id="3" name="Subtitle 2"/>
          <p:cNvSpPr txBox="1">
            <a:spLocks/>
          </p:cNvSpPr>
          <p:nvPr/>
        </p:nvSpPr>
        <p:spPr>
          <a:xfrm>
            <a:off x="685800" y="1066800"/>
            <a:ext cx="8001000" cy="5257800"/>
          </a:xfrm>
          <a:prstGeom prst="rect">
            <a:avLst/>
          </a:prstGeom>
        </p:spPr>
        <p:txBody>
          <a:bodyPr>
            <a:normAutofit fontScale="92500" lnSpcReduction="20000"/>
          </a:bodyPr>
          <a:lstStyle/>
          <a:p>
            <a:pPr algn="just"/>
            <a:r>
              <a:rPr lang="en-US" sz="2400" dirty="0" smtClean="0">
                <a:solidFill>
                  <a:srgbClr val="FF0000"/>
                </a:solidFill>
                <a:latin typeface="Times New Roman" pitchFamily="18" charset="0"/>
                <a:cs typeface="Times New Roman" pitchFamily="18" charset="0"/>
              </a:rPr>
              <a:t>	MS </a:t>
            </a:r>
            <a:r>
              <a:rPr lang="en-US" sz="2400" dirty="0">
                <a:solidFill>
                  <a:srgbClr val="FF0000"/>
                </a:solidFill>
                <a:latin typeface="Times New Roman" pitchFamily="18" charset="0"/>
                <a:cs typeface="Times New Roman" pitchFamily="18" charset="0"/>
              </a:rPr>
              <a:t>Excel is widely used for various purposes because the data is easy to save, and information can be added and removed without any discomfort and less hard work.</a:t>
            </a:r>
          </a:p>
          <a:p>
            <a:pPr algn="just"/>
            <a:r>
              <a:rPr lang="en-US" sz="1500" dirty="0" smtClean="0">
                <a:solidFill>
                  <a:srgbClr val="FF0000"/>
                </a:solidFill>
                <a:latin typeface="Times New Roman" pitchFamily="18" charset="0"/>
                <a:cs typeface="Times New Roman" pitchFamily="18" charset="0"/>
              </a:rPr>
              <a:t>	</a:t>
            </a:r>
          </a:p>
          <a:p>
            <a:pPr algn="just"/>
            <a:r>
              <a:rPr lang="en-US" sz="2400" dirty="0" smtClean="0">
                <a:solidFill>
                  <a:srgbClr val="FF0000"/>
                </a:solidFill>
                <a:latin typeface="Times New Roman" pitchFamily="18" charset="0"/>
                <a:cs typeface="Times New Roman" pitchFamily="18" charset="0"/>
              </a:rPr>
              <a:t>	Given below are a few important benefits of using MS Excel:</a:t>
            </a:r>
          </a:p>
          <a:p>
            <a:pPr algn="just"/>
            <a:endParaRPr lang="en-US" sz="1200" dirty="0">
              <a:solidFill>
                <a:srgbClr val="FF0000"/>
              </a:solidFill>
              <a:latin typeface="Times New Roman" pitchFamily="18" charset="0"/>
              <a:cs typeface="Times New Roman" pitchFamily="18" charset="0"/>
            </a:endParaRPr>
          </a:p>
          <a:p>
            <a:pPr algn="just">
              <a:buFont typeface="Wingdings" pitchFamily="2" charset="2"/>
              <a:buChar char="Ø"/>
            </a:pPr>
            <a:r>
              <a:rPr lang="en-US" sz="2400" b="1" dirty="0" smtClean="0">
                <a:solidFill>
                  <a:srgbClr val="FF0000"/>
                </a:solidFill>
                <a:latin typeface="Times New Roman" pitchFamily="18" charset="0"/>
                <a:cs typeface="Times New Roman" pitchFamily="18" charset="0"/>
              </a:rPr>
              <a:t> Easy </a:t>
            </a:r>
            <a:r>
              <a:rPr lang="en-US" sz="2400" b="1" dirty="0">
                <a:solidFill>
                  <a:srgbClr val="FF0000"/>
                </a:solidFill>
                <a:latin typeface="Times New Roman" pitchFamily="18" charset="0"/>
                <a:cs typeface="Times New Roman" pitchFamily="18" charset="0"/>
              </a:rPr>
              <a:t>To Store Data:</a:t>
            </a:r>
            <a:r>
              <a:rPr lang="en-US" sz="2400" dirty="0">
                <a:solidFill>
                  <a:srgbClr val="FF0000"/>
                </a:solidFill>
                <a:latin typeface="Times New Roman" pitchFamily="18" charset="0"/>
                <a:cs typeface="Times New Roman" pitchFamily="18" charset="0"/>
              </a:rPr>
              <a:t> Since there is no limit to the amount of information that can be saved in a spreadsheet, MS Excel is widely used to save data or to </a:t>
            </a:r>
            <a:r>
              <a:rPr lang="en-US" sz="2400" dirty="0" smtClean="0">
                <a:solidFill>
                  <a:srgbClr val="FF0000"/>
                </a:solidFill>
                <a:latin typeface="Times New Roman" pitchFamily="18" charset="0"/>
                <a:cs typeface="Times New Roman" pitchFamily="18" charset="0"/>
              </a:rPr>
              <a:t>analyze </a:t>
            </a:r>
            <a:r>
              <a:rPr lang="en-US" sz="2400" dirty="0">
                <a:solidFill>
                  <a:srgbClr val="FF0000"/>
                </a:solidFill>
                <a:latin typeface="Times New Roman" pitchFamily="18" charset="0"/>
                <a:cs typeface="Times New Roman" pitchFamily="18" charset="0"/>
              </a:rPr>
              <a:t>data. Filtering information in Excel is easy and </a:t>
            </a:r>
            <a:r>
              <a:rPr lang="en-US" sz="2400" dirty="0" smtClean="0">
                <a:solidFill>
                  <a:srgbClr val="FF0000"/>
                </a:solidFill>
                <a:latin typeface="Times New Roman" pitchFamily="18" charset="0"/>
                <a:cs typeface="Times New Roman" pitchFamily="18" charset="0"/>
              </a:rPr>
              <a:t>convenient.</a:t>
            </a:r>
          </a:p>
          <a:p>
            <a:pPr algn="just"/>
            <a:endParaRPr lang="en-US" sz="2400" dirty="0" smtClean="0">
              <a:solidFill>
                <a:srgbClr val="FF0000"/>
              </a:solidFill>
              <a:latin typeface="Times New Roman" pitchFamily="18" charset="0"/>
              <a:cs typeface="Times New Roman" pitchFamily="18" charset="0"/>
            </a:endParaRPr>
          </a:p>
          <a:p>
            <a:pPr algn="just">
              <a:buFont typeface="Wingdings" pitchFamily="2" charset="2"/>
              <a:buChar char="Ø"/>
            </a:pP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Easy </a:t>
            </a:r>
            <a:r>
              <a:rPr lang="en-US" sz="2400" b="1" dirty="0">
                <a:solidFill>
                  <a:srgbClr val="FF0000"/>
                </a:solidFill>
                <a:latin typeface="Times New Roman" pitchFamily="18" charset="0"/>
                <a:cs typeface="Times New Roman" pitchFamily="18" charset="0"/>
              </a:rPr>
              <a:t>To Recover Data:</a:t>
            </a:r>
            <a:r>
              <a:rPr lang="en-US" sz="2400" dirty="0">
                <a:solidFill>
                  <a:srgbClr val="FF0000"/>
                </a:solidFill>
                <a:latin typeface="Times New Roman" pitchFamily="18" charset="0"/>
                <a:cs typeface="Times New Roman" pitchFamily="18" charset="0"/>
              </a:rPr>
              <a:t> If the information is written on a piece of paper, finding it may take longer, however, this is not the case with excel spreadsheets. Finding and recovering data is easy</a:t>
            </a:r>
            <a:r>
              <a:rPr lang="en-US" sz="2400" dirty="0" smtClean="0">
                <a:solidFill>
                  <a:srgbClr val="FF0000"/>
                </a:solidFill>
                <a:latin typeface="Times New Roman" pitchFamily="18" charset="0"/>
                <a:cs typeface="Times New Roman" pitchFamily="18" charset="0"/>
              </a:rPr>
              <a:t>. </a:t>
            </a:r>
          </a:p>
          <a:p>
            <a:pPr algn="just"/>
            <a:endParaRPr lang="en-US" sz="2400" dirty="0" smtClean="0">
              <a:solidFill>
                <a:srgbClr val="FF0000"/>
              </a:solidFill>
              <a:latin typeface="Times New Roman" pitchFamily="18" charset="0"/>
              <a:cs typeface="Times New Roman" pitchFamily="18" charset="0"/>
            </a:endParaRPr>
          </a:p>
          <a:p>
            <a:pPr algn="just">
              <a:buFont typeface="Wingdings" pitchFamily="2" charset="2"/>
              <a:buChar char="Ø"/>
            </a:pP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Application </a:t>
            </a:r>
            <a:r>
              <a:rPr lang="en-US" sz="2400" b="1" dirty="0">
                <a:solidFill>
                  <a:srgbClr val="FF0000"/>
                </a:solidFill>
                <a:latin typeface="Times New Roman" pitchFamily="18" charset="0"/>
                <a:cs typeface="Times New Roman" pitchFamily="18" charset="0"/>
              </a:rPr>
              <a:t>of Mathematical Formulas:</a:t>
            </a:r>
            <a:r>
              <a:rPr lang="en-US" sz="2400" dirty="0">
                <a:solidFill>
                  <a:srgbClr val="FF0000"/>
                </a:solidFill>
                <a:latin typeface="Times New Roman" pitchFamily="18" charset="0"/>
                <a:cs typeface="Times New Roman" pitchFamily="18" charset="0"/>
              </a:rPr>
              <a:t> Doing calculations has become easier and less time-taking with the formulas option in MS </a:t>
            </a:r>
            <a:r>
              <a:rPr lang="en-US" sz="2400" dirty="0" smtClean="0">
                <a:solidFill>
                  <a:srgbClr val="FF0000"/>
                </a:solidFill>
                <a:latin typeface="Times New Roman" pitchFamily="18" charset="0"/>
                <a:cs typeface="Times New Roman" pitchFamily="18" charset="0"/>
              </a:rPr>
              <a:t>excel.</a:t>
            </a:r>
            <a:endParaRPr lang="en-US" sz="2400" dirty="0">
              <a:solidFill>
                <a:srgbClr val="FF0000"/>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 we see the chart prepared is </a:t>
            </a:r>
            <a:r>
              <a:rPr lang="en-US" sz="2000" dirty="0" smtClean="0">
                <a:solidFill>
                  <a:srgbClr val="FF0000"/>
                </a:solidFill>
                <a:latin typeface="Times New Roman" pitchFamily="18" charset="0"/>
                <a:cs typeface="Times New Roman" pitchFamily="18" charset="0"/>
              </a:rPr>
              <a:t>modified</a:t>
            </a: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r>
              <a:rPr lang="en-US" sz="2000" dirty="0" smtClean="0">
                <a:solidFill>
                  <a:srgbClr val="FF0000"/>
                </a:solidFill>
                <a:latin typeface="Times New Roman" pitchFamily="18" charset="0"/>
                <a:cs typeface="Times New Roman" pitchFamily="18" charset="0"/>
              </a:rPr>
              <a:t> </a:t>
            </a:r>
            <a:endParaRPr lang="en-US" sz="2000" dirty="0">
              <a:solidFill>
                <a:srgbClr val="FF0000"/>
              </a:solidFill>
              <a:latin typeface="Times New Roman" pitchFamily="18" charset="0"/>
              <a:cs typeface="Times New Roman" pitchFamily="18" charset="0"/>
            </a:endParaRPr>
          </a:p>
        </p:txBody>
      </p:sp>
      <p:pic>
        <p:nvPicPr>
          <p:cNvPr id="4" name="Picture 4"/>
          <p:cNvPicPr>
            <a:picLocks noChangeAspect="1" noChangeArrowheads="1"/>
          </p:cNvPicPr>
          <p:nvPr/>
        </p:nvPicPr>
        <p:blipFill>
          <a:blip r:embed="rId2"/>
          <a:srcRect/>
          <a:stretch>
            <a:fillRect/>
          </a:stretch>
        </p:blipFill>
        <p:spPr bwMode="auto">
          <a:xfrm>
            <a:off x="762000" y="838201"/>
            <a:ext cx="7543800" cy="5486400"/>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Now, If we want to </a:t>
            </a:r>
            <a:r>
              <a:rPr lang="en-US" sz="2000" dirty="0" smtClean="0">
                <a:solidFill>
                  <a:srgbClr val="FF0000"/>
                </a:solidFill>
                <a:latin typeface="Times New Roman" pitchFamily="18" charset="0"/>
                <a:cs typeface="Times New Roman" pitchFamily="18" charset="0"/>
              </a:rPr>
              <a:t>show </a:t>
            </a:r>
            <a:r>
              <a:rPr lang="en-US" sz="2000" b="1" dirty="0" smtClean="0">
                <a:solidFill>
                  <a:srgbClr val="FF0000"/>
                </a:solidFill>
                <a:latin typeface="Times New Roman" pitchFamily="18" charset="0"/>
                <a:cs typeface="Times New Roman" pitchFamily="18" charset="0"/>
              </a:rPr>
              <a:t>legend</a:t>
            </a:r>
            <a:r>
              <a:rPr lang="en-US" sz="2000" dirty="0" smtClean="0">
                <a:solidFill>
                  <a:srgbClr val="FF0000"/>
                </a:solidFill>
                <a:latin typeface="Times New Roman" pitchFamily="18" charset="0"/>
                <a:cs typeface="Times New Roman" pitchFamily="18" charset="0"/>
              </a:rPr>
              <a:t> at another place like: at top</a:t>
            </a: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Select and click the </a:t>
            </a:r>
            <a:r>
              <a:rPr lang="en-US" sz="2000" b="1" dirty="0" smtClean="0">
                <a:solidFill>
                  <a:srgbClr val="FF0000"/>
                </a:solidFill>
                <a:latin typeface="Times New Roman" pitchFamily="18" charset="0"/>
                <a:cs typeface="Times New Roman" pitchFamily="18" charset="0"/>
              </a:rPr>
              <a:t>Layout</a:t>
            </a:r>
            <a:r>
              <a:rPr lang="en-US" sz="2000" dirty="0" smtClean="0">
                <a:solidFill>
                  <a:srgbClr val="FF0000"/>
                </a:solidFill>
                <a:latin typeface="Times New Roman" pitchFamily="18" charset="0"/>
                <a:cs typeface="Times New Roman" pitchFamily="18" charset="0"/>
              </a:rPr>
              <a:t> group</a:t>
            </a: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 press </a:t>
            </a:r>
            <a:r>
              <a:rPr lang="en-US" sz="2000" b="1" dirty="0" smtClean="0">
                <a:solidFill>
                  <a:srgbClr val="FF0000"/>
                </a:solidFill>
                <a:latin typeface="Times New Roman" pitchFamily="18" charset="0"/>
                <a:cs typeface="Times New Roman" pitchFamily="18" charset="0"/>
              </a:rPr>
              <a:t>Legend</a:t>
            </a:r>
            <a:r>
              <a:rPr lang="en-US" sz="2000" dirty="0" smtClean="0">
                <a:solidFill>
                  <a:srgbClr val="FF0000"/>
                </a:solidFill>
                <a:latin typeface="Times New Roman" pitchFamily="18" charset="0"/>
                <a:cs typeface="Times New Roman" pitchFamily="18" charset="0"/>
              </a:rPr>
              <a:t> in </a:t>
            </a:r>
            <a:r>
              <a:rPr lang="en-US" sz="2000" b="1" dirty="0" smtClean="0">
                <a:solidFill>
                  <a:srgbClr val="FF0000"/>
                </a:solidFill>
                <a:latin typeface="Times New Roman" pitchFamily="18" charset="0"/>
                <a:cs typeface="Times New Roman" pitchFamily="18" charset="0"/>
              </a:rPr>
              <a:t>Labels</a:t>
            </a:r>
            <a:r>
              <a:rPr lang="en-US" sz="2000" dirty="0" smtClean="0">
                <a:solidFill>
                  <a:srgbClr val="FF0000"/>
                </a:solidFill>
                <a:latin typeface="Times New Roman" pitchFamily="18" charset="0"/>
                <a:cs typeface="Times New Roman" pitchFamily="18" charset="0"/>
              </a:rPr>
              <a:t> group        </a:t>
            </a: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11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a:t>
            </a:r>
            <a:r>
              <a:rPr lang="en-US" sz="2000"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select </a:t>
            </a:r>
            <a:r>
              <a:rPr lang="en-US" sz="2000" b="1" dirty="0" smtClean="0">
                <a:solidFill>
                  <a:srgbClr val="FF0000"/>
                </a:solidFill>
                <a:latin typeface="Times New Roman" pitchFamily="18" charset="0"/>
                <a:cs typeface="Times New Roman" pitchFamily="18" charset="0"/>
              </a:rPr>
              <a:t>Show Legend at Top</a:t>
            </a:r>
            <a:r>
              <a:rPr lang="en-US" sz="2000" dirty="0" smtClean="0">
                <a:solidFill>
                  <a:srgbClr val="FF0000"/>
                </a:solidFill>
                <a:latin typeface="Times New Roman" pitchFamily="18" charset="0"/>
                <a:cs typeface="Times New Roman" pitchFamily="18" charset="0"/>
              </a:rPr>
              <a:t> </a:t>
            </a:r>
          </a:p>
        </p:txBody>
      </p:sp>
      <p:pic>
        <p:nvPicPr>
          <p:cNvPr id="3" name="Picture 2"/>
          <p:cNvPicPr>
            <a:picLocks noChangeAspect="1" noChangeArrowheads="1"/>
          </p:cNvPicPr>
          <p:nvPr/>
        </p:nvPicPr>
        <p:blipFill>
          <a:blip r:embed="rId2"/>
          <a:srcRect/>
          <a:stretch>
            <a:fillRect/>
          </a:stretch>
        </p:blipFill>
        <p:spPr bwMode="auto">
          <a:xfrm>
            <a:off x="3643313" y="1371600"/>
            <a:ext cx="1857375" cy="3267075"/>
          </a:xfrm>
          <a:prstGeom prst="rect">
            <a:avLst/>
          </a:prstGeom>
          <a:noFill/>
          <a:ln w="9525">
            <a:noFill/>
            <a:miter lim="800000"/>
            <a:headEnd/>
            <a:tailEnd/>
          </a:ln>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we see the chart prepared is modified</a:t>
            </a:r>
          </a:p>
          <a:p>
            <a:pPr marL="285750" indent="-285750" algn="just"/>
            <a:r>
              <a:rPr lang="en-US" sz="2000" dirty="0" smtClean="0">
                <a:solidFill>
                  <a:srgbClr val="FF0000"/>
                </a:solidFill>
                <a:latin typeface="Times New Roman" pitchFamily="18" charset="0"/>
                <a:cs typeface="Times New Roman" pitchFamily="18" charset="0"/>
              </a:rPr>
              <a:t> </a:t>
            </a:r>
          </a:p>
        </p:txBody>
      </p:sp>
      <p:pic>
        <p:nvPicPr>
          <p:cNvPr id="104450" name="Picture 2"/>
          <p:cNvPicPr>
            <a:picLocks noChangeAspect="1" noChangeArrowheads="1"/>
          </p:cNvPicPr>
          <p:nvPr/>
        </p:nvPicPr>
        <p:blipFill>
          <a:blip r:embed="rId2"/>
          <a:srcRect/>
          <a:stretch>
            <a:fillRect/>
          </a:stretch>
        </p:blipFill>
        <p:spPr bwMode="auto">
          <a:xfrm>
            <a:off x="838200" y="838201"/>
            <a:ext cx="7620000" cy="5334000"/>
          </a:xfrm>
          <a:prstGeom prst="rect">
            <a:avLst/>
          </a:prstGeom>
          <a:noFill/>
          <a:ln w="9525">
            <a:noFill/>
            <a:miter lim="800000"/>
            <a:headEnd/>
            <a:tailEnd/>
          </a:ln>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lvl="0" algn="just"/>
            <a:r>
              <a:rPr lang="en-US" sz="2400" b="1" dirty="0" smtClean="0">
                <a:solidFill>
                  <a:srgbClr val="FF0000"/>
                </a:solidFill>
                <a:latin typeface="Times New Roman" pitchFamily="18" charset="0"/>
                <a:cs typeface="Times New Roman" pitchFamily="18" charset="0"/>
              </a:rPr>
              <a:t>Pie Charts</a:t>
            </a:r>
            <a:r>
              <a:rPr lang="en-US" sz="2400" b="1"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Create a data series in Excel recognizes common numerical data entries. </a:t>
            </a:r>
            <a:r>
              <a:rPr lang="en-US" sz="2400" b="1" dirty="0" smtClean="0">
                <a:solidFill>
                  <a:srgbClr val="FF0000"/>
                </a:solidFill>
                <a:latin typeface="Times New Roman" pitchFamily="18" charset="0"/>
                <a:cs typeface="Times New Roman" pitchFamily="18" charset="0"/>
              </a:rPr>
              <a:t>For example,</a:t>
            </a:r>
            <a:r>
              <a:rPr lang="en-US" sz="2400"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Draw pie diagram for the following data gives species wise meat contribution </a:t>
            </a:r>
            <a:r>
              <a:rPr lang="en-US" sz="2800" dirty="0" smtClean="0">
                <a:solidFill>
                  <a:srgbClr val="FF0000"/>
                </a:solidFill>
                <a:latin typeface="Times New Roman" pitchFamily="18" charset="0"/>
                <a:cs typeface="Times New Roman" pitchFamily="18" charset="0"/>
              </a:rPr>
              <a:t>(In percentage) </a:t>
            </a:r>
            <a:r>
              <a:rPr lang="en-US" sz="2800" dirty="0" smtClean="0">
                <a:solidFill>
                  <a:srgbClr val="FF0000"/>
                </a:solidFill>
                <a:latin typeface="Times New Roman" pitchFamily="18" charset="0"/>
                <a:cs typeface="Times New Roman" pitchFamily="18" charset="0"/>
              </a:rPr>
              <a:t>in India during the year 2021-22</a:t>
            </a:r>
            <a:r>
              <a:rPr lang="en-US" sz="2800" dirty="0" smtClean="0">
                <a:solidFill>
                  <a:srgbClr val="FF0000"/>
                </a:solidFill>
                <a:latin typeface="Times New Roman" pitchFamily="18" charset="0"/>
                <a:cs typeface="Times New Roman" pitchFamily="18" charset="0"/>
              </a:rPr>
              <a:t>:</a:t>
            </a:r>
          </a:p>
          <a:p>
            <a:pPr lvl="0" algn="just"/>
            <a:endParaRPr lang="en-US" sz="2400" dirty="0" smtClean="0">
              <a:solidFill>
                <a:srgbClr val="FF0000"/>
              </a:solidFill>
              <a:latin typeface="Times New Roman" pitchFamily="18" charset="0"/>
              <a:cs typeface="Times New Roman" pitchFamily="18" charset="0"/>
            </a:endParaRPr>
          </a:p>
          <a:p>
            <a:endParaRPr lang="en-US" sz="1100" dirty="0" smtClean="0">
              <a:solidFill>
                <a:srgbClr val="FF0000"/>
              </a:solidFill>
              <a:latin typeface="Times New Roman" pitchFamily="18" charset="0"/>
              <a:cs typeface="Times New Roman" pitchFamily="18" charset="0"/>
            </a:endParaRPr>
          </a:p>
          <a:p>
            <a:endParaRPr lang="en-US" sz="2400" dirty="0" smtClean="0">
              <a:solidFill>
                <a:srgbClr val="FF0000"/>
              </a:solidFill>
              <a:latin typeface="Times New Roman" pitchFamily="18" charset="0"/>
              <a:cs typeface="Times New Roman" pitchFamily="18" charset="0"/>
            </a:endParaRPr>
          </a:p>
          <a:p>
            <a:endParaRPr lang="en-US" sz="2400" dirty="0" smtClean="0">
              <a:solidFill>
                <a:srgbClr val="FF0000"/>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524000" y="2738120"/>
          <a:ext cx="6096000" cy="2595880"/>
        </p:xfrm>
        <a:graphic>
          <a:graphicData uri="http://schemas.openxmlformats.org/drawingml/2006/table">
            <a:tbl>
              <a:tblPr firstRow="1" bandRow="1">
                <a:tableStyleId>{93296810-A885-4BE3-A3E7-6D5BEEA58F35}</a:tableStyleId>
              </a:tblPr>
              <a:tblGrid>
                <a:gridCol w="3048000"/>
                <a:gridCol w="3048000"/>
              </a:tblGrid>
              <a:tr h="370840">
                <a:tc>
                  <a:txBody>
                    <a:bodyPr/>
                    <a:lstStyle/>
                    <a:p>
                      <a:pPr algn="ctr"/>
                      <a:r>
                        <a:rPr lang="en-US" dirty="0" smtClean="0">
                          <a:solidFill>
                            <a:schemeClr val="tx1"/>
                          </a:solidFill>
                        </a:rPr>
                        <a:t>Species</a:t>
                      </a:r>
                      <a:endParaRPr lang="en-US" dirty="0">
                        <a:solidFill>
                          <a:schemeClr val="tx1"/>
                        </a:solidFill>
                      </a:endParaRPr>
                    </a:p>
                  </a:txBody>
                  <a:tcPr/>
                </a:tc>
                <a:tc>
                  <a:txBody>
                    <a:bodyPr/>
                    <a:lstStyle/>
                    <a:p>
                      <a:pPr algn="ctr"/>
                      <a:r>
                        <a:rPr lang="en-US" dirty="0" smtClean="0">
                          <a:solidFill>
                            <a:schemeClr val="tx1"/>
                          </a:solidFill>
                        </a:rPr>
                        <a:t>Meat</a:t>
                      </a:r>
                      <a:r>
                        <a:rPr lang="en-US" baseline="0" dirty="0" smtClean="0">
                          <a:solidFill>
                            <a:schemeClr val="tx1"/>
                          </a:solidFill>
                        </a:rPr>
                        <a:t> Contribution</a:t>
                      </a:r>
                      <a:endParaRPr lang="en-US" dirty="0">
                        <a:solidFill>
                          <a:schemeClr val="tx1"/>
                        </a:solidFill>
                      </a:endParaRPr>
                    </a:p>
                  </a:txBody>
                  <a:tcPr/>
                </a:tc>
              </a:tr>
              <a:tr h="370840">
                <a:tc>
                  <a:txBody>
                    <a:bodyPr/>
                    <a:lstStyle/>
                    <a:p>
                      <a:pPr algn="ctr"/>
                      <a:r>
                        <a:rPr lang="en-US" b="1" dirty="0" smtClean="0">
                          <a:solidFill>
                            <a:schemeClr val="tx1"/>
                          </a:solidFill>
                        </a:rPr>
                        <a:t>Cattle</a:t>
                      </a:r>
                      <a:endParaRPr lang="en-US" b="1" dirty="0">
                        <a:solidFill>
                          <a:schemeClr val="tx1"/>
                        </a:solidFill>
                      </a:endParaRPr>
                    </a:p>
                  </a:txBody>
                  <a:tcPr/>
                </a:tc>
                <a:tc>
                  <a:txBody>
                    <a:bodyPr/>
                    <a:lstStyle/>
                    <a:p>
                      <a:pPr algn="ctr"/>
                      <a:r>
                        <a:rPr lang="en-US" dirty="0" smtClean="0">
                          <a:solidFill>
                            <a:schemeClr val="tx1"/>
                          </a:solidFill>
                        </a:rPr>
                        <a:t>3.18</a:t>
                      </a:r>
                      <a:endParaRPr lang="en-US" dirty="0">
                        <a:solidFill>
                          <a:schemeClr val="tx1"/>
                        </a:solidFill>
                      </a:endParaRPr>
                    </a:p>
                  </a:txBody>
                  <a:tcPr/>
                </a:tc>
              </a:tr>
              <a:tr h="370840">
                <a:tc>
                  <a:txBody>
                    <a:bodyPr/>
                    <a:lstStyle/>
                    <a:p>
                      <a:pPr algn="ctr"/>
                      <a:r>
                        <a:rPr lang="en-US" b="1" dirty="0" smtClean="0">
                          <a:solidFill>
                            <a:schemeClr val="tx1"/>
                          </a:solidFill>
                        </a:rPr>
                        <a:t>Buffalo</a:t>
                      </a:r>
                      <a:endParaRPr lang="en-US" b="1" dirty="0">
                        <a:solidFill>
                          <a:schemeClr val="tx1"/>
                        </a:solidFill>
                      </a:endParaRPr>
                    </a:p>
                  </a:txBody>
                  <a:tcPr/>
                </a:tc>
                <a:tc>
                  <a:txBody>
                    <a:bodyPr/>
                    <a:lstStyle/>
                    <a:p>
                      <a:pPr algn="ctr"/>
                      <a:r>
                        <a:rPr lang="en-US" dirty="0" smtClean="0">
                          <a:solidFill>
                            <a:schemeClr val="tx1"/>
                          </a:solidFill>
                        </a:rPr>
                        <a:t>17.49</a:t>
                      </a:r>
                      <a:endParaRPr lang="en-US" dirty="0">
                        <a:solidFill>
                          <a:schemeClr val="tx1"/>
                        </a:solidFill>
                      </a:endParaRPr>
                    </a:p>
                  </a:txBody>
                  <a:tcPr/>
                </a:tc>
              </a:tr>
              <a:tr h="370840">
                <a:tc>
                  <a:txBody>
                    <a:bodyPr/>
                    <a:lstStyle/>
                    <a:p>
                      <a:pPr algn="ctr"/>
                      <a:r>
                        <a:rPr lang="en-US" b="1" dirty="0" smtClean="0">
                          <a:solidFill>
                            <a:schemeClr val="tx1"/>
                          </a:solidFill>
                        </a:rPr>
                        <a:t>Sheep</a:t>
                      </a:r>
                      <a:endParaRPr lang="en-US" b="1" dirty="0">
                        <a:solidFill>
                          <a:schemeClr val="tx1"/>
                        </a:solidFill>
                      </a:endParaRPr>
                    </a:p>
                  </a:txBody>
                  <a:tcPr/>
                </a:tc>
                <a:tc>
                  <a:txBody>
                    <a:bodyPr/>
                    <a:lstStyle/>
                    <a:p>
                      <a:pPr algn="ctr"/>
                      <a:r>
                        <a:rPr lang="en-US" dirty="0" smtClean="0">
                          <a:solidFill>
                            <a:schemeClr val="tx1"/>
                          </a:solidFill>
                        </a:rPr>
                        <a:t>10.33</a:t>
                      </a:r>
                      <a:endParaRPr lang="en-US" dirty="0">
                        <a:solidFill>
                          <a:schemeClr val="tx1"/>
                        </a:solidFill>
                      </a:endParaRPr>
                    </a:p>
                  </a:txBody>
                  <a:tcPr/>
                </a:tc>
              </a:tr>
              <a:tr h="370840">
                <a:tc>
                  <a:txBody>
                    <a:bodyPr/>
                    <a:lstStyle/>
                    <a:p>
                      <a:pPr algn="ctr"/>
                      <a:r>
                        <a:rPr lang="en-US" b="1" dirty="0" smtClean="0">
                          <a:solidFill>
                            <a:schemeClr val="tx1"/>
                          </a:solidFill>
                        </a:rPr>
                        <a:t>Goat</a:t>
                      </a:r>
                      <a:endParaRPr lang="en-US" b="1" dirty="0">
                        <a:solidFill>
                          <a:schemeClr val="tx1"/>
                        </a:solidFill>
                      </a:endParaRPr>
                    </a:p>
                  </a:txBody>
                  <a:tcPr/>
                </a:tc>
                <a:tc>
                  <a:txBody>
                    <a:bodyPr/>
                    <a:lstStyle/>
                    <a:p>
                      <a:pPr algn="ctr"/>
                      <a:r>
                        <a:rPr lang="en-US" dirty="0" smtClean="0">
                          <a:solidFill>
                            <a:schemeClr val="tx1"/>
                          </a:solidFill>
                        </a:rPr>
                        <a:t>13.63</a:t>
                      </a:r>
                      <a:endParaRPr lang="en-US" dirty="0">
                        <a:solidFill>
                          <a:schemeClr val="tx1"/>
                        </a:solidFill>
                      </a:endParaRPr>
                    </a:p>
                  </a:txBody>
                  <a:tcPr/>
                </a:tc>
              </a:tr>
              <a:tr h="370840">
                <a:tc>
                  <a:txBody>
                    <a:bodyPr/>
                    <a:lstStyle/>
                    <a:p>
                      <a:pPr algn="ctr"/>
                      <a:r>
                        <a:rPr lang="en-US" b="1" dirty="0" smtClean="0">
                          <a:solidFill>
                            <a:schemeClr val="tx1"/>
                          </a:solidFill>
                        </a:rPr>
                        <a:t>Pig</a:t>
                      </a:r>
                      <a:endParaRPr lang="en-US" b="1" dirty="0">
                        <a:solidFill>
                          <a:schemeClr val="tx1"/>
                        </a:solidFill>
                      </a:endParaRPr>
                    </a:p>
                  </a:txBody>
                  <a:tcPr/>
                </a:tc>
                <a:tc>
                  <a:txBody>
                    <a:bodyPr/>
                    <a:lstStyle/>
                    <a:p>
                      <a:pPr algn="ctr"/>
                      <a:r>
                        <a:rPr lang="en-US" dirty="0" smtClean="0">
                          <a:solidFill>
                            <a:schemeClr val="tx1"/>
                          </a:solidFill>
                        </a:rPr>
                        <a:t>3.93</a:t>
                      </a:r>
                      <a:endParaRPr lang="en-US" dirty="0">
                        <a:solidFill>
                          <a:schemeClr val="tx1"/>
                        </a:solidFill>
                      </a:endParaRPr>
                    </a:p>
                  </a:txBody>
                  <a:tcPr/>
                </a:tc>
              </a:tr>
              <a:tr h="370840">
                <a:tc>
                  <a:txBody>
                    <a:bodyPr/>
                    <a:lstStyle/>
                    <a:p>
                      <a:pPr algn="ctr"/>
                      <a:r>
                        <a:rPr lang="en-US" b="1" dirty="0" smtClean="0">
                          <a:solidFill>
                            <a:schemeClr val="tx1"/>
                          </a:solidFill>
                        </a:rPr>
                        <a:t>Poultry</a:t>
                      </a:r>
                      <a:endParaRPr lang="en-US" b="1" dirty="0">
                        <a:solidFill>
                          <a:schemeClr val="tx1"/>
                        </a:solidFill>
                      </a:endParaRPr>
                    </a:p>
                  </a:txBody>
                  <a:tcPr/>
                </a:tc>
                <a:tc>
                  <a:txBody>
                    <a:bodyPr/>
                    <a:lstStyle/>
                    <a:p>
                      <a:pPr algn="ctr"/>
                      <a:r>
                        <a:rPr lang="en-US" dirty="0" smtClean="0">
                          <a:solidFill>
                            <a:schemeClr val="tx1"/>
                          </a:solidFill>
                        </a:rPr>
                        <a:t>51.44</a:t>
                      </a:r>
                      <a:endParaRPr lang="en-US" dirty="0">
                        <a:solidFill>
                          <a:schemeClr val="tx1"/>
                        </a:solidFill>
                      </a:endParaRPr>
                    </a:p>
                  </a:txBody>
                  <a:tcPr/>
                </a:tc>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In the cell A1 enter </a:t>
            </a:r>
            <a:r>
              <a:rPr lang="en-US" sz="2400" b="1" dirty="0" smtClean="0">
                <a:solidFill>
                  <a:srgbClr val="FF0000"/>
                </a:solidFill>
                <a:latin typeface="Times New Roman" pitchFamily="18" charset="0"/>
                <a:cs typeface="Times New Roman" pitchFamily="18" charset="0"/>
              </a:rPr>
              <a:t>Species</a:t>
            </a:r>
            <a:endParaRPr lang="en-US" sz="2400" dirty="0" smtClean="0">
              <a:solidFill>
                <a:srgbClr val="FF0000"/>
              </a:solidFill>
              <a:latin typeface="Times New Roman" pitchFamily="18" charset="0"/>
              <a:cs typeface="Times New Roman" pitchFamily="18" charset="0"/>
            </a:endParaRP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In the cell B1 enter </a:t>
            </a:r>
            <a:r>
              <a:rPr lang="en-US" sz="2400" b="1" dirty="0" smtClean="0">
                <a:solidFill>
                  <a:srgbClr val="FF0000"/>
                </a:solidFill>
                <a:latin typeface="Times New Roman" pitchFamily="18" charset="0"/>
                <a:cs typeface="Times New Roman" pitchFamily="18" charset="0"/>
              </a:rPr>
              <a:t>Meat contribution</a:t>
            </a:r>
          </a:p>
          <a:p>
            <a:pPr marL="285750" lvl="0" indent="-285750" algn="just">
              <a:buFont typeface="Wingdings" pitchFamily="2" charset="2"/>
              <a:buChar char="Ø"/>
            </a:pPr>
            <a:r>
              <a:rPr lang="en-US" sz="2400" dirty="0" smtClean="0">
                <a:solidFill>
                  <a:srgbClr val="FF0000"/>
                </a:solidFill>
                <a:latin typeface="Times New Roman" pitchFamily="18" charset="0"/>
                <a:cs typeface="Times New Roman" pitchFamily="18" charset="0"/>
              </a:rPr>
              <a:t>In </a:t>
            </a:r>
            <a:r>
              <a:rPr lang="en-US" sz="2400" dirty="0" smtClean="0">
                <a:solidFill>
                  <a:srgbClr val="FF0000"/>
                </a:solidFill>
                <a:latin typeface="Times New Roman" pitchFamily="18" charset="0"/>
                <a:cs typeface="Times New Roman" pitchFamily="18" charset="0"/>
              </a:rPr>
              <a:t>cell A2: </a:t>
            </a:r>
            <a:r>
              <a:rPr lang="en-US" sz="2400" dirty="0" smtClean="0">
                <a:solidFill>
                  <a:srgbClr val="FF0000"/>
                </a:solidFill>
                <a:latin typeface="Times New Roman" pitchFamily="18" charset="0"/>
                <a:cs typeface="Times New Roman" pitchFamily="18" charset="0"/>
              </a:rPr>
              <a:t>A7 </a:t>
            </a:r>
            <a:r>
              <a:rPr lang="en-US" sz="2400" dirty="0" smtClean="0">
                <a:solidFill>
                  <a:srgbClr val="FF0000"/>
                </a:solidFill>
                <a:latin typeface="Times New Roman" pitchFamily="18" charset="0"/>
                <a:cs typeface="Times New Roman" pitchFamily="18" charset="0"/>
              </a:rPr>
              <a:t>enter the names of </a:t>
            </a:r>
            <a:r>
              <a:rPr lang="en-US" sz="2400" dirty="0" smtClean="0">
                <a:solidFill>
                  <a:srgbClr val="FF0000"/>
                </a:solidFill>
                <a:latin typeface="Times New Roman" pitchFamily="18" charset="0"/>
                <a:cs typeface="Times New Roman" pitchFamily="18" charset="0"/>
              </a:rPr>
              <a:t>species </a:t>
            </a:r>
            <a:r>
              <a:rPr lang="en-US" sz="2400" dirty="0" smtClean="0">
                <a:solidFill>
                  <a:srgbClr val="FF0000"/>
                </a:solidFill>
                <a:latin typeface="Times New Roman" pitchFamily="18" charset="0"/>
                <a:cs typeface="Times New Roman" pitchFamily="18" charset="0"/>
              </a:rPr>
              <a:t>like: </a:t>
            </a:r>
            <a:r>
              <a:rPr lang="en-US" sz="2400" dirty="0" smtClean="0">
                <a:solidFill>
                  <a:srgbClr val="FF0000"/>
                </a:solidFill>
                <a:latin typeface="Times New Roman" pitchFamily="18" charset="0"/>
                <a:cs typeface="Times New Roman" pitchFamily="18" charset="0"/>
              </a:rPr>
              <a:t>Cattle, Buffalo, ……….., Poultry </a:t>
            </a:r>
            <a:endParaRPr lang="en-US" sz="2400" dirty="0" smtClean="0">
              <a:solidFill>
                <a:srgbClr val="FF0000"/>
              </a:solidFill>
              <a:latin typeface="Times New Roman" pitchFamily="18" charset="0"/>
              <a:cs typeface="Times New Roman" pitchFamily="18" charset="0"/>
            </a:endParaRP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In </a:t>
            </a:r>
            <a:r>
              <a:rPr lang="en-US" sz="2400" dirty="0" smtClean="0">
                <a:solidFill>
                  <a:srgbClr val="FF0000"/>
                </a:solidFill>
                <a:latin typeface="Times New Roman" pitchFamily="18" charset="0"/>
                <a:cs typeface="Times New Roman" pitchFamily="18" charset="0"/>
              </a:rPr>
              <a:t>cell B2: </a:t>
            </a:r>
            <a:r>
              <a:rPr lang="en-US" sz="2400" dirty="0" smtClean="0">
                <a:solidFill>
                  <a:srgbClr val="FF0000"/>
                </a:solidFill>
                <a:latin typeface="Times New Roman" pitchFamily="18" charset="0"/>
                <a:cs typeface="Times New Roman" pitchFamily="18" charset="0"/>
              </a:rPr>
              <a:t>B7 </a:t>
            </a:r>
            <a:r>
              <a:rPr lang="en-US" sz="2400" dirty="0" smtClean="0">
                <a:solidFill>
                  <a:srgbClr val="FF0000"/>
                </a:solidFill>
                <a:latin typeface="Times New Roman" pitchFamily="18" charset="0"/>
                <a:cs typeface="Times New Roman" pitchFamily="18" charset="0"/>
              </a:rPr>
              <a:t>enter the data </a:t>
            </a:r>
            <a:r>
              <a:rPr lang="en-US" sz="2400" dirty="0" smtClean="0">
                <a:solidFill>
                  <a:srgbClr val="FF0000"/>
                </a:solidFill>
                <a:latin typeface="Times New Roman" pitchFamily="18" charset="0"/>
                <a:cs typeface="Times New Roman" pitchFamily="18" charset="0"/>
              </a:rPr>
              <a:t>series of meat contribution</a:t>
            </a:r>
          </a:p>
          <a:p>
            <a:pPr lvl="0" algn="just">
              <a:buFont typeface="Wingdings" pitchFamily="2" charset="2"/>
              <a:buChar char="Ø"/>
            </a:pPr>
            <a:r>
              <a:rPr lang="en-US" sz="2400" dirty="0" smtClean="0">
                <a:solidFill>
                  <a:srgbClr val="FF0000"/>
                </a:solidFill>
                <a:latin typeface="Times New Roman" pitchFamily="18" charset="0"/>
                <a:cs typeface="Times New Roman" pitchFamily="18" charset="0"/>
              </a:rPr>
              <a:t> Click </a:t>
            </a:r>
            <a:r>
              <a:rPr lang="en-US" sz="2400" dirty="0" smtClean="0">
                <a:solidFill>
                  <a:srgbClr val="FF0000"/>
                </a:solidFill>
                <a:latin typeface="Times New Roman" pitchFamily="18" charset="0"/>
                <a:cs typeface="Times New Roman" pitchFamily="18" charset="0"/>
              </a:rPr>
              <a:t>the </a:t>
            </a:r>
            <a:r>
              <a:rPr lang="en-US" sz="2400" b="1" dirty="0" smtClean="0">
                <a:solidFill>
                  <a:srgbClr val="FF0000"/>
                </a:solidFill>
                <a:latin typeface="Times New Roman" pitchFamily="18" charset="0"/>
                <a:cs typeface="Times New Roman" pitchFamily="18" charset="0"/>
              </a:rPr>
              <a:t>Insert</a:t>
            </a:r>
            <a:r>
              <a:rPr lang="en-US" sz="2400" dirty="0" smtClean="0">
                <a:solidFill>
                  <a:srgbClr val="FF0000"/>
                </a:solidFill>
                <a:latin typeface="Times New Roman" pitchFamily="18" charset="0"/>
                <a:cs typeface="Times New Roman" pitchFamily="18" charset="0"/>
              </a:rPr>
              <a:t> tab</a:t>
            </a:r>
            <a:endParaRPr lang="en-US" sz="2400" dirty="0">
              <a:solidFill>
                <a:srgbClr val="FF0000"/>
              </a:solidFill>
              <a:latin typeface="Times New Roman" pitchFamily="18" charset="0"/>
              <a:cs typeface="Times New Roman" pitchFamily="18" charset="0"/>
            </a:endParaRPr>
          </a:p>
        </p:txBody>
      </p:sp>
      <p:pic>
        <p:nvPicPr>
          <p:cNvPr id="111617" name="Picture 1"/>
          <p:cNvPicPr>
            <a:picLocks noChangeAspect="1" noChangeArrowheads="1"/>
          </p:cNvPicPr>
          <p:nvPr/>
        </p:nvPicPr>
        <p:blipFill>
          <a:blip r:embed="rId2"/>
          <a:srcRect/>
          <a:stretch>
            <a:fillRect/>
          </a:stretch>
        </p:blipFill>
        <p:spPr bwMode="auto">
          <a:xfrm>
            <a:off x="2895600" y="2667000"/>
            <a:ext cx="3352800" cy="3514725"/>
          </a:xfrm>
          <a:prstGeom prst="rect">
            <a:avLst/>
          </a:prstGeom>
          <a:noFill/>
          <a:ln w="9525">
            <a:noFill/>
            <a:miter lim="800000"/>
            <a:headEnd/>
            <a:tailEnd/>
          </a:ln>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019800"/>
          </a:xfrm>
          <a:prstGeom prst="rect">
            <a:avLst/>
          </a:prstGeom>
        </p:spPr>
        <p:txBody>
          <a:bodyPr>
            <a:noAutofit/>
          </a:bodyPr>
          <a:lstStyle/>
          <a:p>
            <a:pPr marL="344488" lvl="0" indent="-344488">
              <a:buFont typeface="Wingdings" pitchFamily="2" charset="2"/>
              <a:buChar char="Ø"/>
            </a:pPr>
            <a:r>
              <a:rPr lang="en-US" sz="2400" dirty="0" smtClean="0">
                <a:solidFill>
                  <a:srgbClr val="FF0000"/>
                </a:solidFill>
                <a:latin typeface="Times New Roman" pitchFamily="18" charset="0"/>
                <a:cs typeface="Times New Roman" pitchFamily="18" charset="0"/>
              </a:rPr>
              <a:t>When data has been entered and your cursor is immediately below the entered date, press the F11 key on the top row of your keyboard.</a:t>
            </a:r>
          </a:p>
          <a:p>
            <a:pPr lvl="0">
              <a:buFont typeface="Wingdings" pitchFamily="2" charset="2"/>
              <a:buChar char="Ø"/>
            </a:pPr>
            <a:r>
              <a:rPr lang="en-US" sz="2400" dirty="0" smtClean="0">
                <a:solidFill>
                  <a:srgbClr val="FF0000"/>
                </a:solidFill>
                <a:latin typeface="Times New Roman" pitchFamily="18" charset="0"/>
                <a:cs typeface="Times New Roman" pitchFamily="18" charset="0"/>
              </a:rPr>
              <a:t> Select the chart type in the </a:t>
            </a:r>
            <a:r>
              <a:rPr lang="en-US" sz="2400" b="1" dirty="0" smtClean="0">
                <a:solidFill>
                  <a:srgbClr val="FF0000"/>
                </a:solidFill>
                <a:latin typeface="Times New Roman" pitchFamily="18" charset="0"/>
                <a:cs typeface="Times New Roman" pitchFamily="18" charset="0"/>
              </a:rPr>
              <a:t>charts</a:t>
            </a:r>
            <a:r>
              <a:rPr lang="en-US" sz="2400" dirty="0" smtClean="0">
                <a:solidFill>
                  <a:srgbClr val="FF0000"/>
                </a:solidFill>
                <a:latin typeface="Times New Roman" pitchFamily="18" charset="0"/>
                <a:cs typeface="Times New Roman" pitchFamily="18" charset="0"/>
              </a:rPr>
              <a:t> group</a:t>
            </a:r>
          </a:p>
          <a:p>
            <a:pPr>
              <a:buFont typeface="Wingdings" pitchFamily="2" charset="2"/>
              <a:buChar char="Ø"/>
            </a:pPr>
            <a:r>
              <a:rPr lang="en-US" sz="2400" dirty="0" smtClean="0">
                <a:solidFill>
                  <a:srgbClr val="FF0000"/>
                </a:solidFill>
                <a:latin typeface="Times New Roman" pitchFamily="18" charset="0"/>
                <a:cs typeface="Times New Roman" pitchFamily="18" charset="0"/>
              </a:rPr>
              <a:t> Click a </a:t>
            </a:r>
            <a:r>
              <a:rPr lang="en-US" sz="2400" b="1" dirty="0" smtClean="0">
                <a:solidFill>
                  <a:srgbClr val="FF0000"/>
                </a:solidFill>
                <a:latin typeface="Times New Roman" pitchFamily="18" charset="0"/>
                <a:cs typeface="Times New Roman" pitchFamily="18" charset="0"/>
              </a:rPr>
              <a:t>chart</a:t>
            </a:r>
            <a:r>
              <a:rPr lang="en-US" sz="2400"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subtype and press third option in </a:t>
            </a:r>
            <a:r>
              <a:rPr lang="en-US" sz="2400" b="1" dirty="0" smtClean="0">
                <a:solidFill>
                  <a:srgbClr val="FF0000"/>
                </a:solidFill>
                <a:latin typeface="Times New Roman" pitchFamily="18" charset="0"/>
                <a:cs typeface="Times New Roman" pitchFamily="18" charset="0"/>
              </a:rPr>
              <a:t>Pie </a:t>
            </a:r>
            <a:endParaRPr lang="en-US" sz="2400" b="1" dirty="0">
              <a:solidFill>
                <a:srgbClr val="FF0000"/>
              </a:solidFill>
              <a:latin typeface="Times New Roman" pitchFamily="18" charset="0"/>
              <a:cs typeface="Times New Roman" pitchFamily="18" charset="0"/>
            </a:endParaRPr>
          </a:p>
        </p:txBody>
      </p:sp>
      <p:pic>
        <p:nvPicPr>
          <p:cNvPr id="110593" name="Picture 1"/>
          <p:cNvPicPr>
            <a:picLocks noChangeAspect="1" noChangeArrowheads="1"/>
          </p:cNvPicPr>
          <p:nvPr/>
        </p:nvPicPr>
        <p:blipFill>
          <a:blip r:embed="rId2"/>
          <a:srcRect/>
          <a:stretch>
            <a:fillRect/>
          </a:stretch>
        </p:blipFill>
        <p:spPr bwMode="auto">
          <a:xfrm>
            <a:off x="3200400" y="2590800"/>
            <a:ext cx="2438400" cy="3200400"/>
          </a:xfrm>
          <a:prstGeom prst="rect">
            <a:avLst/>
          </a:prstGeom>
          <a:noFill/>
          <a:ln w="9525">
            <a:noFill/>
            <a:miter lim="800000"/>
            <a:headEnd/>
            <a:tailEnd/>
          </a:ln>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lvl="0" indent="-285750">
              <a:buFont typeface="Wingdings" pitchFamily="2" charset="2"/>
              <a:buChar char="Ø"/>
            </a:pPr>
            <a:r>
              <a:rPr lang="en-US" sz="2000" dirty="0" smtClean="0">
                <a:solidFill>
                  <a:srgbClr val="FF0000"/>
                </a:solidFill>
                <a:latin typeface="Times New Roman" pitchFamily="18" charset="0"/>
                <a:cs typeface="Times New Roman" pitchFamily="18" charset="0"/>
              </a:rPr>
              <a:t>Press </a:t>
            </a:r>
            <a:r>
              <a:rPr lang="en-US" sz="2000" b="1" dirty="0" smtClean="0">
                <a:solidFill>
                  <a:srgbClr val="FF0000"/>
                </a:solidFill>
                <a:latin typeface="Times New Roman" pitchFamily="18" charset="0"/>
                <a:cs typeface="Times New Roman" pitchFamily="18" charset="0"/>
              </a:rPr>
              <a:t>OK</a:t>
            </a:r>
            <a:endParaRPr lang="en-US" sz="2000" b="1" dirty="0" smtClean="0">
              <a:solidFill>
                <a:srgbClr val="FF0000"/>
              </a:solidFill>
              <a:latin typeface="Times New Roman" pitchFamily="18" charset="0"/>
              <a:cs typeface="Times New Roman" pitchFamily="18" charset="0"/>
            </a:endParaRPr>
          </a:p>
          <a:p>
            <a:pPr lvl="0">
              <a:buFont typeface="Wingdings" pitchFamily="2" charset="2"/>
              <a:buChar char="Ø"/>
            </a:pPr>
            <a:r>
              <a:rPr lang="en-US" sz="2000"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The recommended chart is inserted into the </a:t>
            </a:r>
            <a:r>
              <a:rPr lang="en-US" sz="2000" dirty="0" smtClean="0">
                <a:solidFill>
                  <a:srgbClr val="FF0000"/>
                </a:solidFill>
                <a:latin typeface="Times New Roman" pitchFamily="18" charset="0"/>
                <a:cs typeface="Times New Roman" pitchFamily="18" charset="0"/>
              </a:rPr>
              <a:t>worksheet</a:t>
            </a: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lvl="0"/>
            <a:endParaRPr lang="en-US" sz="2000" dirty="0" smtClean="0">
              <a:solidFill>
                <a:srgbClr val="FF0000"/>
              </a:solidFill>
              <a:latin typeface="Times New Roman" pitchFamily="18" charset="0"/>
              <a:cs typeface="Times New Roman" pitchFamily="18" charset="0"/>
            </a:endParaRPr>
          </a:p>
          <a:p>
            <a:pPr lvl="0"/>
            <a:endParaRPr lang="en-US" sz="2000" dirty="0" smtClean="0">
              <a:solidFill>
                <a:srgbClr val="FF0000"/>
              </a:solidFill>
              <a:latin typeface="Times New Roman" pitchFamily="18" charset="0"/>
              <a:cs typeface="Times New Roman" pitchFamily="18" charset="0"/>
            </a:endParaRPr>
          </a:p>
          <a:p>
            <a:pPr lvl="0"/>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Select and click the chart design in the </a:t>
            </a:r>
            <a:r>
              <a:rPr lang="en-US" sz="2000" b="1" dirty="0" smtClean="0">
                <a:solidFill>
                  <a:srgbClr val="FF0000"/>
                </a:solidFill>
                <a:latin typeface="Times New Roman" pitchFamily="18" charset="0"/>
                <a:cs typeface="Times New Roman" pitchFamily="18" charset="0"/>
              </a:rPr>
              <a:t>chart Layouts</a:t>
            </a:r>
            <a:r>
              <a:rPr lang="en-US" sz="2000" dirty="0" smtClean="0">
                <a:solidFill>
                  <a:srgbClr val="FF0000"/>
                </a:solidFill>
                <a:latin typeface="Times New Roman" pitchFamily="18" charset="0"/>
                <a:cs typeface="Times New Roman" pitchFamily="18" charset="0"/>
              </a:rPr>
              <a:t> group and select Layout </a:t>
            </a:r>
            <a:r>
              <a:rPr lang="en-US" sz="2000" dirty="0" smtClean="0">
                <a:solidFill>
                  <a:srgbClr val="FF0000"/>
                </a:solidFill>
                <a:latin typeface="Times New Roman" pitchFamily="18" charset="0"/>
                <a:cs typeface="Times New Roman" pitchFamily="18" charset="0"/>
              </a:rPr>
              <a:t>6. </a:t>
            </a: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Changing the chart type - Click on the change Chart Type button on the left to see all of the available chart type </a:t>
            </a:r>
          </a:p>
        </p:txBody>
      </p:sp>
      <p:pic>
        <p:nvPicPr>
          <p:cNvPr id="109569" name="Picture 1"/>
          <p:cNvPicPr>
            <a:picLocks noChangeAspect="1" noChangeArrowheads="1"/>
          </p:cNvPicPr>
          <p:nvPr/>
        </p:nvPicPr>
        <p:blipFill>
          <a:blip r:embed="rId2"/>
          <a:srcRect/>
          <a:stretch>
            <a:fillRect/>
          </a:stretch>
        </p:blipFill>
        <p:spPr bwMode="auto">
          <a:xfrm>
            <a:off x="1066800" y="1143000"/>
            <a:ext cx="7543800" cy="3660775"/>
          </a:xfrm>
          <a:prstGeom prst="rect">
            <a:avLst/>
          </a:prstGeom>
          <a:noFill/>
          <a:ln w="9525">
            <a:noFill/>
            <a:miter lim="800000"/>
            <a:headEnd/>
            <a:tailEnd/>
          </a:ln>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Changing </a:t>
            </a:r>
            <a:r>
              <a:rPr lang="en-US" sz="2000" dirty="0" smtClean="0">
                <a:solidFill>
                  <a:srgbClr val="FF0000"/>
                </a:solidFill>
                <a:latin typeface="Times New Roman" pitchFamily="18" charset="0"/>
                <a:cs typeface="Times New Roman" pitchFamily="18" charset="0"/>
              </a:rPr>
              <a:t>Chart Layout - On the Chart Tools tab, the third section from the left is named Chart Layouts. Near the bottom right portion of that area you will see a small button which will allow you to see all available layouts.     Click one time on the button to see layouts</a:t>
            </a:r>
            <a:r>
              <a:rPr lang="en-US" sz="2000" dirty="0" smtClean="0">
                <a:solidFill>
                  <a:srgbClr val="FF0000"/>
                </a:solidFill>
                <a:latin typeface="Times New Roman" pitchFamily="18" charset="0"/>
                <a:cs typeface="Times New Roman" pitchFamily="18" charset="0"/>
              </a:rPr>
              <a:t>.</a:t>
            </a: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 If we want to add the </a:t>
            </a:r>
            <a:r>
              <a:rPr lang="en-US" sz="2000" dirty="0" smtClean="0">
                <a:solidFill>
                  <a:srgbClr val="FF0000"/>
                </a:solidFill>
                <a:latin typeface="Times New Roman" pitchFamily="18" charset="0"/>
                <a:cs typeface="Times New Roman" pitchFamily="18" charset="0"/>
              </a:rPr>
              <a:t>meat contribution (%), </a:t>
            </a:r>
            <a:r>
              <a:rPr lang="en-US" sz="2000" dirty="0" smtClean="0">
                <a:solidFill>
                  <a:srgbClr val="FF0000"/>
                </a:solidFill>
                <a:latin typeface="Times New Roman" pitchFamily="18" charset="0"/>
                <a:cs typeface="Times New Roman" pitchFamily="18" charset="0"/>
              </a:rPr>
              <a:t>as per highlighted design.</a:t>
            </a:r>
            <a:endParaRPr lang="en-US" sz="2000" dirty="0" smtClean="0">
              <a:solidFill>
                <a:srgbClr val="FF0000"/>
              </a:solidFill>
              <a:latin typeface="Times New Roman" pitchFamily="18" charset="0"/>
              <a:cs typeface="Times New Roman" pitchFamily="18" charset="0"/>
            </a:endParaRPr>
          </a:p>
          <a:p>
            <a:pPr marL="285750" lvl="0" indent="-285750" algn="just"/>
            <a:r>
              <a:rPr lang="en-US" sz="2000" dirty="0" smtClean="0">
                <a:solidFill>
                  <a:srgbClr val="FF0000"/>
                </a:solidFill>
                <a:latin typeface="Times New Roman" pitchFamily="18" charset="0"/>
                <a:cs typeface="Times New Roman" pitchFamily="18" charset="0"/>
              </a:rPr>
              <a:t> </a:t>
            </a:r>
            <a:endParaRPr lang="en-US" sz="2000" dirty="0">
              <a:solidFill>
                <a:srgbClr val="FF0000"/>
              </a:solidFill>
              <a:latin typeface="Times New Roman" pitchFamily="18" charset="0"/>
              <a:cs typeface="Times New Roman" pitchFamily="18" charset="0"/>
            </a:endParaRPr>
          </a:p>
        </p:txBody>
      </p:sp>
      <p:pic>
        <p:nvPicPr>
          <p:cNvPr id="5" name="Picture 4" descr="http://www.internet4classrooms.com/images/07_displayall.gif"/>
          <p:cNvPicPr/>
          <p:nvPr/>
        </p:nvPicPr>
        <p:blipFill>
          <a:blip r:embed="rId2"/>
          <a:srcRect/>
          <a:stretch>
            <a:fillRect/>
          </a:stretch>
        </p:blipFill>
        <p:spPr bwMode="auto">
          <a:xfrm>
            <a:off x="1905000" y="1410970"/>
            <a:ext cx="147320" cy="189230"/>
          </a:xfrm>
          <a:prstGeom prst="rect">
            <a:avLst/>
          </a:prstGeom>
          <a:noFill/>
          <a:ln w="9525">
            <a:noFill/>
            <a:miter lim="800000"/>
            <a:headEnd/>
            <a:tailEnd/>
          </a:ln>
        </p:spPr>
      </p:pic>
      <p:pic>
        <p:nvPicPr>
          <p:cNvPr id="108545" name="Picture 1"/>
          <p:cNvPicPr>
            <a:picLocks noChangeAspect="1" noChangeArrowheads="1"/>
          </p:cNvPicPr>
          <p:nvPr/>
        </p:nvPicPr>
        <p:blipFill>
          <a:blip r:embed="rId3"/>
          <a:srcRect/>
          <a:stretch>
            <a:fillRect/>
          </a:stretch>
        </p:blipFill>
        <p:spPr bwMode="auto">
          <a:xfrm>
            <a:off x="2514600" y="1828800"/>
            <a:ext cx="4114800" cy="1524000"/>
          </a:xfrm>
          <a:prstGeom prst="rect">
            <a:avLst/>
          </a:prstGeom>
          <a:noFill/>
          <a:ln w="9525">
            <a:noFill/>
            <a:miter lim="800000"/>
            <a:headEnd/>
            <a:tailEnd/>
          </a:ln>
          <a:effectLst/>
        </p:spPr>
      </p:pic>
      <p:pic>
        <p:nvPicPr>
          <p:cNvPr id="108546" name="Picture 2"/>
          <p:cNvPicPr>
            <a:picLocks noChangeAspect="1" noChangeArrowheads="1"/>
          </p:cNvPicPr>
          <p:nvPr/>
        </p:nvPicPr>
        <p:blipFill>
          <a:blip r:embed="rId4"/>
          <a:srcRect/>
          <a:stretch>
            <a:fillRect/>
          </a:stretch>
        </p:blipFill>
        <p:spPr bwMode="auto">
          <a:xfrm>
            <a:off x="2514600" y="3962400"/>
            <a:ext cx="4191000" cy="1676400"/>
          </a:xfrm>
          <a:prstGeom prst="rect">
            <a:avLst/>
          </a:prstGeom>
          <a:noFill/>
          <a:ln w="9525">
            <a:noFill/>
            <a:miter lim="800000"/>
            <a:headEnd/>
            <a:tailEnd/>
          </a:ln>
          <a:effec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 we see the chart prepared is </a:t>
            </a:r>
            <a:r>
              <a:rPr lang="en-US" sz="2000" dirty="0" smtClean="0">
                <a:solidFill>
                  <a:srgbClr val="FF0000"/>
                </a:solidFill>
                <a:latin typeface="Times New Roman" pitchFamily="18" charset="0"/>
                <a:cs typeface="Times New Roman" pitchFamily="18" charset="0"/>
              </a:rPr>
              <a:t>modified</a:t>
            </a: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r>
              <a:rPr lang="en-US" sz="2000" dirty="0" smtClean="0">
                <a:solidFill>
                  <a:srgbClr val="FF0000"/>
                </a:solidFill>
                <a:latin typeface="Times New Roman" pitchFamily="18" charset="0"/>
                <a:cs typeface="Times New Roman" pitchFamily="18" charset="0"/>
              </a:rPr>
              <a:t> </a:t>
            </a:r>
            <a:endParaRPr lang="en-US" sz="2000" dirty="0">
              <a:solidFill>
                <a:srgbClr val="FF0000"/>
              </a:solidFill>
              <a:latin typeface="Times New Roman" pitchFamily="18" charset="0"/>
              <a:cs typeface="Times New Roman" pitchFamily="18" charset="0"/>
            </a:endParaRPr>
          </a:p>
        </p:txBody>
      </p:sp>
      <p:pic>
        <p:nvPicPr>
          <p:cNvPr id="107521" name="Picture 1"/>
          <p:cNvPicPr>
            <a:picLocks noChangeAspect="1" noChangeArrowheads="1"/>
          </p:cNvPicPr>
          <p:nvPr/>
        </p:nvPicPr>
        <p:blipFill>
          <a:blip r:embed="rId2"/>
          <a:srcRect/>
          <a:stretch>
            <a:fillRect/>
          </a:stretch>
        </p:blipFill>
        <p:spPr bwMode="auto">
          <a:xfrm>
            <a:off x="914400" y="838200"/>
            <a:ext cx="7335837" cy="5611813"/>
          </a:xfrm>
          <a:prstGeom prst="rect">
            <a:avLst/>
          </a:prstGeom>
          <a:noFill/>
          <a:ln w="9525">
            <a:noFill/>
            <a:miter lim="800000"/>
            <a:headEnd/>
            <a:tailEnd/>
          </a:ln>
          <a:effec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8001000" cy="6172200"/>
          </a:xfrm>
          <a:prstGeom prst="rect">
            <a:avLst/>
          </a:prstGeom>
        </p:spPr>
        <p:txBody>
          <a:bodyPr>
            <a:noAutofit/>
          </a:bodyPr>
          <a:lstStyle/>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Now, If we want to </a:t>
            </a:r>
            <a:r>
              <a:rPr lang="en-US" sz="2000" dirty="0" smtClean="0">
                <a:solidFill>
                  <a:srgbClr val="FF0000"/>
                </a:solidFill>
                <a:latin typeface="Times New Roman" pitchFamily="18" charset="0"/>
                <a:cs typeface="Times New Roman" pitchFamily="18" charset="0"/>
              </a:rPr>
              <a:t>show </a:t>
            </a:r>
            <a:r>
              <a:rPr lang="en-US" sz="2000" b="1" dirty="0" smtClean="0">
                <a:solidFill>
                  <a:srgbClr val="FF0000"/>
                </a:solidFill>
                <a:latin typeface="Times New Roman" pitchFamily="18" charset="0"/>
                <a:cs typeface="Times New Roman" pitchFamily="18" charset="0"/>
              </a:rPr>
              <a:t>Data Labels</a:t>
            </a:r>
            <a:r>
              <a:rPr lang="en-US" sz="2000" dirty="0" smtClean="0">
                <a:solidFill>
                  <a:srgbClr val="FF0000"/>
                </a:solidFill>
                <a:latin typeface="Times New Roman" pitchFamily="18" charset="0"/>
                <a:cs typeface="Times New Roman" pitchFamily="18" charset="0"/>
              </a:rPr>
              <a:t> at another place like: Center</a:t>
            </a:r>
            <a:endParaRPr lang="en-US" sz="20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Select and click the </a:t>
            </a:r>
            <a:r>
              <a:rPr lang="en-US" sz="2000" b="1" dirty="0" smtClean="0">
                <a:solidFill>
                  <a:srgbClr val="FF0000"/>
                </a:solidFill>
                <a:latin typeface="Times New Roman" pitchFamily="18" charset="0"/>
                <a:cs typeface="Times New Roman" pitchFamily="18" charset="0"/>
              </a:rPr>
              <a:t>Layout</a:t>
            </a:r>
            <a:r>
              <a:rPr lang="en-US" sz="2000" dirty="0" smtClean="0">
                <a:solidFill>
                  <a:srgbClr val="FF0000"/>
                </a:solidFill>
                <a:latin typeface="Times New Roman" pitchFamily="18" charset="0"/>
                <a:cs typeface="Times New Roman" pitchFamily="18" charset="0"/>
              </a:rPr>
              <a:t> group</a:t>
            </a: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 press </a:t>
            </a:r>
            <a:r>
              <a:rPr lang="en-US" sz="2000" b="1" dirty="0" smtClean="0">
                <a:solidFill>
                  <a:srgbClr val="FF0000"/>
                </a:solidFill>
                <a:latin typeface="Times New Roman" pitchFamily="18" charset="0"/>
                <a:cs typeface="Times New Roman" pitchFamily="18" charset="0"/>
              </a:rPr>
              <a:t>Data Labels</a:t>
            </a:r>
            <a:r>
              <a:rPr lang="en-US" sz="2000" dirty="0" smtClean="0">
                <a:solidFill>
                  <a:srgbClr val="FF0000"/>
                </a:solidFill>
                <a:latin typeface="Times New Roman" pitchFamily="18" charset="0"/>
                <a:cs typeface="Times New Roman" pitchFamily="18" charset="0"/>
              </a:rPr>
              <a:t> in </a:t>
            </a:r>
            <a:r>
              <a:rPr lang="en-US" sz="2000" b="1" dirty="0" smtClean="0">
                <a:solidFill>
                  <a:srgbClr val="FF0000"/>
                </a:solidFill>
                <a:latin typeface="Times New Roman" pitchFamily="18" charset="0"/>
                <a:cs typeface="Times New Roman" pitchFamily="18" charset="0"/>
              </a:rPr>
              <a:t>Labels</a:t>
            </a:r>
            <a:r>
              <a:rPr lang="en-US" sz="2000" dirty="0" smtClean="0">
                <a:solidFill>
                  <a:srgbClr val="FF0000"/>
                </a:solidFill>
                <a:latin typeface="Times New Roman" pitchFamily="18" charset="0"/>
                <a:cs typeface="Times New Roman" pitchFamily="18" charset="0"/>
              </a:rPr>
              <a:t> group        </a:t>
            </a: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2000" dirty="0" smtClean="0">
              <a:solidFill>
                <a:srgbClr val="FF0000"/>
              </a:solidFill>
              <a:latin typeface="Times New Roman" pitchFamily="18" charset="0"/>
              <a:cs typeface="Times New Roman" pitchFamily="18" charset="0"/>
            </a:endParaRPr>
          </a:p>
          <a:p>
            <a:pPr marL="285750" lvl="0" indent="-285750" algn="just"/>
            <a:endParaRPr lang="en-US" sz="1100"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en-US" sz="2000" dirty="0" smtClean="0">
                <a:solidFill>
                  <a:srgbClr val="FF0000"/>
                </a:solidFill>
                <a:latin typeface="Times New Roman" pitchFamily="18" charset="0"/>
                <a:cs typeface="Times New Roman" pitchFamily="18" charset="0"/>
              </a:rPr>
              <a:t>Then</a:t>
            </a:r>
            <a:r>
              <a:rPr lang="en-US" sz="2000"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select second option </a:t>
            </a:r>
            <a:r>
              <a:rPr lang="en-US" sz="2000" b="1" dirty="0" smtClean="0">
                <a:solidFill>
                  <a:srgbClr val="FF0000"/>
                </a:solidFill>
                <a:latin typeface="Times New Roman" pitchFamily="18" charset="0"/>
                <a:cs typeface="Times New Roman" pitchFamily="18" charset="0"/>
              </a:rPr>
              <a:t>Center</a:t>
            </a:r>
            <a:endParaRPr lang="en-US" sz="2000" dirty="0" smtClean="0">
              <a:solidFill>
                <a:srgbClr val="FF0000"/>
              </a:solidFill>
              <a:latin typeface="Times New Roman" pitchFamily="18" charset="0"/>
              <a:cs typeface="Times New Roman" pitchFamily="18" charset="0"/>
            </a:endParaRPr>
          </a:p>
        </p:txBody>
      </p:sp>
      <p:pic>
        <p:nvPicPr>
          <p:cNvPr id="106497" name="Picture 1"/>
          <p:cNvPicPr>
            <a:picLocks noChangeAspect="1" noChangeArrowheads="1"/>
          </p:cNvPicPr>
          <p:nvPr/>
        </p:nvPicPr>
        <p:blipFill>
          <a:blip r:embed="rId2"/>
          <a:srcRect/>
          <a:stretch>
            <a:fillRect/>
          </a:stretch>
        </p:blipFill>
        <p:spPr bwMode="auto">
          <a:xfrm>
            <a:off x="3476625" y="1447801"/>
            <a:ext cx="2190750" cy="318928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4394</TotalTime>
  <Words>4336</Words>
  <Application>Microsoft Office PowerPoint</Application>
  <PresentationFormat>On-screen Show (4:3)</PresentationFormat>
  <Paragraphs>1380</Paragraphs>
  <Slides>117</Slides>
  <Notes>0</Notes>
  <HiddenSlides>0</HiddenSlides>
  <MMClips>0</MMClips>
  <ScaleCrop>false</ScaleCrop>
  <HeadingPairs>
    <vt:vector size="4" baseType="variant">
      <vt:variant>
        <vt:lpstr>Theme</vt:lpstr>
      </vt:variant>
      <vt:variant>
        <vt:i4>1</vt:i4>
      </vt:variant>
      <vt:variant>
        <vt:lpstr>Slide Titles</vt:lpstr>
      </vt:variant>
      <vt:variant>
        <vt:i4>117</vt:i4>
      </vt:variant>
    </vt:vector>
  </HeadingPairs>
  <TitlesOfParts>
    <vt:vector size="118" baseType="lpstr">
      <vt:lpstr>Office Theme</vt:lpstr>
      <vt:lpstr>Data analysis using computer software (MS-Excel)</vt:lpstr>
      <vt:lpstr>An Introduction to MS-Excel</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analysis using computer software (MS-Excel)</dc:title>
  <dc:creator>hp</dc:creator>
  <cp:lastModifiedBy>hp</cp:lastModifiedBy>
  <cp:revision>200</cp:revision>
  <dcterms:created xsi:type="dcterms:W3CDTF">2023-05-27T04:08:16Z</dcterms:created>
  <dcterms:modified xsi:type="dcterms:W3CDTF">2023-06-02T09:51:32Z</dcterms:modified>
</cp:coreProperties>
</file>