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79"/>
  </p:notesMasterIdLst>
  <p:sldIdLst>
    <p:sldId id="256" r:id="rId2"/>
    <p:sldId id="257" r:id="rId3"/>
    <p:sldId id="258" r:id="rId4"/>
    <p:sldId id="338" r:id="rId5"/>
    <p:sldId id="261" r:id="rId6"/>
    <p:sldId id="270" r:id="rId7"/>
    <p:sldId id="271" r:id="rId8"/>
    <p:sldId id="346" r:id="rId9"/>
    <p:sldId id="378" r:id="rId10"/>
    <p:sldId id="272" r:id="rId11"/>
    <p:sldId id="348" r:id="rId12"/>
    <p:sldId id="275" r:id="rId13"/>
    <p:sldId id="277" r:id="rId14"/>
    <p:sldId id="380" r:id="rId15"/>
    <p:sldId id="349" r:id="rId16"/>
    <p:sldId id="350" r:id="rId17"/>
    <p:sldId id="356" r:id="rId18"/>
    <p:sldId id="355" r:id="rId19"/>
    <p:sldId id="354" r:id="rId20"/>
    <p:sldId id="279" r:id="rId21"/>
    <p:sldId id="357" r:id="rId22"/>
    <p:sldId id="281" r:id="rId23"/>
    <p:sldId id="283" r:id="rId24"/>
    <p:sldId id="358" r:id="rId25"/>
    <p:sldId id="284" r:id="rId26"/>
    <p:sldId id="285" r:id="rId27"/>
    <p:sldId id="336" r:id="rId28"/>
    <p:sldId id="337" r:id="rId29"/>
    <p:sldId id="342" r:id="rId30"/>
    <p:sldId id="343" r:id="rId31"/>
    <p:sldId id="300" r:id="rId32"/>
    <p:sldId id="308" r:id="rId33"/>
    <p:sldId id="301" r:id="rId34"/>
    <p:sldId id="302" r:id="rId35"/>
    <p:sldId id="314" r:id="rId36"/>
    <p:sldId id="304" r:id="rId37"/>
    <p:sldId id="305" r:id="rId38"/>
    <p:sldId id="286" r:id="rId39"/>
    <p:sldId id="320" r:id="rId40"/>
    <p:sldId id="327" r:id="rId41"/>
    <p:sldId id="321" r:id="rId42"/>
    <p:sldId id="377" r:id="rId43"/>
    <p:sldId id="322" r:id="rId44"/>
    <p:sldId id="318" r:id="rId45"/>
    <p:sldId id="389" r:id="rId46"/>
    <p:sldId id="330" r:id="rId47"/>
    <p:sldId id="388" r:id="rId48"/>
    <p:sldId id="289" r:id="rId49"/>
    <p:sldId id="293" r:id="rId50"/>
    <p:sldId id="297" r:id="rId51"/>
    <p:sldId id="325" r:id="rId52"/>
    <p:sldId id="326" r:id="rId53"/>
    <p:sldId id="310" r:id="rId54"/>
    <p:sldId id="313" r:id="rId55"/>
    <p:sldId id="328" r:id="rId56"/>
    <p:sldId id="369" r:id="rId57"/>
    <p:sldId id="370" r:id="rId58"/>
    <p:sldId id="371" r:id="rId59"/>
    <p:sldId id="387" r:id="rId60"/>
    <p:sldId id="295" r:id="rId61"/>
    <p:sldId id="384" r:id="rId62"/>
    <p:sldId id="306" r:id="rId63"/>
    <p:sldId id="335" r:id="rId64"/>
    <p:sldId id="386" r:id="rId65"/>
    <p:sldId id="359" r:id="rId66"/>
    <p:sldId id="373" r:id="rId67"/>
    <p:sldId id="379" r:id="rId68"/>
    <p:sldId id="361" r:id="rId69"/>
    <p:sldId id="360" r:id="rId70"/>
    <p:sldId id="363" r:id="rId71"/>
    <p:sldId id="365" r:id="rId72"/>
    <p:sldId id="381" r:id="rId73"/>
    <p:sldId id="382" r:id="rId74"/>
    <p:sldId id="296" r:id="rId75"/>
    <p:sldId id="298" r:id="rId76"/>
    <p:sldId id="376" r:id="rId77"/>
    <p:sldId id="299" r:id="rId7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2258" autoAdjust="0"/>
  </p:normalViewPr>
  <p:slideViewPr>
    <p:cSldViewPr>
      <p:cViewPr>
        <p:scale>
          <a:sx n="60" d="100"/>
          <a:sy n="60" d="100"/>
        </p:scale>
        <p:origin x="-2244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5AA48-F923-4755-A26C-BCBC6DBE0BF3}" type="datetimeFigureOut">
              <a:rPr lang="en-US" smtClean="0"/>
              <a:pPr/>
              <a:t>5/11/2018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BA438-2AD6-485A-A942-E3ED14ED8AB9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BA438-2AD6-485A-A942-E3ED14ED8AB9}" type="slidenum">
              <a:rPr lang="en-IN" smtClean="0"/>
              <a:pPr/>
              <a:t>17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DAPI : (</a:t>
            </a:r>
            <a:r>
              <a:rPr lang="en-US" b="0" dirty="0" smtClean="0"/>
              <a:t>4,6-diamidino-2-phenylindole)….Can pass through cell membrane…Bind at A-T rich regions…non toxic, non/low mutagenic</a:t>
            </a:r>
            <a:endParaRPr lang="en-IN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BA438-2AD6-485A-A942-E3ED14ED8AB9}" type="slidenum">
              <a:rPr lang="en-IN" smtClean="0"/>
              <a:pPr/>
              <a:t>32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BA438-2AD6-485A-A942-E3ED14ED8AB9}" type="slidenum">
              <a:rPr lang="en-IN" smtClean="0"/>
              <a:pPr/>
              <a:t>56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BA438-2AD6-485A-A942-E3ED14ED8AB9}" type="slidenum">
              <a:rPr lang="en-IN" smtClean="0"/>
              <a:pPr/>
              <a:t>57</a:t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sz="1200" b="1" dirty="0" smtClean="0">
                <a:solidFill>
                  <a:srgbClr val="6600CC"/>
                </a:solidFill>
                <a:latin typeface="Arial Rounded MT Bold" pitchFamily="34" charset="0"/>
              </a:rPr>
              <a:t>Multi-Thermal Gradient freezing system </a:t>
            </a:r>
            <a:r>
              <a:rPr lang="en-IN" sz="1200" dirty="0" smtClean="0">
                <a:solidFill>
                  <a:srgbClr val="6600CC"/>
                </a:solidFill>
                <a:latin typeface="Arial Rounded MT Bold" pitchFamily="34" charset="0"/>
              </a:rPr>
              <a:t>: </a:t>
            </a:r>
            <a:r>
              <a:rPr lang="en-IN" sz="1200" dirty="0" err="1" smtClean="0">
                <a:solidFill>
                  <a:srgbClr val="6600CC"/>
                </a:solidFill>
                <a:latin typeface="Arial Rounded MT Bold" pitchFamily="34" charset="0"/>
              </a:rPr>
              <a:t>Hormony</a:t>
            </a:r>
            <a:r>
              <a:rPr lang="en-IN" sz="1200" dirty="0" smtClean="0">
                <a:solidFill>
                  <a:srgbClr val="6600CC"/>
                </a:solidFill>
                <a:latin typeface="Arial Rounded MT Bold" pitchFamily="34" charset="0"/>
              </a:rPr>
              <a:t> </a:t>
            </a:r>
            <a:r>
              <a:rPr lang="en-IN" sz="1200" dirty="0" err="1" smtClean="0">
                <a:solidFill>
                  <a:srgbClr val="6600CC"/>
                </a:solidFill>
                <a:latin typeface="Arial Rounded MT Bold" pitchFamily="34" charset="0"/>
              </a:rPr>
              <a:t>cryodevice</a:t>
            </a:r>
            <a:endParaRPr lang="en-IN" sz="1200" dirty="0" smtClean="0">
              <a:solidFill>
                <a:srgbClr val="6600CC"/>
              </a:solidFill>
              <a:latin typeface="Arial Rounded MT Bold" pitchFamily="34" charset="0"/>
            </a:endParaRPr>
          </a:p>
          <a:p>
            <a:r>
              <a:rPr lang="en-IN" sz="1200" dirty="0" smtClean="0">
                <a:solidFill>
                  <a:srgbClr val="6600CC"/>
                </a:solidFill>
                <a:latin typeface="Arial Rounded MT Bold" pitchFamily="34" charset="0"/>
              </a:rPr>
              <a:t>                                                           Based on thermodynamic principle</a:t>
            </a:r>
          </a:p>
          <a:p>
            <a:r>
              <a:rPr lang="en-US" sz="1200" dirty="0" smtClean="0">
                <a:solidFill>
                  <a:srgbClr val="6600CC"/>
                </a:solidFill>
                <a:latin typeface="Arial Rounded MT Bold" pitchFamily="34" charset="0"/>
              </a:rPr>
              <a:t>                                                           Modify ice crystal morphology by regulating sample velocity</a:t>
            </a:r>
            <a:r>
              <a:rPr lang="en-US" sz="1200" baseline="0" dirty="0" smtClean="0">
                <a:solidFill>
                  <a:srgbClr val="6600CC"/>
                </a:solidFill>
                <a:latin typeface="Arial Rounded MT Bold" pitchFamily="34" charset="0"/>
              </a:rPr>
              <a:t> : Finger like projection space to reside the sperms</a:t>
            </a:r>
          </a:p>
          <a:p>
            <a:r>
              <a:rPr lang="en-US" sz="1200" baseline="0" dirty="0" smtClean="0">
                <a:solidFill>
                  <a:srgbClr val="6600CC"/>
                </a:solidFill>
                <a:latin typeface="Arial Rounded MT Bold" pitchFamily="34" charset="0"/>
              </a:rPr>
              <a:t>                                                           Less </a:t>
            </a:r>
            <a:r>
              <a:rPr lang="en-US" sz="1200" baseline="0" dirty="0" err="1" smtClean="0">
                <a:solidFill>
                  <a:srgbClr val="6600CC"/>
                </a:solidFill>
                <a:latin typeface="Arial Rounded MT Bold" pitchFamily="34" charset="0"/>
              </a:rPr>
              <a:t>cryoprotectant</a:t>
            </a:r>
            <a:r>
              <a:rPr lang="en-US" sz="1200" baseline="0" dirty="0" smtClean="0">
                <a:solidFill>
                  <a:srgbClr val="6600CC"/>
                </a:solidFill>
                <a:latin typeface="Arial Rounded MT Bold" pitchFamily="34" charset="0"/>
              </a:rPr>
              <a:t> required …. Less osmotic stress….less </a:t>
            </a:r>
            <a:r>
              <a:rPr lang="en-US" sz="1200" baseline="0" dirty="0" err="1" smtClean="0">
                <a:solidFill>
                  <a:srgbClr val="6600CC"/>
                </a:solidFill>
                <a:latin typeface="Arial Rounded MT Bold" pitchFamily="34" charset="0"/>
              </a:rPr>
              <a:t>dmaged</a:t>
            </a:r>
            <a:r>
              <a:rPr lang="en-US" sz="1200" baseline="0" dirty="0" smtClean="0">
                <a:solidFill>
                  <a:srgbClr val="6600CC"/>
                </a:solidFill>
                <a:latin typeface="Arial Rounded MT Bold" pitchFamily="34" charset="0"/>
              </a:rPr>
              <a:t> sample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BA438-2AD6-485A-A942-E3ED14ED8AB9}" type="slidenum">
              <a:rPr lang="en-IN" smtClean="0"/>
              <a:pPr/>
              <a:t>59</a:t>
            </a:fld>
            <a:endParaRPr lang="en-I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CLASS </a:t>
            </a:r>
            <a:r>
              <a:rPr lang="en-US" dirty="0" smtClean="0"/>
              <a:t>:  cancer cell studies, </a:t>
            </a:r>
            <a:r>
              <a:rPr lang="en-I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light-scattering spectroscopy (LSS) with </a:t>
            </a:r>
            <a:r>
              <a:rPr lang="en-IN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confocal</a:t>
            </a:r>
            <a:r>
              <a:rPr lang="en-I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microscopy,</a:t>
            </a:r>
            <a:r>
              <a:rPr lang="en-IN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properties of light elastically scattered by small particles to their     </a:t>
            </a:r>
          </a:p>
          <a:p>
            <a:r>
              <a:rPr lang="en-I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size, refractive index, and shape…. internal cell structures much smaller … approaches the accuracy of electron microscopy …. Non invasive, </a:t>
            </a:r>
          </a:p>
          <a:p>
            <a:r>
              <a:rPr lang="en-I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</a:t>
            </a:r>
            <a:r>
              <a:rPr lang="en-IN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nondestructive</a:t>
            </a:r>
            <a:r>
              <a:rPr lang="en-I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does not require the contrast agents common to optical microscopy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Raman spectroscopy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 </a:t>
            </a:r>
            <a:r>
              <a:rPr lang="en-IN" sz="1200" dirty="0" smtClean="0">
                <a:solidFill>
                  <a:srgbClr val="FFFF00"/>
                </a:solidFill>
              </a:rPr>
              <a:t>based on a spectral classification</a:t>
            </a:r>
            <a:r>
              <a:rPr lang="en-IN" sz="1200" dirty="0" smtClean="0"/>
              <a:t> model… Raman peaks acc. To the </a:t>
            </a:r>
            <a:r>
              <a:rPr lang="en-IN" sz="1200" dirty="0" smtClean="0">
                <a:solidFill>
                  <a:srgbClr val="FFFF00"/>
                </a:solidFill>
              </a:rPr>
              <a:t>DNA content</a:t>
            </a:r>
            <a:r>
              <a:rPr lang="en-IN" sz="1200" dirty="0" smtClean="0"/>
              <a:t> (nucleus) and sperm membrane proteins</a:t>
            </a:r>
          </a:p>
          <a:p>
            <a:r>
              <a:rPr lang="en-IN" sz="1200" dirty="0" smtClean="0"/>
              <a:t>                                     - The results </a:t>
            </a:r>
            <a:r>
              <a:rPr lang="en-IN" sz="1200" dirty="0" smtClean="0">
                <a:solidFill>
                  <a:srgbClr val="FFFF00"/>
                </a:solidFill>
              </a:rPr>
              <a:t>(&gt;90% accuracy)….. </a:t>
            </a:r>
            <a:r>
              <a:rPr lang="en-IN" sz="1200" dirty="0" smtClean="0"/>
              <a:t>non-invasive, and non-destructive tool for sperm sexing</a:t>
            </a:r>
          </a:p>
          <a:p>
            <a:r>
              <a:rPr lang="en-US" sz="1200" b="1" dirty="0" smtClean="0"/>
              <a:t>Zeta potential</a:t>
            </a:r>
            <a:r>
              <a:rPr lang="en-US" sz="1200" dirty="0" smtClean="0"/>
              <a:t> : </a:t>
            </a:r>
            <a:r>
              <a:rPr lang="en-IN" sz="1200" dirty="0" smtClean="0"/>
              <a:t>Differential potential between the sperm membrane</a:t>
            </a:r>
            <a:r>
              <a:rPr lang="en-IN" sz="1200" baseline="0" dirty="0" smtClean="0"/>
              <a:t> </a:t>
            </a:r>
            <a:r>
              <a:rPr lang="en-IN" sz="1200" dirty="0" smtClean="0"/>
              <a:t>and its surroundings……Mature sperm cell : </a:t>
            </a:r>
            <a:r>
              <a:rPr lang="en-IN" sz="1200" dirty="0" smtClean="0">
                <a:solidFill>
                  <a:srgbClr val="FFFF00"/>
                </a:solidFill>
              </a:rPr>
              <a:t>negative zeta potential of -16 to -20 mV</a:t>
            </a:r>
          </a:p>
          <a:p>
            <a:r>
              <a:rPr lang="en-IN" sz="1200" dirty="0" smtClean="0"/>
              <a:t>                          - Washed sperm in serum-free medium.. introduced in a conical tube (positively charged by rubbing or rotating the tube on a latex glove)    </a:t>
            </a:r>
          </a:p>
          <a:p>
            <a:r>
              <a:rPr lang="en-IN" sz="1200" dirty="0" smtClean="0"/>
              <a:t>                          </a:t>
            </a:r>
            <a:r>
              <a:rPr lang="en-IN" sz="1200" dirty="0" err="1" smtClean="0"/>
              <a:t>Electronegatively</a:t>
            </a:r>
            <a:r>
              <a:rPr lang="en-IN" sz="1200" dirty="0" smtClean="0"/>
              <a:t> charged sperm attach to the walls by electrostatic forces…. non-adherent sperm and other contaminants are removed </a:t>
            </a:r>
          </a:p>
          <a:p>
            <a:r>
              <a:rPr lang="en-IN" sz="1200" dirty="0" smtClean="0"/>
              <a:t>                         ...... sperm cells : recovered by rinsing with serum-supplemented medium…. Inexpensive but not reliable </a:t>
            </a:r>
          </a:p>
          <a:p>
            <a:r>
              <a:rPr lang="en-US" sz="1200" b="1" dirty="0" smtClean="0">
                <a:latin typeface="Arial Rounded MT Bold" pitchFamily="34" charset="0"/>
              </a:rPr>
              <a:t>Sperm </a:t>
            </a:r>
            <a:r>
              <a:rPr lang="en-US" sz="1200" b="1" dirty="0" err="1" smtClean="0">
                <a:latin typeface="Arial Rounded MT Bold" pitchFamily="34" charset="0"/>
              </a:rPr>
              <a:t>chemotaxis</a:t>
            </a:r>
            <a:r>
              <a:rPr lang="en-US" sz="1200" dirty="0" smtClean="0">
                <a:latin typeface="Arial Rounded MT Bold" pitchFamily="34" charset="0"/>
              </a:rPr>
              <a:t>….. Chemical</a:t>
            </a:r>
            <a:r>
              <a:rPr lang="en-US" sz="1200" baseline="0" dirty="0" smtClean="0">
                <a:latin typeface="Arial Rounded MT Bold" pitchFamily="34" charset="0"/>
              </a:rPr>
              <a:t> gradient (progesterone from cumulus of ova), Thermal gradient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BA438-2AD6-485A-A942-E3ED14ED8AB9}" type="slidenum">
              <a:rPr lang="en-IN" smtClean="0"/>
              <a:pPr/>
              <a:t>67</a:t>
            </a:fld>
            <a:endParaRPr lang="en-I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Fluorophore</a:t>
            </a:r>
            <a:r>
              <a:rPr lang="en-US" b="1" dirty="0" smtClean="0"/>
              <a:t> for probes </a:t>
            </a:r>
            <a:r>
              <a:rPr lang="en-US" dirty="0" smtClean="0"/>
              <a:t>: spectrum orange </a:t>
            </a:r>
            <a:r>
              <a:rPr lang="en-US" dirty="0" err="1" smtClean="0"/>
              <a:t>fluorophore</a:t>
            </a:r>
            <a:r>
              <a:rPr lang="en-US" dirty="0" smtClean="0"/>
              <a:t> for X-chromosome</a:t>
            </a:r>
          </a:p>
          <a:p>
            <a:r>
              <a:rPr lang="en-US" dirty="0" smtClean="0"/>
              <a:t>                                        spectrum green </a:t>
            </a:r>
            <a:r>
              <a:rPr lang="en-US" dirty="0" err="1" smtClean="0"/>
              <a:t>fluorophore</a:t>
            </a:r>
            <a:r>
              <a:rPr lang="en-US" dirty="0" smtClean="0"/>
              <a:t> for Y-chromosome</a:t>
            </a:r>
          </a:p>
          <a:p>
            <a:r>
              <a:rPr lang="en-US" dirty="0" smtClean="0"/>
              <a:t>    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BA438-2AD6-485A-A942-E3ED14ED8AB9}" type="slidenum">
              <a:rPr lang="en-IN" smtClean="0"/>
              <a:pPr/>
              <a:t>68</a:t>
            </a:fld>
            <a:endParaRPr lang="en-I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Final examination : Counter stain : DAPI</a:t>
            </a:r>
          </a:p>
          <a:p>
            <a:r>
              <a:rPr lang="en-US" dirty="0" smtClean="0"/>
              <a:t>                            x1000 microscope</a:t>
            </a:r>
            <a:r>
              <a:rPr lang="en-US" baseline="0" dirty="0" smtClean="0"/>
              <a:t> with </a:t>
            </a:r>
            <a:r>
              <a:rPr lang="en-US" baseline="0" dirty="0" err="1" smtClean="0"/>
              <a:t>epifluorescence</a:t>
            </a:r>
            <a:r>
              <a:rPr lang="en-US" baseline="0" dirty="0" smtClean="0"/>
              <a:t> and DAPI-Texas red-FITC triple filter</a:t>
            </a:r>
          </a:p>
          <a:p>
            <a:r>
              <a:rPr lang="en-US" baseline="0" dirty="0" smtClean="0"/>
              <a:t>                            Cell with single orange domain : X</a:t>
            </a:r>
          </a:p>
          <a:p>
            <a:r>
              <a:rPr lang="en-US" baseline="0" dirty="0" smtClean="0"/>
              <a:t>                            Cell with single green domain : Y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BA438-2AD6-485A-A942-E3ED14ED8AB9}" type="slidenum">
              <a:rPr lang="en-IN" smtClean="0"/>
              <a:pPr/>
              <a:t>69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bsglobal.com/" TargetMode="Externa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7200"/>
            <a:ext cx="8534400" cy="5724644"/>
          </a:xfrm>
          <a:prstGeom prst="rect">
            <a:avLst/>
          </a:prstGeom>
          <a:noFill/>
          <a:effectLst>
            <a:outerShdw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lgerian" pitchFamily="82" charset="0"/>
                <a:cs typeface="Aharoni" pitchFamily="2" charset="-79"/>
              </a:rPr>
              <a:t>            </a:t>
            </a:r>
          </a:p>
          <a:p>
            <a:pPr algn="ctr"/>
            <a:endParaRPr lang="en-US" sz="2800" dirty="0" smtClean="0">
              <a:latin typeface="Algerian" pitchFamily="82" charset="0"/>
              <a:cs typeface="Times New Roman" pitchFamily="18" charset="0"/>
            </a:endParaRPr>
          </a:p>
          <a:p>
            <a:pPr algn="ctr"/>
            <a:endParaRPr lang="en-US" sz="2800" dirty="0" smtClean="0">
              <a:latin typeface="Algerian" pitchFamily="82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latin typeface="Algerian" pitchFamily="82" charset="0"/>
                <a:cs typeface="Times New Roman" pitchFamily="18" charset="0"/>
              </a:rPr>
              <a:t>Major  Credit  seminar</a:t>
            </a:r>
            <a:endParaRPr lang="en-US" sz="5400" b="1" dirty="0" smtClean="0">
              <a:latin typeface="Algerian" pitchFamily="82" charset="0"/>
              <a:cs typeface="Aharoni" pitchFamily="2" charset="-79"/>
            </a:endParaRPr>
          </a:p>
          <a:p>
            <a:pPr algn="ctr"/>
            <a:r>
              <a:rPr lang="en-US" sz="6600" b="1" dirty="0" smtClean="0">
                <a:solidFill>
                  <a:srgbClr val="6600CC"/>
                </a:solidFill>
                <a:latin typeface="Algerian" pitchFamily="82" charset="0"/>
                <a:cs typeface="Aharoni" pitchFamily="2" charset="-79"/>
              </a:rPr>
              <a:t>SPERM  SEXING</a:t>
            </a:r>
          </a:p>
          <a:p>
            <a:pPr algn="ctr"/>
            <a:r>
              <a:rPr lang="en-US" sz="3200" b="1" dirty="0" smtClean="0">
                <a:solidFill>
                  <a:srgbClr val="6600CC"/>
                </a:solidFill>
                <a:latin typeface="Algerian" pitchFamily="82" charset="0"/>
                <a:cs typeface="Aharoni" pitchFamily="2" charset="-79"/>
              </a:rPr>
              <a:t>Advances  and  limitations</a:t>
            </a: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Presented by –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Vikas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Sachan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Ph.D. 1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yr. (V-1815/17)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Department of Veterinary Gynecology &amp; Obstetrics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DUVASU, Mathura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New 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1500" y="152400"/>
            <a:ext cx="1882500" cy="1752600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457200" y="4038600"/>
            <a:ext cx="8229600" cy="1588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114300" dist="114300" dir="3840000" algn="ctr" rotWithShape="0">
              <a:srgbClr val="000000">
                <a:alpha val="7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7200" y="2438400"/>
            <a:ext cx="8229600" cy="1588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114300" dist="114300" dir="3840000" algn="ctr" rotWithShape="0">
              <a:srgbClr val="000000">
                <a:alpha val="7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28600"/>
            <a:ext cx="83058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Algerian" pitchFamily="82" charset="0"/>
              </a:rPr>
              <a:t>albumin gradient method</a:t>
            </a:r>
          </a:p>
          <a:p>
            <a:endParaRPr lang="en-US" sz="2600" dirty="0" smtClean="0"/>
          </a:p>
          <a:p>
            <a:r>
              <a:rPr lang="en-US" sz="2400" dirty="0" smtClean="0">
                <a:latin typeface="Arial Rounded MT Bold" pitchFamily="34" charset="0"/>
              </a:rPr>
              <a:t>- Based on </a:t>
            </a:r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</a:rPr>
              <a:t>sperm motility &amp; size</a:t>
            </a:r>
          </a:p>
          <a:p>
            <a:pPr>
              <a:buFontTx/>
              <a:buChar char="-"/>
            </a:pPr>
            <a:endParaRPr lang="en-US" sz="24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- Ericsson and Coworkers in 1973 (Human sperms)</a:t>
            </a:r>
          </a:p>
          <a:p>
            <a:r>
              <a:rPr lang="en-US" sz="2400" dirty="0" smtClean="0">
                <a:latin typeface="Arial Rounded MT Bold" pitchFamily="34" charset="0"/>
              </a:rPr>
              <a:t>  </a:t>
            </a:r>
          </a:p>
          <a:p>
            <a:r>
              <a:rPr lang="en-US" sz="2400" dirty="0" smtClean="0">
                <a:latin typeface="Arial Rounded MT Bold" pitchFamily="34" charset="0"/>
              </a:rPr>
              <a:t>- 85% sperm having </a:t>
            </a:r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</a:rPr>
              <a:t>Y- chromosome </a:t>
            </a:r>
            <a:r>
              <a:rPr lang="en-US" sz="2400" dirty="0" smtClean="0">
                <a:latin typeface="Arial Rounded MT Bold" pitchFamily="34" charset="0"/>
              </a:rPr>
              <a:t>at lowermost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portion                                      </a:t>
            </a:r>
            <a:r>
              <a:rPr lang="en-US" sz="2400" dirty="0" smtClean="0">
                <a:solidFill>
                  <a:srgbClr val="FF0000"/>
                </a:solidFill>
                <a:latin typeface="Arial Rounded MT Bold" pitchFamily="34" charset="0"/>
              </a:rPr>
              <a:t>(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Ericsson and Ericsson, 1999)</a:t>
            </a:r>
            <a:endParaRPr lang="en-US" sz="24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IN" sz="2400" dirty="0" smtClean="0">
                <a:latin typeface="Arial Rounded MT Bold" pitchFamily="34" charset="0"/>
              </a:rPr>
              <a:t> Y-chromosome-bearing spermatozoa :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smaller</a:t>
            </a:r>
            <a:r>
              <a:rPr lang="en-IN" sz="2400" dirty="0" smtClean="0">
                <a:latin typeface="Arial Rounded MT Bold" pitchFamily="34" charset="0"/>
              </a:rPr>
              <a:t> in size and greater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downward swimming  </a:t>
            </a:r>
          </a:p>
          <a:p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        velocity 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(within vertical columns of high density human serum   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albumin i.e. HSA )		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(Ericsson et al., 1973)</a:t>
            </a:r>
            <a:endParaRPr lang="en-IN" sz="24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endParaRPr lang="en-IN" sz="2400" dirty="0" smtClean="0">
              <a:latin typeface="Arial Rounded MT Bold" pitchFamily="34" charset="0"/>
            </a:endParaRPr>
          </a:p>
          <a:p>
            <a:r>
              <a:rPr lang="en-IN" sz="2400" dirty="0" smtClean="0">
                <a:latin typeface="Arial Rounded MT Bold" pitchFamily="34" charset="0"/>
              </a:rPr>
              <a:t>- </a:t>
            </a:r>
            <a:r>
              <a:rPr lang="en-US" sz="2400" dirty="0" smtClean="0">
                <a:latin typeface="Arial Rounded MT Bold" pitchFamily="34" charset="0"/>
              </a:rPr>
              <a:t>More downward swimming velocity by Y-chromosome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(in </a:t>
            </a:r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</a:rPr>
              <a:t>increased density &amp; viscous medium</a:t>
            </a:r>
            <a:r>
              <a:rPr lang="en-US" sz="2400" dirty="0" smtClean="0">
                <a:latin typeface="Arial Rounded MT Bold" pitchFamily="34" charset="0"/>
              </a:rPr>
              <a:t>)</a:t>
            </a:r>
            <a:endParaRPr lang="en-US" sz="2400" dirty="0">
              <a:latin typeface="Arial Rounded MT Bold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" y="762000"/>
            <a:ext cx="89916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outerShdw blurRad="76200" dist="88900" dir="3840000" algn="ctr" rotWithShape="0">
              <a:srgbClr val="000000">
                <a:alpha val="57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304800"/>
            <a:ext cx="8763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400" dirty="0" smtClean="0">
                <a:latin typeface="Arial Rounded MT Bold" pitchFamily="34" charset="0"/>
              </a:rPr>
              <a:t> Higher wt. of X-chromosome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: Too small to influence the gravitational effect for 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downward  swimming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r>
              <a:rPr lang="en-IN" sz="2400" dirty="0" smtClean="0">
                <a:latin typeface="Arial Rounded MT Bold" pitchFamily="34" charset="0"/>
              </a:rPr>
              <a:t>-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No effect </a:t>
            </a:r>
            <a:r>
              <a:rPr lang="en-IN" sz="2400" dirty="0" smtClean="0">
                <a:latin typeface="Arial Rounded MT Bold" pitchFamily="34" charset="0"/>
              </a:rPr>
              <a:t>of Y sperm enrichment by albumin separation </a:t>
            </a:r>
          </a:p>
          <a:p>
            <a:r>
              <a:rPr lang="en-IN" sz="2000" dirty="0" smtClean="0">
                <a:solidFill>
                  <a:schemeClr val="bg1"/>
                </a:solidFill>
                <a:latin typeface="Arial Rounded MT Bold" pitchFamily="34" charset="0"/>
              </a:rPr>
              <a:t>               			                   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</a:t>
            </a:r>
            <a:r>
              <a:rPr lang="en-IN" sz="2000" dirty="0" err="1" smtClean="0">
                <a:solidFill>
                  <a:srgbClr val="FF0000"/>
                </a:solidFill>
                <a:latin typeface="Arial Rounded MT Bold" pitchFamily="34" charset="0"/>
              </a:rPr>
              <a:t>Brandriff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IN" sz="2000" i="1" dirty="0" smtClean="0">
                <a:solidFill>
                  <a:srgbClr val="FF0000"/>
                </a:solidFill>
                <a:latin typeface="Arial Rounded MT Bold" pitchFamily="34" charset="0"/>
              </a:rPr>
              <a:t>et al.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, 1986)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endParaRPr lang="en-IN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</a:rPr>
              <a:t>Never</a:t>
            </a:r>
            <a:r>
              <a:rPr lang="en-US" sz="2400" dirty="0" smtClean="0">
                <a:latin typeface="Arial Rounded MT Bold" pitchFamily="34" charset="0"/>
              </a:rPr>
              <a:t> been shown to sex spermatozoa accurately from</a:t>
            </a:r>
          </a:p>
          <a:p>
            <a:r>
              <a:rPr lang="en-US" sz="2400" dirty="0" smtClean="0">
                <a:latin typeface="Arial Rounded MT Bold" pitchFamily="34" charset="0"/>
              </a:rPr>
              <a:t>   mammals other than humans               </a:t>
            </a:r>
            <a:r>
              <a:rPr lang="en-US" sz="2000" dirty="0" smtClean="0">
                <a:solidFill>
                  <a:srgbClr val="FF0000"/>
                </a:solidFill>
                <a:latin typeface="Arial Rounded MT Bold" pitchFamily="34" charset="0"/>
              </a:rPr>
              <a:t>(White  et al., 1984)</a:t>
            </a:r>
          </a:p>
          <a:p>
            <a:endParaRPr lang="en-US" sz="20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IN" sz="2000" dirty="0" smtClean="0">
                <a:latin typeface="Arial Rounded MT Bold" pitchFamily="34" charset="0"/>
              </a:rPr>
              <a:t> </a:t>
            </a:r>
            <a:r>
              <a:rPr lang="en-IN" sz="2400" dirty="0" smtClean="0">
                <a:latin typeface="Arial Rounded MT Bold" pitchFamily="34" charset="0"/>
              </a:rPr>
              <a:t>Interesting aspect of the use of this method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: When women are treated with </a:t>
            </a:r>
            <a:r>
              <a:rPr lang="en-IN" sz="2400" dirty="0" err="1" smtClean="0">
                <a:latin typeface="Arial Rounded MT Bold" pitchFamily="34" charset="0"/>
              </a:rPr>
              <a:t>clomiphene</a:t>
            </a:r>
            <a:r>
              <a:rPr lang="en-IN" sz="2400" dirty="0" smtClean="0">
                <a:latin typeface="Arial Rounded MT Bold" pitchFamily="34" charset="0"/>
              </a:rPr>
              <a:t> citrate to 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 induce ovulation before insemination : </a:t>
            </a:r>
          </a:p>
          <a:p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         sex ratio is reversed </a:t>
            </a:r>
            <a:r>
              <a:rPr lang="en-IN" sz="2000" dirty="0" smtClean="0">
                <a:solidFill>
                  <a:srgbClr val="FFFF00"/>
                </a:solidFill>
                <a:latin typeface="Arial Rounded MT Bold" pitchFamily="34" charset="0"/>
              </a:rPr>
              <a:t>  </a:t>
            </a:r>
            <a:r>
              <a:rPr lang="en-IN" sz="2000" dirty="0" smtClean="0">
                <a:latin typeface="Arial Rounded MT Bold" pitchFamily="34" charset="0"/>
              </a:rPr>
              <a:t>    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(Ericsson and Ericsson, 1999)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6" name="Picture 2" descr="C:\Users\lenovo\Desktop\Percol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0575" y="609600"/>
            <a:ext cx="657225" cy="28956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03537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latin typeface="Algerian" pitchFamily="82" charset="0"/>
              </a:rPr>
              <a:t>  </a:t>
            </a:r>
            <a:r>
              <a:rPr lang="en-US" sz="3000" b="1" dirty="0" err="1" smtClean="0">
                <a:solidFill>
                  <a:srgbClr val="FF0000"/>
                </a:solidFill>
                <a:latin typeface="Algerian" pitchFamily="82" charset="0"/>
              </a:rPr>
              <a:t>Percoll</a:t>
            </a:r>
            <a:r>
              <a:rPr lang="en-US" sz="3000" b="1" dirty="0" smtClean="0">
                <a:solidFill>
                  <a:srgbClr val="FF0000"/>
                </a:solidFill>
                <a:latin typeface="Algerian" pitchFamily="82" charset="0"/>
              </a:rPr>
              <a:t>  density  gradient  centrifugation</a:t>
            </a:r>
          </a:p>
          <a:p>
            <a:endParaRPr lang="en-US" sz="3000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" y="838200"/>
            <a:ext cx="8763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outerShdw blurRad="76200" dist="38100" dir="3840000" algn="ctr" rotWithShape="0">
              <a:srgbClr val="000000">
                <a:alpha val="57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28600" y="1066800"/>
            <a:ext cx="868680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/>
              <a:t> </a:t>
            </a:r>
            <a:r>
              <a:rPr lang="en-US" sz="2400" dirty="0" smtClean="0"/>
              <a:t>- </a:t>
            </a:r>
            <a:r>
              <a:rPr lang="en-US" sz="2400" dirty="0" smtClean="0">
                <a:latin typeface="Arial Rounded MT Bold" pitchFamily="34" charset="0"/>
              </a:rPr>
              <a:t>On the basis of  </a:t>
            </a:r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</a:rPr>
              <a:t>sedimentation density difference</a:t>
            </a:r>
            <a:r>
              <a:rPr lang="en-US" sz="2400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2400" dirty="0" smtClean="0">
                <a:latin typeface="Arial Rounded MT Bold" pitchFamily="34" charset="0"/>
              </a:rPr>
              <a:t>(Y &lt; X)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: because of large size and more chromatin content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Percoll</a:t>
            </a:r>
            <a:r>
              <a:rPr lang="en-US" sz="2400" dirty="0" smtClean="0">
                <a:latin typeface="Arial Rounded MT Bold" pitchFamily="34" charset="0"/>
              </a:rPr>
              <a:t>  :</a:t>
            </a:r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</a:rPr>
              <a:t>colloidal silica </a:t>
            </a:r>
            <a:r>
              <a:rPr lang="en-US" sz="2400" dirty="0" smtClean="0">
                <a:latin typeface="Arial Rounded MT Bold" pitchFamily="34" charset="0"/>
              </a:rPr>
              <a:t>particles (15-30 nm </a:t>
            </a:r>
            <a:r>
              <a:rPr lang="en-US" sz="2400" dirty="0" err="1" smtClean="0">
                <a:latin typeface="Arial Rounded MT Bold" pitchFamily="34" charset="0"/>
              </a:rPr>
              <a:t>dia</a:t>
            </a:r>
            <a:r>
              <a:rPr lang="en-US" sz="2400" dirty="0" smtClean="0">
                <a:latin typeface="Arial Rounded MT Bold" pitchFamily="34" charset="0"/>
              </a:rPr>
              <a:t>)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 23% w/w in water 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Arial Rounded MT Bold" pitchFamily="34" charset="0"/>
              </a:rPr>
              <a:t>                   </a:t>
            </a:r>
            <a:r>
              <a:rPr lang="en-US" sz="2400" dirty="0" err="1" smtClean="0">
                <a:solidFill>
                  <a:srgbClr val="6600CC"/>
                </a:solidFill>
                <a:latin typeface="Arial Rounded MT Bold" pitchFamily="34" charset="0"/>
              </a:rPr>
              <a:t>polyvinylpyrrolidone</a:t>
            </a:r>
            <a:r>
              <a:rPr lang="en-US" sz="2400" dirty="0" smtClean="0">
                <a:latin typeface="Arial Rounded MT Bold" pitchFamily="34" charset="0"/>
              </a:rPr>
              <a:t> (PVP) coating</a:t>
            </a:r>
            <a:r>
              <a:rPr lang="en-US" sz="24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Arial Rounded MT Bold" pitchFamily="34" charset="0"/>
              </a:rPr>
              <a:t>                                                                             </a:t>
            </a:r>
            <a:r>
              <a:rPr lang="en-US" sz="2000" dirty="0" smtClean="0">
                <a:solidFill>
                  <a:srgbClr val="FF0000"/>
                </a:solidFill>
                <a:latin typeface="Arial Rounded MT Bold" pitchFamily="34" charset="0"/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  <a:latin typeface="Arial Rounded MT Bold" pitchFamily="34" charset="0"/>
              </a:rPr>
              <a:t>Pertoft</a:t>
            </a:r>
            <a:r>
              <a:rPr lang="en-US" sz="2000" dirty="0" smtClean="0">
                <a:solidFill>
                  <a:srgbClr val="FF0000"/>
                </a:solidFill>
                <a:latin typeface="Arial Rounded MT Bold" pitchFamily="34" charset="0"/>
              </a:rPr>
              <a:t> </a:t>
            </a:r>
            <a:r>
              <a:rPr lang="en-US" sz="2000" i="1" dirty="0" smtClean="0">
                <a:solidFill>
                  <a:srgbClr val="FF0000"/>
                </a:solidFill>
                <a:latin typeface="Arial Rounded MT Bold" pitchFamily="34" charset="0"/>
              </a:rPr>
              <a:t>et al., </a:t>
            </a:r>
            <a:r>
              <a:rPr lang="en-US" sz="2000" dirty="0" smtClean="0">
                <a:solidFill>
                  <a:srgbClr val="FF0000"/>
                </a:solidFill>
                <a:latin typeface="Arial Rounded MT Bold" pitchFamily="34" charset="0"/>
              </a:rPr>
              <a:t>1978)</a:t>
            </a:r>
            <a:endParaRPr lang="en-US" sz="24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r>
              <a:rPr lang="en-US" sz="2400" i="1" dirty="0" smtClean="0">
                <a:latin typeface="Arial Rounded MT Bold" pitchFamily="34" charset="0"/>
              </a:rPr>
              <a:t>                   </a:t>
            </a:r>
            <a:r>
              <a:rPr lang="en-US" sz="2400" dirty="0" smtClean="0">
                <a:latin typeface="Arial Rounded MT Bold" pitchFamily="34" charset="0"/>
              </a:rPr>
              <a:t>Low viscosity (Easy equilibrium sedimentation)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 Low </a:t>
            </a:r>
            <a:r>
              <a:rPr lang="en-US" sz="2400" dirty="0" err="1" smtClean="0">
                <a:latin typeface="Arial Rounded MT Bold" pitchFamily="34" charset="0"/>
              </a:rPr>
              <a:t>osmolarity</a:t>
            </a:r>
            <a:endParaRPr lang="en-US" sz="2400" dirty="0" smtClean="0"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                   High levels of </a:t>
            </a:r>
            <a:r>
              <a:rPr lang="en-US" sz="2400" dirty="0" err="1" smtClean="0">
                <a:solidFill>
                  <a:srgbClr val="6600CC"/>
                </a:solidFill>
                <a:latin typeface="Arial Rounded MT Bold" pitchFamily="34" charset="0"/>
              </a:rPr>
              <a:t>endotoxin</a:t>
            </a:r>
            <a:endParaRPr lang="en-US" sz="2400" dirty="0" smtClean="0">
              <a:solidFill>
                <a:srgbClr val="6600CC"/>
              </a:solidFill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                   Damaging effect of PVP on sperm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(</a:t>
            </a:r>
            <a:r>
              <a:rPr lang="en-IN" sz="2400" dirty="0" smtClean="0">
                <a:latin typeface="Arial Rounded MT Bold" pitchFamily="34" charset="0"/>
              </a:rPr>
              <a:t>withdrawn from the market in 1996</a:t>
            </a:r>
            <a:r>
              <a:rPr lang="en-US" sz="2400" dirty="0" smtClean="0">
                <a:latin typeface="Arial Rounded MT Bold" pitchFamily="34" charset="0"/>
              </a:rPr>
              <a:t>)</a:t>
            </a:r>
            <a:endParaRPr lang="en-US" sz="2400" dirty="0">
              <a:latin typeface="Arial Rounded MT Bold" pitchFamily="34" charset="0"/>
            </a:endParaRPr>
          </a:p>
        </p:txBody>
      </p:sp>
      <p:pic>
        <p:nvPicPr>
          <p:cNvPr id="7" name="Picture 2" descr="C:\Users\lenovo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4419600"/>
            <a:ext cx="2025112" cy="21336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493216"/>
            <a:ext cx="8763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dirty="0" smtClean="0">
                <a:latin typeface="Arial Rounded MT Bold" pitchFamily="34" charset="0"/>
              </a:rPr>
              <a:t> Centrifugation : minimize  the  effect  of  motility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               maximize the difference in mass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: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X- sperm : in the densest layer of the gradient</a:t>
            </a:r>
          </a:p>
          <a:p>
            <a:endParaRPr lang="en-US" sz="2400" dirty="0" smtClean="0">
              <a:solidFill>
                <a:srgbClr val="6600CC"/>
              </a:solidFill>
              <a:latin typeface="Arial Rounded MT Bold" pitchFamily="34" charset="0"/>
            </a:endParaRPr>
          </a:p>
          <a:p>
            <a:endParaRPr lang="en-US" sz="2400" dirty="0" smtClean="0">
              <a:solidFill>
                <a:srgbClr val="6600CC"/>
              </a:solidFill>
              <a:latin typeface="Arial Rounded MT Bold" pitchFamily="34" charset="0"/>
            </a:endParaRPr>
          </a:p>
          <a:p>
            <a:endParaRPr lang="en-US" sz="2400" dirty="0" smtClean="0">
              <a:solidFill>
                <a:srgbClr val="6600CC"/>
              </a:solidFill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- Separation of X-Chromosome sperms </a:t>
            </a:r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</a:rPr>
              <a:t>(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86% to 94%</a:t>
            </a:r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</a:rPr>
              <a:t>)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Difference between top and bottom layer for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    Top        : Y chromosome sperms      :  1.6%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    Bottom :  X- chromosome sperms    :  4.4%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                                               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(Van </a:t>
            </a:r>
            <a:r>
              <a:rPr lang="en-IN" sz="2000" dirty="0" err="1" smtClean="0">
                <a:solidFill>
                  <a:srgbClr val="FF0000"/>
                </a:solidFill>
                <a:latin typeface="Arial Rounded MT Bold" pitchFamily="34" charset="0"/>
              </a:rPr>
              <a:t>Kooij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 and van </a:t>
            </a:r>
            <a:r>
              <a:rPr lang="en-IN" sz="2000" dirty="0" err="1" smtClean="0">
                <a:solidFill>
                  <a:srgbClr val="FF0000"/>
                </a:solidFill>
                <a:latin typeface="Arial Rounded MT Bold" pitchFamily="34" charset="0"/>
              </a:rPr>
              <a:t>Oost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, 1992)</a:t>
            </a:r>
            <a:endParaRPr lang="en-US" sz="2400" dirty="0" smtClean="0">
              <a:solidFill>
                <a:srgbClr val="FF0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609600"/>
            <a:ext cx="86106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</a:rPr>
              <a:t> Sucrose</a:t>
            </a:r>
            <a:r>
              <a:rPr lang="en-US" sz="2400" dirty="0" smtClean="0">
                <a:latin typeface="Arial Rounded MT Bold" pitchFamily="34" charset="0"/>
              </a:rPr>
              <a:t> density gradient centrifugation    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Arial Rounded MT Bold" pitchFamily="34" charset="0"/>
              </a:rPr>
              <a:t>                                                                             </a:t>
            </a:r>
            <a:r>
              <a:rPr lang="en-US" sz="2000" dirty="0" smtClean="0">
                <a:solidFill>
                  <a:srgbClr val="FF0000"/>
                </a:solidFill>
                <a:latin typeface="Arial Rounded MT Bold" pitchFamily="34" charset="0"/>
              </a:rPr>
              <a:t>(Rhode et al., 1975)</a:t>
            </a:r>
          </a:p>
          <a:p>
            <a:endParaRPr lang="en-US" sz="24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rgbClr val="6600CC"/>
                </a:solidFill>
                <a:latin typeface="Arial Rounded MT Bold" pitchFamily="34" charset="0"/>
              </a:rPr>
              <a:t>Ficoll</a:t>
            </a:r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</a:rPr>
              <a:t> sodium </a:t>
            </a:r>
            <a:r>
              <a:rPr lang="en-US" sz="2400" dirty="0" err="1" smtClean="0">
                <a:solidFill>
                  <a:srgbClr val="6600CC"/>
                </a:solidFill>
                <a:latin typeface="Arial Rounded MT Bold" pitchFamily="34" charset="0"/>
              </a:rPr>
              <a:t>metrizoate</a:t>
            </a:r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</a:rPr>
              <a:t> </a:t>
            </a:r>
            <a:r>
              <a:rPr lang="en-US" sz="2400" dirty="0" smtClean="0">
                <a:latin typeface="Arial Rounded MT Bold" pitchFamily="34" charset="0"/>
              </a:rPr>
              <a:t>density gradient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Arial Rounded MT Bold" pitchFamily="34" charset="0"/>
              </a:rPr>
              <a:t>                                                                                           (</a:t>
            </a:r>
            <a:r>
              <a:rPr lang="en-US" sz="2000" dirty="0" err="1" smtClean="0">
                <a:solidFill>
                  <a:srgbClr val="FF0000"/>
                </a:solidFill>
                <a:latin typeface="Arial Rounded MT Bold" pitchFamily="34" charset="0"/>
              </a:rPr>
              <a:t>Shastry</a:t>
            </a:r>
            <a:r>
              <a:rPr lang="en-US" sz="2000" dirty="0" smtClean="0">
                <a:solidFill>
                  <a:srgbClr val="FF0000"/>
                </a:solidFill>
                <a:latin typeface="Arial Rounded MT Bold" pitchFamily="34" charset="0"/>
              </a:rPr>
              <a:t> et al., 1977)</a:t>
            </a:r>
          </a:p>
          <a:p>
            <a:endParaRPr lang="en-US" sz="24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IN" sz="2400" dirty="0" err="1" smtClean="0">
                <a:solidFill>
                  <a:srgbClr val="6600CC"/>
                </a:solidFill>
                <a:latin typeface="Arial Rounded MT Bold" pitchFamily="34" charset="0"/>
              </a:rPr>
              <a:t>Nycodenz</a:t>
            </a:r>
            <a:r>
              <a:rPr lang="en-IN" sz="2400" dirty="0" smtClean="0">
                <a:latin typeface="Arial Rounded MT Bold" pitchFamily="34" charset="0"/>
              </a:rPr>
              <a:t> : </a:t>
            </a:r>
            <a:r>
              <a:rPr lang="en-IN" sz="2400" dirty="0" err="1" smtClean="0">
                <a:latin typeface="Arial Rounded MT Bold" pitchFamily="34" charset="0"/>
              </a:rPr>
              <a:t>iohexol</a:t>
            </a:r>
            <a:r>
              <a:rPr lang="en-IN" sz="2400" dirty="0" smtClean="0">
                <a:latin typeface="Arial Rounded MT Bold" pitchFamily="34" charset="0"/>
              </a:rPr>
              <a:t> (80% (w/v)</a:t>
            </a:r>
          </a:p>
          <a:p>
            <a:pPr>
              <a:buFontTx/>
              <a:buChar char="-"/>
            </a:pPr>
            <a:endParaRPr lang="en-US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US" sz="2400" dirty="0" err="1" smtClean="0">
                <a:solidFill>
                  <a:srgbClr val="6600CC"/>
                </a:solidFill>
                <a:latin typeface="Arial Rounded MT Bold" pitchFamily="34" charset="0"/>
              </a:rPr>
              <a:t>PureSperm</a:t>
            </a:r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</a:rPr>
              <a:t> 100</a:t>
            </a:r>
          </a:p>
          <a:p>
            <a:pPr>
              <a:buFontTx/>
              <a:buChar char="-"/>
            </a:pPr>
            <a:endParaRPr lang="en-US" sz="2400" dirty="0" smtClean="0">
              <a:solidFill>
                <a:srgbClr val="6600CC"/>
              </a:solidFill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 </a:t>
            </a:r>
            <a:r>
              <a:rPr lang="en-IN" sz="2400" dirty="0" err="1" smtClean="0">
                <a:solidFill>
                  <a:srgbClr val="6600CC"/>
                </a:solidFill>
                <a:latin typeface="Arial Rounded MT Bold" pitchFamily="34" charset="0"/>
              </a:rPr>
              <a:t>OptiPrep</a:t>
            </a:r>
            <a:r>
              <a:rPr lang="en-IN" sz="2400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IN" sz="2400" dirty="0" smtClean="0">
                <a:latin typeface="Arial Rounded MT Bold" pitchFamily="34" charset="0"/>
              </a:rPr>
              <a:t>: 60% </a:t>
            </a:r>
            <a:r>
              <a:rPr lang="en-IN" sz="2400" dirty="0" err="1" smtClean="0">
                <a:latin typeface="Arial Rounded MT Bold" pitchFamily="34" charset="0"/>
              </a:rPr>
              <a:t>iodixanol</a:t>
            </a:r>
            <a:r>
              <a:rPr lang="en-IN" sz="2400" dirty="0" smtClean="0">
                <a:latin typeface="Arial Rounded MT Bold" pitchFamily="34" charset="0"/>
              </a:rPr>
              <a:t> in water (density of 1.32 g/ml)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              low viscosity and low </a:t>
            </a:r>
            <a:r>
              <a:rPr lang="en-IN" sz="2400" dirty="0" err="1" smtClean="0">
                <a:latin typeface="Arial Rounded MT Bold" pitchFamily="34" charset="0"/>
              </a:rPr>
              <a:t>osmolality</a:t>
            </a:r>
            <a:endParaRPr lang="en-IN" sz="2400" dirty="0" smtClean="0">
              <a:latin typeface="Arial Rounded MT Bold" pitchFamily="34" charset="0"/>
            </a:endParaRPr>
          </a:p>
          <a:p>
            <a:r>
              <a:rPr lang="en-IN" sz="2400" dirty="0" smtClean="0">
                <a:latin typeface="Arial Rounded MT Bold" pitchFamily="34" charset="0"/>
              </a:rPr>
              <a:t>                      sterile </a:t>
            </a:r>
            <a:r>
              <a:rPr lang="en-IN" sz="2400" dirty="0" err="1" smtClean="0">
                <a:latin typeface="Arial Rounded MT Bold" pitchFamily="34" charset="0"/>
              </a:rPr>
              <a:t>endotoxin</a:t>
            </a:r>
            <a:r>
              <a:rPr lang="en-IN" sz="2400" dirty="0" smtClean="0">
                <a:latin typeface="Arial Rounded MT Bold" pitchFamily="34" charset="0"/>
              </a:rPr>
              <a:t>, non-ionic, non-toxic to cells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              metabolically inert           </a:t>
            </a:r>
            <a:r>
              <a:rPr lang="en-IN" sz="2400" dirty="0" smtClean="0">
                <a:solidFill>
                  <a:srgbClr val="FFFF00"/>
                </a:solidFill>
                <a:latin typeface="Arial Rounded MT Bold" pitchFamily="34" charset="0"/>
              </a:rPr>
              <a:t>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</a:t>
            </a:r>
            <a:r>
              <a:rPr lang="en-IN" sz="2000" dirty="0" err="1" smtClean="0">
                <a:solidFill>
                  <a:srgbClr val="FF0000"/>
                </a:solidFill>
                <a:latin typeface="Arial Rounded MT Bold" pitchFamily="34" charset="0"/>
              </a:rPr>
              <a:t>Sakkas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 et al., 2000)</a:t>
            </a:r>
            <a:endParaRPr lang="en-US" sz="2400" dirty="0" smtClean="0">
              <a:solidFill>
                <a:srgbClr val="FF0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232740" y="300335"/>
            <a:ext cx="8758859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lgerian" pitchFamily="82" charset="0"/>
                <a:ea typeface="Times New Roman" pitchFamily="18" charset="0"/>
                <a:cs typeface="Times New Roman" pitchFamily="18" charset="0"/>
              </a:rPr>
              <a:t>VOLUMETRIC  DIFFERENCES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000" b="1" dirty="0" smtClean="0">
              <a:latin typeface="Algerian" pitchFamily="82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IN" sz="2400" dirty="0" smtClean="0">
                <a:latin typeface="Arial Rounded MT Bold" pitchFamily="34" charset="0"/>
              </a:rPr>
              <a:t> X chromosome sperm :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larger</a:t>
            </a:r>
            <a:r>
              <a:rPr lang="en-IN" sz="2400" dirty="0" smtClean="0">
                <a:latin typeface="Arial Rounded MT Bold" pitchFamily="34" charset="0"/>
              </a:rPr>
              <a:t> than Y chromosome sperm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IN" sz="2400" dirty="0" smtClean="0">
                <a:latin typeface="Arial Rounded MT Bold" pitchFamily="34" charset="0"/>
              </a:rPr>
              <a:t>  (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interference microscopy </a:t>
            </a:r>
            <a:r>
              <a:rPr lang="en-IN" sz="2400" dirty="0" smtClean="0">
                <a:latin typeface="Arial Rounded MT Bold" pitchFamily="34" charset="0"/>
              </a:rPr>
              <a:t>and image analysis)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IN" sz="2400" dirty="0" smtClean="0">
                <a:latin typeface="Arial Rounded MT Bold" pitchFamily="34" charset="0"/>
              </a:rPr>
              <a:t>                                                              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(Van Munster et al., 1999)</a:t>
            </a:r>
            <a:r>
              <a:rPr lang="en-IN" sz="2400" dirty="0" smtClean="0">
                <a:latin typeface="Arial Rounded MT Bold" pitchFamily="34" charset="0"/>
              </a:rPr>
              <a:t>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IN" sz="2400" dirty="0" smtClean="0">
                <a:latin typeface="Arial Rounded MT Bold" pitchFamily="34" charset="0"/>
              </a:rPr>
              <a:t>     : Demonstrate  a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difference in sperm head volume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Arial Rounded MT Bold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IN" sz="2400" dirty="0" smtClean="0">
                <a:latin typeface="Arial Rounded MT Bold" pitchFamily="34" charset="0"/>
              </a:rPr>
              <a:t> Using interference microscopy optics with a flow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IN" sz="2400" dirty="0" smtClean="0">
                <a:latin typeface="Arial Rounded MT Bold" pitchFamily="34" charset="0"/>
              </a:rPr>
              <a:t>   </a:t>
            </a:r>
            <a:r>
              <a:rPr lang="en-IN" sz="2400" dirty="0" err="1" smtClean="0">
                <a:latin typeface="Arial Rounded MT Bold" pitchFamily="34" charset="0"/>
              </a:rPr>
              <a:t>cytometer</a:t>
            </a:r>
            <a:r>
              <a:rPr lang="en-IN" sz="2400" dirty="0" smtClean="0">
                <a:latin typeface="Arial Rounded MT Bold" pitchFamily="34" charset="0"/>
              </a:rPr>
              <a:t>                                                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(van Munster, 2002)</a:t>
            </a:r>
            <a:endParaRPr lang="en-IN" sz="24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IN" sz="2400" dirty="0" smtClean="0">
              <a:latin typeface="Arial Rounded MT Bold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IN" sz="2400" dirty="0" smtClean="0">
                <a:latin typeface="Arial Rounded MT Bold" pitchFamily="34" charset="0"/>
              </a:rPr>
              <a:t> Highly attractive alternative method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IN" sz="2400" dirty="0" smtClean="0">
                <a:latin typeface="Arial Rounded MT Bold" pitchFamily="34" charset="0"/>
              </a:rPr>
              <a:t>       :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No use of DNA-specific dyes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Arial Rounded MT Bold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IN" sz="2400" dirty="0" smtClean="0">
                <a:latin typeface="Arial Rounded MT Bold" pitchFamily="34" charset="0"/>
              </a:rPr>
              <a:t>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Success rate : &lt;80% 			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(Van Munster, 2002)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Rounded MT Bold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" y="838200"/>
            <a:ext cx="8763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outerShdw blurRad="76200" dist="38100" dir="3840000" algn="ctr" rotWithShape="0">
              <a:srgbClr val="000000">
                <a:alpha val="57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28600"/>
            <a:ext cx="87630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000" b="1" dirty="0" smtClean="0">
                <a:solidFill>
                  <a:srgbClr val="FF0000"/>
                </a:solidFill>
                <a:latin typeface="Algerian" pitchFamily="82" charset="0"/>
              </a:rPr>
              <a:t>Centrifugal  </a:t>
            </a:r>
            <a:r>
              <a:rPr lang="en-IN" sz="3000" b="1" dirty="0" err="1" smtClean="0">
                <a:solidFill>
                  <a:srgbClr val="FF0000"/>
                </a:solidFill>
                <a:latin typeface="Algerian" pitchFamily="82" charset="0"/>
              </a:rPr>
              <a:t>Countercurrent</a:t>
            </a:r>
            <a:r>
              <a:rPr lang="en-IN" sz="3000" b="1" dirty="0" smtClean="0">
                <a:solidFill>
                  <a:srgbClr val="FF0000"/>
                </a:solidFill>
                <a:latin typeface="Algerian" pitchFamily="82" charset="0"/>
              </a:rPr>
              <a:t>  Distribution (CCCD)</a:t>
            </a:r>
          </a:p>
          <a:p>
            <a:pPr algn="ctr"/>
            <a:endParaRPr lang="en-US" sz="3000" b="1" dirty="0" smtClean="0">
              <a:latin typeface="Arial Rounded MT Bold" pitchFamily="34" charset="0"/>
            </a:endParaRPr>
          </a:p>
          <a:p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- Difference in density </a:t>
            </a:r>
            <a:r>
              <a:rPr lang="en-IN" sz="2400" dirty="0" smtClean="0">
                <a:latin typeface="Arial Rounded MT Bold" pitchFamily="34" charset="0"/>
              </a:rPr>
              <a:t>between X and Y -bearing bovine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spermatozoa : 0.0007 g/cm3</a:t>
            </a:r>
          </a:p>
          <a:p>
            <a:r>
              <a:rPr lang="en-IN" sz="2400" dirty="0" smtClean="0">
                <a:latin typeface="Arial Rounded MT Bold" pitchFamily="34" charset="0"/>
              </a:rPr>
              <a:t>   (not suitable to be exploited as a characteristic to sex 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sperm)           	 	                            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</a:t>
            </a:r>
            <a:r>
              <a:rPr lang="en-IN" sz="2000" dirty="0" err="1" smtClean="0">
                <a:solidFill>
                  <a:srgbClr val="FF0000"/>
                </a:solidFill>
                <a:latin typeface="Arial Rounded MT Bold" pitchFamily="34" charset="0"/>
              </a:rPr>
              <a:t>Meistrich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, 1982)</a:t>
            </a:r>
            <a:endParaRPr lang="en-IN" sz="24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endParaRPr lang="en-IN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IN" sz="2400" dirty="0" smtClean="0">
                <a:latin typeface="Arial Rounded MT Bold" pitchFamily="34" charset="0"/>
              </a:rPr>
              <a:t>  A first attempt CCD to fractionate X and Y sperm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populations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: using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a thin layer approach     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(Cartwright et al., 1993)</a:t>
            </a:r>
            <a:endParaRPr lang="en-IN" sz="24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endParaRPr lang="en-IN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IN" sz="2400" dirty="0" smtClean="0">
                <a:latin typeface="Arial Rounded MT Bold" pitchFamily="34" charset="0"/>
              </a:rPr>
              <a:t> Enrichments of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80% in Y chromosome </a:t>
            </a:r>
            <a:r>
              <a:rPr lang="en-IN" sz="2400" dirty="0" smtClean="0">
                <a:latin typeface="Arial Rounded MT Bold" pitchFamily="34" charset="0"/>
              </a:rPr>
              <a:t>were reported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</a:t>
            </a:r>
            <a:r>
              <a:rPr lang="en-IN" sz="2400" dirty="0" smtClean="0">
                <a:solidFill>
                  <a:srgbClr val="FF0000"/>
                </a:solidFill>
                <a:latin typeface="Arial Rounded MT Bold" pitchFamily="34" charset="0"/>
              </a:rPr>
              <a:t>But</a:t>
            </a:r>
            <a:r>
              <a:rPr lang="en-IN" sz="2400" dirty="0" smtClean="0">
                <a:latin typeface="Arial Rounded MT Bold" pitchFamily="34" charset="0"/>
              </a:rPr>
              <a:t> … long time for CCD : nonviable sample</a:t>
            </a:r>
          </a:p>
          <a:p>
            <a:pPr>
              <a:buFontTx/>
              <a:buChar char="-"/>
            </a:pPr>
            <a:endParaRPr lang="en-IN" sz="2400" dirty="0">
              <a:latin typeface="Algerian" pitchFamily="8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" y="1370012"/>
            <a:ext cx="8763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outerShdw blurRad="76200" dist="38100" dir="3840000" algn="ctr" rotWithShape="0">
              <a:srgbClr val="000000">
                <a:alpha val="57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710148"/>
            <a:ext cx="8610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- Loss of viability </a:t>
            </a:r>
            <a:r>
              <a:rPr lang="en-IN" sz="2400" dirty="0" smtClean="0">
                <a:latin typeface="Arial Rounded MT Bold" pitchFamily="34" charset="0"/>
              </a:rPr>
              <a:t>(dilution and washing) during the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separation : Major technical problem for sperm cells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                                                           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(Harrison et al, 1982)</a:t>
            </a:r>
            <a:endParaRPr lang="en-IN" sz="24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endParaRPr lang="en-IN" sz="2400" dirty="0" smtClean="0">
              <a:latin typeface="Arial Rounded MT Bold" pitchFamily="34" charset="0"/>
            </a:endParaRPr>
          </a:p>
          <a:p>
            <a:r>
              <a:rPr lang="en-IN" sz="2400" dirty="0" smtClean="0">
                <a:latin typeface="Arial Rounded MT Bold" pitchFamily="34" charset="0"/>
              </a:rPr>
              <a:t> - For phase separation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Long period :  at unit gravity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: More cell death during the separation</a:t>
            </a:r>
          </a:p>
          <a:p>
            <a:r>
              <a:rPr lang="en-IN" sz="2400" dirty="0" smtClean="0">
                <a:solidFill>
                  <a:srgbClr val="FF0000"/>
                </a:solidFill>
                <a:latin typeface="Arial Rounded MT Bold" pitchFamily="34" charset="0"/>
              </a:rPr>
              <a:t>                                                                       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</a:t>
            </a:r>
            <a:r>
              <a:rPr lang="en-IN" sz="2000" dirty="0" err="1" smtClean="0">
                <a:solidFill>
                  <a:srgbClr val="FF0000"/>
                </a:solidFill>
                <a:latin typeface="Arial Rounded MT Bold" pitchFamily="34" charset="0"/>
              </a:rPr>
              <a:t>Albertsson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, 1986) </a:t>
            </a:r>
            <a:endParaRPr lang="en-IN" sz="24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endParaRPr lang="en-IN" sz="2400" dirty="0" smtClean="0">
              <a:latin typeface="Arial Rounded MT Bold" pitchFamily="34" charset="0"/>
            </a:endParaRPr>
          </a:p>
          <a:p>
            <a:r>
              <a:rPr lang="en-IN" sz="2400" dirty="0" smtClean="0">
                <a:latin typeface="Arial Rounded MT Bold" pitchFamily="34" charset="0"/>
              </a:rPr>
              <a:t>       Shorter period : 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centrifugation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: Speeds up the phase separation)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</a:t>
            </a:r>
            <a:r>
              <a:rPr lang="en-IN" sz="2000" dirty="0" err="1" smtClean="0">
                <a:solidFill>
                  <a:srgbClr val="FF0000"/>
                </a:solidFill>
                <a:latin typeface="Arial Rounded MT Bold" pitchFamily="34" charset="0"/>
              </a:rPr>
              <a:t>Akerlund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, 1984)</a:t>
            </a:r>
            <a:endParaRPr lang="en-IN" sz="24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449044"/>
            <a:ext cx="89154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IN" sz="2400" dirty="0" smtClean="0">
                <a:latin typeface="Arial Rounded MT Bold" pitchFamily="34" charset="0"/>
              </a:rPr>
              <a:t> Sex ram spermatozoa by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 CCCD </a:t>
            </a:r>
            <a:r>
              <a:rPr lang="en-IN" sz="2400" dirty="0" smtClean="0">
                <a:latin typeface="Arial Rounded MT Bold" pitchFamily="34" charset="0"/>
              </a:rPr>
              <a:t>: an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aqueous two-phase </a:t>
            </a:r>
          </a:p>
          <a:p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   </a:t>
            </a:r>
            <a:r>
              <a:rPr lang="en-IN" sz="2400" dirty="0" smtClean="0">
                <a:latin typeface="Arial Rounded MT Bold" pitchFamily="34" charset="0"/>
              </a:rPr>
              <a:t>system 				            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</a:t>
            </a:r>
            <a:r>
              <a:rPr lang="en-IN" sz="2000" dirty="0" err="1" smtClean="0">
                <a:solidFill>
                  <a:srgbClr val="FF0000"/>
                </a:solidFill>
                <a:latin typeface="Arial Rounded MT Bold" pitchFamily="34" charset="0"/>
              </a:rPr>
              <a:t>Ollero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IN" sz="2000" i="1" dirty="0" smtClean="0">
                <a:solidFill>
                  <a:srgbClr val="FF0000"/>
                </a:solidFill>
                <a:latin typeface="Arial Rounded MT Bold" pitchFamily="34" charset="0"/>
              </a:rPr>
              <a:t>et al.,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2000)</a:t>
            </a:r>
            <a:endParaRPr lang="en-IN" sz="24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endParaRPr lang="en-IN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IN" sz="2400" dirty="0" smtClean="0">
                <a:latin typeface="Arial Rounded MT Bold" pitchFamily="34" charset="0"/>
              </a:rPr>
              <a:t> Based on the different affinities of cell surfaces for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</a:t>
            </a:r>
            <a:r>
              <a:rPr lang="en-IN" sz="2400" dirty="0" err="1" smtClean="0">
                <a:latin typeface="Arial Rounded MT Bold" pitchFamily="34" charset="0"/>
              </a:rPr>
              <a:t>inmiscible</a:t>
            </a:r>
            <a:r>
              <a:rPr lang="en-IN" sz="2400" dirty="0" smtClean="0">
                <a:latin typeface="Arial Rounded MT Bold" pitchFamily="34" charset="0"/>
              </a:rPr>
              <a:t> aqueous solutions of polymers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: </a:t>
            </a:r>
            <a:r>
              <a:rPr lang="en-IN" sz="2400" dirty="0" err="1" smtClean="0">
                <a:latin typeface="Arial Rounded MT Bold" pitchFamily="34" charset="0"/>
              </a:rPr>
              <a:t>Dextran</a:t>
            </a:r>
            <a:r>
              <a:rPr lang="en-IN" sz="2400" dirty="0" smtClean="0">
                <a:latin typeface="Arial Rounded MT Bold" pitchFamily="34" charset="0"/>
              </a:rPr>
              <a:t>                       – 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Stationary Lower phase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: Polyethylene glycol –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Mobile Upper phase</a:t>
            </a:r>
            <a:r>
              <a:rPr lang="en-IN" sz="2400" dirty="0" smtClean="0">
                <a:latin typeface="Arial Rounded MT Bold" pitchFamily="34" charset="0"/>
              </a:rPr>
              <a:t>; more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                                        hydrophobic </a:t>
            </a:r>
          </a:p>
          <a:p>
            <a:r>
              <a:rPr lang="en-IN" sz="2000" dirty="0" smtClean="0">
                <a:solidFill>
                  <a:schemeClr val="bg1"/>
                </a:solidFill>
                <a:latin typeface="Arial Rounded MT Bold" pitchFamily="34" charset="0"/>
              </a:rPr>
              <a:t>                            		                         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(Fisher and Sutherland, 1989)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endParaRPr lang="en-IN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IN" sz="2400" b="1" dirty="0" smtClean="0">
                <a:latin typeface="Arial Rounded MT Bold" pitchFamily="34" charset="0"/>
              </a:rPr>
              <a:t> Centrifugal </a:t>
            </a:r>
            <a:r>
              <a:rPr lang="en-IN" sz="2400" b="1" dirty="0" err="1" smtClean="0">
                <a:latin typeface="Arial Rounded MT Bold" pitchFamily="34" charset="0"/>
              </a:rPr>
              <a:t>Countercurrent</a:t>
            </a:r>
            <a:r>
              <a:rPr lang="en-IN" sz="2400" b="1" dirty="0" smtClean="0">
                <a:latin typeface="Arial Rounded MT Bold" pitchFamily="34" charset="0"/>
              </a:rPr>
              <a:t> Distribution </a:t>
            </a:r>
            <a:r>
              <a:rPr lang="en-IN" sz="2400" dirty="0" smtClean="0">
                <a:latin typeface="Arial Rounded MT Bold" pitchFamily="34" charset="0"/>
              </a:rPr>
              <a:t>(In Ram)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: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Completed in 1 hr  </a:t>
            </a:r>
          </a:p>
          <a:p>
            <a:r>
              <a:rPr lang="en-IN" sz="2400" dirty="0" smtClean="0">
                <a:latin typeface="Arial Rounded MT Bold" pitchFamily="34" charset="0"/>
              </a:rPr>
              <a:t>  Centrifugation : speed the partitioning process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(59 partitions was done in about 1 hr)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</a:t>
            </a:r>
            <a:r>
              <a:rPr lang="en-IN" sz="2000" dirty="0" err="1" smtClean="0">
                <a:solidFill>
                  <a:srgbClr val="FF0000"/>
                </a:solidFill>
                <a:latin typeface="Arial Rounded MT Bold" pitchFamily="34" charset="0"/>
              </a:rPr>
              <a:t>Ollero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 et al., 2000) </a:t>
            </a:r>
            <a:endParaRPr lang="en-IN" sz="2400" dirty="0" smtClean="0">
              <a:solidFill>
                <a:srgbClr val="FF0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381000"/>
            <a:ext cx="8686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IN" sz="2400" dirty="0" smtClean="0">
                <a:latin typeface="Arial Rounded MT Bold" pitchFamily="34" charset="0"/>
              </a:rPr>
              <a:t> Sperms are added to the system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: Partition between the interface and the PEG-rich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upper phase (because of different surface properties)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: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Dead sperms </a:t>
            </a:r>
            <a:r>
              <a:rPr lang="en-IN" sz="2400" dirty="0" smtClean="0">
                <a:latin typeface="Arial Rounded MT Bold" pitchFamily="34" charset="0"/>
              </a:rPr>
              <a:t>- affinity for the </a:t>
            </a:r>
            <a:r>
              <a:rPr lang="en-IN" sz="2400" dirty="0" err="1" smtClean="0">
                <a:latin typeface="Arial Rounded MT Bold" pitchFamily="34" charset="0"/>
              </a:rPr>
              <a:t>dextran</a:t>
            </a:r>
            <a:r>
              <a:rPr lang="en-IN" sz="2400" dirty="0" smtClean="0">
                <a:latin typeface="Arial Rounded MT Bold" pitchFamily="34" charset="0"/>
              </a:rPr>
              <a:t>-rich phase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: Reveals spermatozoa heterogeneity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</a:t>
            </a:r>
            <a:r>
              <a:rPr lang="en-IN" sz="2000" dirty="0" err="1" smtClean="0">
                <a:solidFill>
                  <a:srgbClr val="FF0000"/>
                </a:solidFill>
                <a:latin typeface="Arial Rounded MT Bold" pitchFamily="34" charset="0"/>
              </a:rPr>
              <a:t>Ollero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 et al., 1997)</a:t>
            </a:r>
            <a:endParaRPr lang="en-IN" sz="24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IN" sz="2400" dirty="0" smtClean="0">
                <a:latin typeface="Arial Rounded MT Bold" pitchFamily="34" charset="0"/>
              </a:rPr>
              <a:t>Fractions of up to 75-80% Y-chromosome-bearing </a:t>
            </a:r>
          </a:p>
          <a:p>
            <a:r>
              <a:rPr lang="en-IN" sz="2400" dirty="0" smtClean="0">
                <a:latin typeface="Arial Rounded MT Bold" pitchFamily="34" charset="0"/>
              </a:rPr>
              <a:t>  spermatozoa (</a:t>
            </a:r>
            <a:r>
              <a:rPr lang="en-IN" sz="2400" dirty="0" smtClean="0">
                <a:solidFill>
                  <a:srgbClr val="00B050"/>
                </a:solidFill>
                <a:latin typeface="Arial Rounded MT Bold" pitchFamily="34" charset="0"/>
              </a:rPr>
              <a:t>reasonable viability</a:t>
            </a:r>
            <a:r>
              <a:rPr lang="en-IN" sz="2400" dirty="0" smtClean="0">
                <a:latin typeface="Arial Rounded MT Bold" pitchFamily="34" charset="0"/>
              </a:rPr>
              <a:t>)    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</a:t>
            </a:r>
            <a:r>
              <a:rPr lang="en-IN" sz="2000" dirty="0" err="1" smtClean="0">
                <a:solidFill>
                  <a:srgbClr val="FF0000"/>
                </a:solidFill>
                <a:latin typeface="Arial Rounded MT Bold" pitchFamily="34" charset="0"/>
              </a:rPr>
              <a:t>Ollero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IN" sz="2000" i="1" dirty="0" smtClean="0">
                <a:solidFill>
                  <a:srgbClr val="FF0000"/>
                </a:solidFill>
                <a:latin typeface="Arial Rounded MT Bold" pitchFamily="34" charset="0"/>
              </a:rPr>
              <a:t>et al.,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2000)</a:t>
            </a:r>
            <a:endParaRPr lang="en-IN" sz="24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IN" sz="2400" dirty="0" smtClean="0">
                <a:latin typeface="Arial Rounded MT Bold" pitchFamily="34" charset="0"/>
              </a:rPr>
              <a:t> May not be as successful for species with less difference in DNA content between X- and Y-chromosome bearing spermatozoa than in ram (4.2%)                                             						     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(Johnson, 1995)</a:t>
            </a:r>
            <a:endParaRPr lang="en-IN" sz="2400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81000"/>
            <a:ext cx="73914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lgerian" pitchFamily="82" charset="0"/>
              </a:rPr>
              <a:t>   </a:t>
            </a:r>
            <a:r>
              <a:rPr lang="en-US" sz="3600" b="1" dirty="0" smtClean="0">
                <a:solidFill>
                  <a:srgbClr val="FF0000"/>
                </a:solidFill>
                <a:latin typeface="Algerian" pitchFamily="82" charset="0"/>
              </a:rPr>
              <a:t>Content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  <a:cs typeface="Times New Roman" pitchFamily="18" charset="0"/>
              </a:rPr>
              <a:t>   Introduction</a:t>
            </a:r>
          </a:p>
          <a:p>
            <a:endParaRPr lang="en-US" sz="2400" dirty="0" smtClean="0">
              <a:latin typeface="Arial Rounded MT Bold" pitchFamily="34" charset="0"/>
              <a:cs typeface="Times New Roman" pitchFamily="18" charset="0"/>
            </a:endParaRPr>
          </a:p>
          <a:p>
            <a:r>
              <a:rPr lang="en-US" sz="2400" dirty="0" smtClean="0">
                <a:latin typeface="Arial Rounded MT Bold" pitchFamily="34" charset="0"/>
                <a:cs typeface="Times New Roman" pitchFamily="18" charset="0"/>
              </a:rPr>
              <a:t>   Techniques with their principle</a:t>
            </a:r>
          </a:p>
          <a:p>
            <a:endParaRPr lang="en-US" sz="2400" dirty="0" smtClean="0">
              <a:latin typeface="Arial Rounded MT Bold" pitchFamily="34" charset="0"/>
              <a:cs typeface="Times New Roman" pitchFamily="18" charset="0"/>
            </a:endParaRPr>
          </a:p>
          <a:p>
            <a:r>
              <a:rPr lang="en-US" sz="2400" dirty="0" smtClean="0">
                <a:latin typeface="Arial Rounded MT Bold" pitchFamily="34" charset="0"/>
                <a:cs typeface="Times New Roman" pitchFamily="18" charset="0"/>
              </a:rPr>
              <a:t>   Advantages and disadvantages</a:t>
            </a:r>
          </a:p>
          <a:p>
            <a:endParaRPr lang="en-US" sz="2400" dirty="0" smtClean="0">
              <a:latin typeface="Arial Rounded MT Bold" pitchFamily="34" charset="0"/>
              <a:cs typeface="Times New Roman" pitchFamily="18" charset="0"/>
            </a:endParaRPr>
          </a:p>
          <a:p>
            <a:r>
              <a:rPr lang="en-US" sz="2400" dirty="0" smtClean="0">
                <a:latin typeface="Arial Rounded MT Bold" pitchFamily="34" charset="0"/>
                <a:cs typeface="Times New Roman" pitchFamily="18" charset="0"/>
              </a:rPr>
              <a:t>   Sperm screening </a:t>
            </a:r>
          </a:p>
          <a:p>
            <a:endParaRPr lang="en-US" sz="2400" dirty="0" smtClean="0">
              <a:latin typeface="Arial Rounded MT Bold" pitchFamily="34" charset="0"/>
              <a:cs typeface="Times New Roman" pitchFamily="18" charset="0"/>
            </a:endParaRPr>
          </a:p>
          <a:p>
            <a:r>
              <a:rPr lang="en-US" sz="2400" dirty="0" smtClean="0">
                <a:latin typeface="Arial Rounded MT Bold" pitchFamily="34" charset="0"/>
                <a:cs typeface="Times New Roman" pitchFamily="18" charset="0"/>
              </a:rPr>
              <a:t>   Effect on fertility</a:t>
            </a:r>
          </a:p>
          <a:p>
            <a:endParaRPr lang="en-US" sz="2400" dirty="0" smtClean="0">
              <a:latin typeface="Arial Rounded MT Bold" pitchFamily="34" charset="0"/>
              <a:cs typeface="Times New Roman" pitchFamily="18" charset="0"/>
            </a:endParaRPr>
          </a:p>
          <a:p>
            <a:r>
              <a:rPr lang="en-US" sz="2400" dirty="0" smtClean="0">
                <a:latin typeface="Arial Rounded MT Bold" pitchFamily="34" charset="0"/>
                <a:cs typeface="Times New Roman" pitchFamily="18" charset="0"/>
              </a:rPr>
              <a:t>   Conclusion</a:t>
            </a:r>
          </a:p>
          <a:p>
            <a:endParaRPr lang="en-US" sz="2400" dirty="0" smtClean="0">
              <a:latin typeface="Arial Rounded MT Bold" pitchFamily="34" charset="0"/>
              <a:cs typeface="Times New Roman" pitchFamily="18" charset="0"/>
            </a:endParaRPr>
          </a:p>
          <a:p>
            <a:r>
              <a:rPr lang="en-US" sz="2400" dirty="0" smtClean="0">
                <a:latin typeface="Arial Rounded MT Bold" pitchFamily="34" charset="0"/>
                <a:cs typeface="Times New Roman" pitchFamily="18" charset="0"/>
              </a:rPr>
              <a:t>   Future prospects</a:t>
            </a:r>
            <a:endParaRPr lang="en-US" sz="2400" dirty="0">
              <a:latin typeface="Arial Rounded MT Bold" pitchFamily="34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33400" y="990600"/>
            <a:ext cx="82296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outerShdw blurRad="76200" dist="38100" dir="3840000" algn="ctr" rotWithShape="0">
              <a:srgbClr val="000000">
                <a:alpha val="57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28600"/>
            <a:ext cx="8779583" cy="65556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lgerian" pitchFamily="82" charset="0"/>
              </a:rPr>
              <a:t>cell  surface  antigenic  determinants</a:t>
            </a:r>
          </a:p>
          <a:p>
            <a:endParaRPr lang="en-US" sz="3200" dirty="0" smtClean="0">
              <a:latin typeface="Algerian" pitchFamily="82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latin typeface="Arial Rounded MT Bold" pitchFamily="34" charset="0"/>
              </a:rPr>
              <a:t> X and Y sperms : </a:t>
            </a:r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</a:rPr>
              <a:t>different surface </a:t>
            </a:r>
            <a:r>
              <a:rPr lang="en-US" sz="2400" dirty="0" err="1" smtClean="0">
                <a:solidFill>
                  <a:srgbClr val="6600CC"/>
                </a:solidFill>
                <a:latin typeface="Arial Rounded MT Bold" pitchFamily="34" charset="0"/>
              </a:rPr>
              <a:t>charatcteristics</a:t>
            </a:r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</a:rPr>
              <a:t>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              (at </a:t>
            </a:r>
            <a:r>
              <a:rPr lang="en-US" sz="2400" dirty="0" err="1" smtClean="0">
                <a:latin typeface="Arial Rounded MT Bold" pitchFamily="34" charset="0"/>
              </a:rPr>
              <a:t>spermiation</a:t>
            </a:r>
            <a:r>
              <a:rPr lang="en-US" sz="2400" dirty="0" smtClean="0">
                <a:latin typeface="Arial Rounded MT Bold" pitchFamily="34" charset="0"/>
              </a:rPr>
              <a:t> from germinal epithelium)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rgbClr val="6600CC"/>
                </a:solidFill>
                <a:latin typeface="Arial Rounded MT Bold" pitchFamily="34" charset="0"/>
              </a:rPr>
              <a:t>Histocompatibility</a:t>
            </a:r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</a:rPr>
              <a:t>-Y</a:t>
            </a:r>
            <a:r>
              <a:rPr lang="en-US" sz="2400" dirty="0" smtClean="0">
                <a:latin typeface="Arial Rounded MT Bold" pitchFamily="34" charset="0"/>
              </a:rPr>
              <a:t>  antigen  (H-Y) 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latin typeface="Arial Rounded MT Bold" pitchFamily="34" charset="0"/>
              </a:rPr>
              <a:t> Molecule  On both X- and Y- spermatozoa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possibly derived from </a:t>
            </a:r>
            <a:r>
              <a:rPr lang="en-US" sz="2400" dirty="0" err="1" smtClean="0">
                <a:latin typeface="Arial Rounded MT Bold" pitchFamily="34" charset="0"/>
              </a:rPr>
              <a:t>Sertoli</a:t>
            </a:r>
            <a:r>
              <a:rPr lang="en-US" sz="2400" dirty="0" smtClean="0">
                <a:latin typeface="Arial Rounded MT Bold" pitchFamily="34" charset="0"/>
              </a:rPr>
              <a:t> cells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Arial Rounded MT Bold" pitchFamily="34" charset="0"/>
              </a:rPr>
              <a:t>                                                                          </a:t>
            </a:r>
            <a:r>
              <a:rPr lang="en-US" sz="2000" dirty="0" smtClean="0">
                <a:solidFill>
                  <a:srgbClr val="FF0000"/>
                </a:solidFill>
                <a:latin typeface="Arial Rounded MT Bold" pitchFamily="34" charset="0"/>
              </a:rPr>
              <a:t>(Hoppe and Koo, 1984)</a:t>
            </a:r>
            <a:endParaRPr lang="en-US" sz="24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IN" sz="2400" dirty="0" smtClean="0">
                <a:latin typeface="Arial Rounded MT Bold" pitchFamily="34" charset="0"/>
              </a:rPr>
              <a:t> Viable immunological sperm sexing procedure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 : Isolation of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sex-specific proteins (SSPs) </a:t>
            </a:r>
          </a:p>
          <a:p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                                                                       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</a:t>
            </a:r>
            <a:r>
              <a:rPr lang="en-IN" sz="2000" dirty="0" err="1" smtClean="0">
                <a:solidFill>
                  <a:srgbClr val="FF0000"/>
                </a:solidFill>
                <a:latin typeface="Arial Rounded MT Bold" pitchFamily="34" charset="0"/>
              </a:rPr>
              <a:t>Blecher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 et al., 1999)</a:t>
            </a:r>
            <a:endParaRPr lang="en-US" sz="20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endParaRPr lang="en-US" sz="26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" y="838200"/>
            <a:ext cx="8763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outerShdw blurRad="76200" dist="38100" dir="3840000" algn="ctr" rotWithShape="0">
              <a:srgbClr val="000000">
                <a:alpha val="57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304800"/>
            <a:ext cx="85344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- Different  SCSPs  on  the  surfaces  of  X  and  Y  sperm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: Post-meiotic transcription  and/or  translation  of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SSPs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: Don’t  cross  inter-</a:t>
            </a:r>
            <a:r>
              <a:rPr lang="en-US" sz="2400" dirty="0" err="1" smtClean="0">
                <a:latin typeface="Arial Rounded MT Bold" pitchFamily="34" charset="0"/>
              </a:rPr>
              <a:t>spermatid</a:t>
            </a:r>
            <a:r>
              <a:rPr lang="en-US" sz="2400" dirty="0" smtClean="0">
                <a:latin typeface="Arial Rounded MT Bold" pitchFamily="34" charset="0"/>
              </a:rPr>
              <a:t>  </a:t>
            </a:r>
            <a:r>
              <a:rPr lang="en-US" sz="2400" dirty="0" err="1" smtClean="0">
                <a:latin typeface="Arial Rounded MT Bold" pitchFamily="34" charset="0"/>
              </a:rPr>
              <a:t>cytoplasmic</a:t>
            </a:r>
            <a:r>
              <a:rPr lang="en-US" sz="2400" dirty="0" smtClean="0">
                <a:latin typeface="Arial Rounded MT Bold" pitchFamily="34" charset="0"/>
              </a:rPr>
              <a:t>  bridges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                                                 </a:t>
            </a:r>
            <a:r>
              <a:rPr lang="en-US" sz="2000" dirty="0" smtClean="0">
                <a:solidFill>
                  <a:srgbClr val="FF0000"/>
                </a:solidFill>
                <a:latin typeface="Arial Rounded MT Bold" pitchFamily="34" charset="0"/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  <a:latin typeface="Arial Rounded MT Bold" pitchFamily="34" charset="0"/>
              </a:rPr>
              <a:t>Hendriksen</a:t>
            </a:r>
            <a:r>
              <a:rPr lang="en-US" sz="2000" dirty="0" smtClean="0">
                <a:solidFill>
                  <a:srgbClr val="FF0000"/>
                </a:solidFill>
                <a:latin typeface="Arial Rounded MT Bold" pitchFamily="34" charset="0"/>
              </a:rPr>
              <a:t>  et al., 1995)</a:t>
            </a:r>
          </a:p>
          <a:p>
            <a:endParaRPr lang="en-US" sz="20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latin typeface="Arial Rounded MT Bold" pitchFamily="34" charset="0"/>
              </a:rPr>
              <a:t> SSPs  are likely to be more conserved than non – SSPs.</a:t>
            </a:r>
          </a:p>
          <a:p>
            <a:endParaRPr lang="en-US" sz="20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>
              <a:buFontTx/>
              <a:buChar char="-"/>
            </a:pPr>
            <a:endParaRPr lang="en-IN" sz="2400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52400"/>
            <a:ext cx="86106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 Rounded MT Bold" pitchFamily="34" charset="0"/>
              </a:rPr>
              <a:t>Removal of Non-SSPs immunologically</a:t>
            </a:r>
          </a:p>
          <a:p>
            <a:pPr algn="ctr"/>
            <a:endParaRPr lang="en-US" sz="2400" dirty="0" smtClean="0">
              <a:latin typeface="Arial Rounded MT Bold" pitchFamily="34" charset="0"/>
            </a:endParaRPr>
          </a:p>
          <a:p>
            <a:pPr algn="ctr"/>
            <a:endParaRPr lang="en-US" sz="2400" dirty="0" smtClean="0">
              <a:latin typeface="Arial Rounded MT Bold" pitchFamily="34" charset="0"/>
            </a:endParaRPr>
          </a:p>
          <a:p>
            <a:pPr algn="ctr"/>
            <a:r>
              <a:rPr lang="en-US" sz="2400" dirty="0" smtClean="0">
                <a:latin typeface="Arial Rounded MT Bold" pitchFamily="34" charset="0"/>
              </a:rPr>
              <a:t>Purification of SSPs  by column  chromatography</a:t>
            </a:r>
          </a:p>
          <a:p>
            <a:pPr algn="ctr"/>
            <a:endParaRPr lang="en-US" sz="2400" dirty="0" smtClean="0">
              <a:latin typeface="Arial Rounded MT Bold" pitchFamily="34" charset="0"/>
            </a:endParaRPr>
          </a:p>
          <a:p>
            <a:pPr algn="ctr"/>
            <a:endParaRPr lang="en-US" sz="2400" dirty="0" smtClean="0">
              <a:latin typeface="Arial Rounded MT Bold" pitchFamily="34" charset="0"/>
            </a:endParaRPr>
          </a:p>
          <a:p>
            <a:pPr algn="ctr"/>
            <a:r>
              <a:rPr lang="en-US" sz="2400" dirty="0" smtClean="0">
                <a:latin typeface="Arial Rounded MT Bold" pitchFamily="34" charset="0"/>
              </a:rPr>
              <a:t>identification of purified SSPs by raising  </a:t>
            </a:r>
            <a:r>
              <a:rPr lang="en-US" sz="2400" dirty="0" err="1" smtClean="0">
                <a:latin typeface="Arial Rounded MT Bold" pitchFamily="34" charset="0"/>
              </a:rPr>
              <a:t>SSAbs</a:t>
            </a:r>
            <a:r>
              <a:rPr lang="en-US" sz="2400" dirty="0" smtClean="0">
                <a:latin typeface="Arial Rounded MT Bold" pitchFamily="34" charset="0"/>
              </a:rPr>
              <a:t>  using  </a:t>
            </a:r>
            <a:r>
              <a:rPr lang="en-US" sz="2400" dirty="0" err="1" smtClean="0">
                <a:latin typeface="Arial Rounded MT Bold" pitchFamily="34" charset="0"/>
              </a:rPr>
              <a:t>afinity</a:t>
            </a:r>
            <a:r>
              <a:rPr lang="en-US" sz="2400" dirty="0" smtClean="0">
                <a:latin typeface="Arial Rounded MT Bold" pitchFamily="34" charset="0"/>
              </a:rPr>
              <a:t> chromatography</a:t>
            </a:r>
          </a:p>
          <a:p>
            <a:pPr algn="ctr"/>
            <a:endParaRPr lang="en-US" sz="2400" dirty="0" smtClean="0">
              <a:latin typeface="Arial Rounded MT Bold" pitchFamily="34" charset="0"/>
            </a:endParaRPr>
          </a:p>
          <a:p>
            <a:pPr algn="ctr"/>
            <a:endParaRPr lang="en-US" sz="2400" dirty="0" smtClean="0">
              <a:latin typeface="Arial Rounded MT Bold" pitchFamily="34" charset="0"/>
            </a:endParaRPr>
          </a:p>
          <a:p>
            <a:pPr algn="ctr"/>
            <a:r>
              <a:rPr lang="en-US" sz="2400" dirty="0" smtClean="0">
                <a:latin typeface="Arial Rounded MT Bold" pitchFamily="34" charset="0"/>
              </a:rPr>
              <a:t>agglutination of approximately half of the bovine spermatozoa</a:t>
            </a:r>
          </a:p>
          <a:p>
            <a:pPr algn="ctr"/>
            <a:endParaRPr lang="en-US" sz="2400" dirty="0" smtClean="0">
              <a:latin typeface="Arial Rounded MT Bold" pitchFamily="34" charset="0"/>
            </a:endParaRPr>
          </a:p>
          <a:p>
            <a:pPr algn="ctr"/>
            <a:endParaRPr lang="en-US" sz="2400" dirty="0" smtClean="0">
              <a:latin typeface="Arial Rounded MT Bold" pitchFamily="34" charset="0"/>
            </a:endParaRPr>
          </a:p>
          <a:p>
            <a:pPr algn="ctr"/>
            <a:r>
              <a:rPr lang="en-US" sz="2400" dirty="0" smtClean="0">
                <a:latin typeface="Arial Rounded MT Bold" pitchFamily="34" charset="0"/>
              </a:rPr>
              <a:t>   </a:t>
            </a:r>
            <a:r>
              <a:rPr lang="en-US" sz="2400" dirty="0" err="1" smtClean="0">
                <a:solidFill>
                  <a:srgbClr val="6600CC"/>
                </a:solidFill>
                <a:latin typeface="Arial Rounded MT Bold" pitchFamily="34" charset="0"/>
              </a:rPr>
              <a:t>unagglutinated</a:t>
            </a:r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</a:rPr>
              <a:t> free swimming</a:t>
            </a:r>
            <a:r>
              <a:rPr lang="en-US" sz="2400" dirty="0" smtClean="0">
                <a:latin typeface="Arial Rounded MT Bold" pitchFamily="34" charset="0"/>
              </a:rPr>
              <a:t> spermatozoa (Y-chromosome) were separated by </a:t>
            </a:r>
            <a:r>
              <a:rPr lang="en-IN" sz="2400" dirty="0" smtClean="0">
                <a:latin typeface="Arial Rounded MT Bold" pitchFamily="34" charset="0"/>
              </a:rPr>
              <a:t>glass wool filtration </a:t>
            </a:r>
          </a:p>
          <a:p>
            <a:pPr algn="ctr"/>
            <a:endParaRPr lang="en-IN" sz="2400" dirty="0" smtClean="0">
              <a:latin typeface="Arial Rounded MT Bold" pitchFamily="34" charset="0"/>
            </a:endParaRPr>
          </a:p>
          <a:p>
            <a:pPr algn="ctr"/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</a:rPr>
              <a:t>Produced &gt; 90%  male embryos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4191794" y="913606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4191794" y="2056606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4191794" y="3504406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4191794" y="4952206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4419600" y="6248400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301093" y="751344"/>
            <a:ext cx="8690507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….. In Rabbit …. Use of anti-X &amp; Anti-Y sera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Blecher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et al.,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1999)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Arial Rounded MT Bold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Arial Rounded MT Bold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 smtClean="0"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 Constraint is that the method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      : successful isolation of </a:t>
            </a:r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Y-bearing spermatozoa only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 Rounded MT Bold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 Rounded MT Bold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 smtClean="0"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 Attempts to isolate X bearing spermatozoa by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  agglutinating Y bearing spermatozoa was not successful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  (No agglutination of Y-spermatozoa) 							     	                 </a:t>
            </a:r>
            <a:r>
              <a:rPr lang="en-US" sz="2000" dirty="0" smtClean="0">
                <a:solidFill>
                  <a:srgbClr val="FF0000"/>
                </a:solidFill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Blecher</a:t>
            </a:r>
            <a:r>
              <a:rPr lang="en-US" sz="2000" dirty="0" smtClean="0">
                <a:solidFill>
                  <a:srgbClr val="FF0000"/>
                </a:solidFill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et al., </a:t>
            </a:r>
            <a:r>
              <a:rPr lang="en-US" sz="2000" dirty="0" smtClean="0">
                <a:solidFill>
                  <a:srgbClr val="FF0000"/>
                </a:solidFill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1999)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Arial Rounded MT Bold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04800"/>
            <a:ext cx="876300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lgerian" pitchFamily="82" charset="0"/>
              </a:rPr>
              <a:t>Free-</a:t>
            </a:r>
            <a:r>
              <a:rPr lang="en-US" sz="3200" b="1" dirty="0" err="1" smtClean="0">
                <a:solidFill>
                  <a:srgbClr val="FF0000"/>
                </a:solidFill>
                <a:latin typeface="Algerian" pitchFamily="82" charset="0"/>
              </a:rPr>
              <a:t>ﬂow</a:t>
            </a:r>
            <a:r>
              <a:rPr lang="en-US" sz="3200" b="1" dirty="0" smtClean="0">
                <a:solidFill>
                  <a:srgbClr val="FF0000"/>
                </a:solidFill>
                <a:latin typeface="Algerian" pitchFamily="82" charset="0"/>
              </a:rPr>
              <a:t>  electrophoresis</a:t>
            </a:r>
          </a:p>
          <a:p>
            <a:endParaRPr lang="en-US" dirty="0" smtClean="0"/>
          </a:p>
          <a:p>
            <a:pPr>
              <a:buFontTx/>
              <a:buChar char="-"/>
            </a:pPr>
            <a:r>
              <a:rPr lang="en-US" sz="2400" dirty="0" smtClean="0">
                <a:latin typeface="Arial Rounded MT Bold" pitchFamily="34" charset="0"/>
              </a:rPr>
              <a:t> Based on </a:t>
            </a:r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</a:rPr>
              <a:t>difference of net electric charge </a:t>
            </a:r>
            <a:r>
              <a:rPr lang="en-US" sz="2400" dirty="0" smtClean="0">
                <a:latin typeface="Arial Rounded MT Bold" pitchFamily="34" charset="0"/>
              </a:rPr>
              <a:t>on surface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…. X-  and  Y-bearing  spermatozoa are separated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: </a:t>
            </a:r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</a:rPr>
              <a:t>Net electrical charges 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Arial Rounded MT Bold" pitchFamily="34" charset="0"/>
              </a:rPr>
              <a:t>                 </a:t>
            </a:r>
            <a:r>
              <a:rPr lang="en-US" sz="2400" dirty="0" smtClean="0">
                <a:latin typeface="Arial Rounded MT Bold" pitchFamily="34" charset="0"/>
              </a:rPr>
              <a:t>:</a:t>
            </a:r>
            <a:r>
              <a:rPr lang="en-US" sz="2400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</a:rPr>
              <a:t>Difference in  motility</a:t>
            </a:r>
          </a:p>
          <a:p>
            <a:endParaRPr lang="en-US" sz="24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latin typeface="Arial Rounded MT Bold" pitchFamily="34" charset="0"/>
              </a:rPr>
              <a:t> Net negative  charge on the cell surface of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X chromosome bearing spermatozoa is higher :  </a:t>
            </a:r>
          </a:p>
          <a:p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</a:rPr>
              <a:t>   </a:t>
            </a:r>
            <a:r>
              <a:rPr lang="en-US" sz="2400" dirty="0" err="1" smtClean="0">
                <a:solidFill>
                  <a:srgbClr val="6600CC"/>
                </a:solidFill>
                <a:latin typeface="Arial Rounded MT Bold" pitchFamily="34" charset="0"/>
              </a:rPr>
              <a:t>neuraminic</a:t>
            </a:r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</a:rPr>
              <a:t>  acid  </a:t>
            </a:r>
            <a:r>
              <a:rPr lang="en-US" sz="2400" dirty="0" smtClean="0">
                <a:latin typeface="Arial Rounded MT Bold" pitchFamily="34" charset="0"/>
              </a:rPr>
              <a:t>containing </a:t>
            </a:r>
            <a:r>
              <a:rPr lang="en-US" sz="2400" dirty="0" err="1" smtClean="0">
                <a:latin typeface="Arial Rounded MT Bold" pitchFamily="34" charset="0"/>
              </a:rPr>
              <a:t>glycoproteins</a:t>
            </a:r>
            <a:r>
              <a:rPr lang="en-US" sz="2400" dirty="0" smtClean="0">
                <a:latin typeface="Arial Rounded MT Bold" pitchFamily="34" charset="0"/>
              </a:rPr>
              <a:t>          			                                                               </a:t>
            </a:r>
            <a:r>
              <a:rPr lang="en-US" sz="2000" dirty="0" smtClean="0">
                <a:solidFill>
                  <a:srgbClr val="FF0000"/>
                </a:solidFill>
                <a:latin typeface="Arial Rounded MT Bold" pitchFamily="34" charset="0"/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  <a:latin typeface="Arial Rounded MT Bold" pitchFamily="34" charset="0"/>
              </a:rPr>
              <a:t>Okuno</a:t>
            </a:r>
            <a:r>
              <a:rPr lang="en-US" sz="2000" dirty="0" smtClean="0">
                <a:solidFill>
                  <a:srgbClr val="FF0000"/>
                </a:solidFill>
                <a:latin typeface="Arial Rounded MT Bold" pitchFamily="34" charset="0"/>
              </a:rPr>
              <a:t> &amp; </a:t>
            </a:r>
            <a:r>
              <a:rPr lang="en-US" sz="2000" dirty="0" err="1" smtClean="0">
                <a:solidFill>
                  <a:srgbClr val="FF0000"/>
                </a:solidFill>
                <a:latin typeface="Arial Rounded MT Bold" pitchFamily="34" charset="0"/>
              </a:rPr>
              <a:t>Mohri</a:t>
            </a:r>
            <a:r>
              <a:rPr lang="en-US" sz="2000" dirty="0" smtClean="0">
                <a:solidFill>
                  <a:srgbClr val="FF0000"/>
                </a:solidFill>
                <a:latin typeface="Arial Rounded MT Bold" pitchFamily="34" charset="0"/>
              </a:rPr>
              <a:t>, 1991)</a:t>
            </a:r>
            <a:endParaRPr lang="en-US" sz="24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 </a:t>
            </a:r>
          </a:p>
          <a:p>
            <a:pPr>
              <a:buFontTx/>
              <a:buChar char="-"/>
            </a:pPr>
            <a:r>
              <a:rPr lang="en-IN" sz="2400" dirty="0" smtClean="0">
                <a:latin typeface="Arial Rounded MT Bold" pitchFamily="34" charset="0"/>
              </a:rPr>
              <a:t> </a:t>
            </a:r>
            <a:r>
              <a:rPr lang="en-IN" sz="2400" dirty="0" err="1" smtClean="0">
                <a:latin typeface="Arial Rounded MT Bold" pitchFamily="34" charset="0"/>
              </a:rPr>
              <a:t>Electronegativity</a:t>
            </a:r>
            <a:r>
              <a:rPr lang="en-IN" sz="2400" dirty="0" smtClean="0">
                <a:latin typeface="Arial Rounded MT Bold" pitchFamily="34" charset="0"/>
              </a:rPr>
              <a:t> on the sperm surface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: Associated with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CD52 expression </a:t>
            </a:r>
            <a:r>
              <a:rPr lang="en-IN" sz="2400" dirty="0" smtClean="0">
                <a:latin typeface="Arial Rounded MT Bold" pitchFamily="34" charset="0"/>
              </a:rPr>
              <a:t>on sperm surface      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                                                            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</a:t>
            </a:r>
            <a:r>
              <a:rPr lang="en-IN" sz="2000" dirty="0" err="1" smtClean="0">
                <a:solidFill>
                  <a:srgbClr val="FF0000"/>
                </a:solidFill>
                <a:latin typeface="Arial Rounded MT Bold" pitchFamily="34" charset="0"/>
              </a:rPr>
              <a:t>Schroter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 et al., 1999)     </a:t>
            </a:r>
            <a:endParaRPr lang="en-IN" sz="24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r>
              <a:rPr lang="en-IN" sz="2400" dirty="0" smtClean="0">
                <a:latin typeface="Arial Rounded MT Bold" pitchFamily="34" charset="0"/>
              </a:rPr>
              <a:t>      : Other </a:t>
            </a:r>
            <a:r>
              <a:rPr lang="en-IN" sz="2400" dirty="0" err="1" smtClean="0">
                <a:latin typeface="Arial Rounded MT Bold" pitchFamily="34" charset="0"/>
              </a:rPr>
              <a:t>glycoproteins</a:t>
            </a:r>
            <a:r>
              <a:rPr lang="en-IN" sz="2400" dirty="0" smtClean="0">
                <a:latin typeface="Arial Rounded MT Bold" pitchFamily="34" charset="0"/>
              </a:rPr>
              <a:t>                   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(Ainsworth et al., 2011)</a:t>
            </a:r>
            <a:r>
              <a:rPr lang="en-US" sz="24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" y="838200"/>
            <a:ext cx="8763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outerShdw blurRad="76200" dist="38100" dir="3840000" algn="ctr" rotWithShape="0">
              <a:srgbClr val="000000">
                <a:alpha val="57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561975"/>
            <a:ext cx="88392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400" dirty="0" smtClean="0">
                <a:latin typeface="Arial Rounded MT Bold" pitchFamily="34" charset="0"/>
              </a:rPr>
              <a:t> Uses an </a:t>
            </a:r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</a:rPr>
              <a:t>electric </a:t>
            </a:r>
            <a:r>
              <a:rPr lang="en-US" sz="2400" dirty="0" err="1" smtClean="0">
                <a:solidFill>
                  <a:srgbClr val="6600CC"/>
                </a:solidFill>
                <a:latin typeface="Arial Rounded MT Bold" pitchFamily="34" charset="0"/>
              </a:rPr>
              <a:t>ﬁeld</a:t>
            </a:r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</a:rPr>
              <a:t>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….. (</a:t>
            </a:r>
            <a:r>
              <a:rPr lang="en-IN" sz="2400" dirty="0" smtClean="0">
                <a:latin typeface="Arial Rounded MT Bold" pitchFamily="34" charset="0"/>
              </a:rPr>
              <a:t>current of 75 </a:t>
            </a:r>
            <a:r>
              <a:rPr lang="en-IN" sz="2400" dirty="0" err="1" smtClean="0">
                <a:latin typeface="Arial Rounded MT Bold" pitchFamily="34" charset="0"/>
              </a:rPr>
              <a:t>mA</a:t>
            </a:r>
            <a:r>
              <a:rPr lang="en-IN" sz="2400" dirty="0" smtClean="0">
                <a:latin typeface="Arial Rounded MT Bold" pitchFamily="34" charset="0"/>
              </a:rPr>
              <a:t> and voltage (18-21 V) </a:t>
            </a:r>
            <a:br>
              <a:rPr lang="en-IN" sz="2400" dirty="0" smtClean="0">
                <a:latin typeface="Arial Rounded MT Bold" pitchFamily="34" charset="0"/>
              </a:rPr>
            </a:br>
            <a:r>
              <a:rPr lang="en-US" sz="2400" dirty="0" smtClean="0">
                <a:latin typeface="Arial Rounded MT Bold" pitchFamily="34" charset="0"/>
              </a:rPr>
              <a:t>      : Separation of spermatozoa into the two major classes                                                       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                                                                             </a:t>
            </a:r>
            <a:r>
              <a:rPr lang="en-US" sz="2000" dirty="0" smtClean="0">
                <a:solidFill>
                  <a:srgbClr val="FF0000"/>
                </a:solidFill>
                <a:latin typeface="Arial Rounded MT Bold" pitchFamily="34" charset="0"/>
              </a:rPr>
              <a:t>(Kaneko et al., 1984)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</a:rPr>
              <a:t>X-bearing sperms  :  towards anode</a:t>
            </a:r>
            <a:r>
              <a:rPr lang="en-US" sz="2400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endParaRPr lang="en-US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endParaRPr lang="en-US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endParaRPr lang="en-US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</a:rPr>
              <a:t>X-chromosome</a:t>
            </a:r>
            <a:r>
              <a:rPr lang="en-US" sz="2400" dirty="0" smtClean="0">
                <a:latin typeface="Arial Rounded MT Bold" pitchFamily="34" charset="0"/>
              </a:rPr>
              <a:t>-bearing fraction : relatively pure 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Arial Rounded MT Bold" pitchFamily="34" charset="0"/>
              </a:rPr>
              <a:t>                                                                                              </a:t>
            </a:r>
            <a:r>
              <a:rPr lang="en-US" sz="2000" dirty="0" smtClean="0">
                <a:solidFill>
                  <a:srgbClr val="FF0000"/>
                </a:solidFill>
                <a:latin typeface="Arial Rounded MT Bold" pitchFamily="34" charset="0"/>
              </a:rPr>
              <a:t>(Kaneko et al., 1984)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- Difference in surface net electrical charges </a:t>
            </a:r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</a:rPr>
              <a:t>???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both  populations  are  in  close contact  with  each  other    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and  bathed  in  the  same seminal fluid</a:t>
            </a:r>
            <a:endParaRPr lang="en-US" sz="2400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304800"/>
            <a:ext cx="88392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Algerian" pitchFamily="82" charset="0"/>
              </a:rPr>
              <a:t>Flow  </a:t>
            </a:r>
            <a:r>
              <a:rPr lang="en-US" sz="3000" b="1" dirty="0" err="1" smtClean="0">
                <a:solidFill>
                  <a:srgbClr val="FF0000"/>
                </a:solidFill>
                <a:latin typeface="Algerian" pitchFamily="82" charset="0"/>
              </a:rPr>
              <a:t>cytometry</a:t>
            </a:r>
            <a:r>
              <a:rPr lang="en-US" sz="3000" b="1" dirty="0" smtClean="0">
                <a:solidFill>
                  <a:srgbClr val="FF0000"/>
                </a:solidFill>
                <a:latin typeface="Algerian" pitchFamily="82" charset="0"/>
              </a:rPr>
              <a:t>  cell  sorting</a:t>
            </a:r>
          </a:p>
          <a:p>
            <a:pPr algn="ctr"/>
            <a:endParaRPr lang="en-US" sz="3200" dirty="0" smtClean="0">
              <a:latin typeface="Algerian" pitchFamily="82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- Based on </a:t>
            </a:r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</a:rPr>
              <a:t>difference in DNA content</a:t>
            </a:r>
            <a:r>
              <a:rPr lang="en-US" sz="2400" dirty="0" smtClean="0">
                <a:solidFill>
                  <a:srgbClr val="FFFF00"/>
                </a:solidFill>
                <a:latin typeface="Arial Rounded MT Bold" pitchFamily="34" charset="0"/>
              </a:rPr>
              <a:t>        </a:t>
            </a:r>
            <a:r>
              <a:rPr lang="en-US" sz="2000" dirty="0" smtClean="0">
                <a:solidFill>
                  <a:srgbClr val="FF0000"/>
                </a:solidFill>
                <a:latin typeface="Arial Rounded MT Bold" pitchFamily="34" charset="0"/>
              </a:rPr>
              <a:t>(Garner et al., 1983)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latin typeface="Arial Rounded MT Bold" pitchFamily="34" charset="0"/>
              </a:rPr>
              <a:t> Difference in DNA  : </a:t>
            </a:r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</a:rPr>
              <a:t>3.8%</a:t>
            </a:r>
            <a:r>
              <a:rPr lang="en-US" sz="2400" dirty="0" smtClean="0">
                <a:latin typeface="Arial Rounded MT Bold" pitchFamily="34" charset="0"/>
              </a:rPr>
              <a:t>  (3–4.5%) 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Arial Rounded MT Bold" pitchFamily="34" charset="0"/>
              </a:rPr>
              <a:t>                                                              </a:t>
            </a:r>
            <a:r>
              <a:rPr lang="en-US" sz="2000" dirty="0" smtClean="0">
                <a:solidFill>
                  <a:srgbClr val="FF0000"/>
                </a:solidFill>
                <a:latin typeface="Arial Rounded MT Bold" pitchFamily="34" charset="0"/>
              </a:rPr>
              <a:t>(Johnson et al., 1987; Johnson, 2000)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latin typeface="Arial Rounded MT Bold" pitchFamily="34" charset="0"/>
              </a:rPr>
              <a:t>first reported analysis of sperm on a flow </a:t>
            </a:r>
            <a:r>
              <a:rPr lang="en-US" sz="2400" dirty="0" err="1" smtClean="0">
                <a:latin typeface="Arial Rounded MT Bold" pitchFamily="34" charset="0"/>
              </a:rPr>
              <a:t>cytometer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                         </a:t>
            </a:r>
            <a:r>
              <a:rPr lang="en-US" sz="2000" dirty="0" smtClean="0">
                <a:solidFill>
                  <a:srgbClr val="FF0000"/>
                </a:solidFill>
                <a:latin typeface="Arial Rounded MT Bold" pitchFamily="34" charset="0"/>
              </a:rPr>
              <a:t>(Gledhill et al., 1976;  Van </a:t>
            </a:r>
            <a:r>
              <a:rPr lang="en-US" sz="2000" dirty="0" err="1" smtClean="0">
                <a:solidFill>
                  <a:srgbClr val="FF0000"/>
                </a:solidFill>
                <a:latin typeface="Arial Rounded MT Bold" pitchFamily="34" charset="0"/>
              </a:rPr>
              <a:t>Dilla</a:t>
            </a:r>
            <a:r>
              <a:rPr lang="en-US" sz="2000" dirty="0" smtClean="0">
                <a:solidFill>
                  <a:srgbClr val="FF0000"/>
                </a:solidFill>
                <a:latin typeface="Arial Rounded MT Bold" pitchFamily="34" charset="0"/>
              </a:rPr>
              <a:t> et al., 1977)</a:t>
            </a:r>
          </a:p>
          <a:p>
            <a:endParaRPr lang="en-US" sz="2000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IN" sz="2400" dirty="0" smtClean="0">
                <a:latin typeface="Arial Rounded MT Bold" pitchFamily="34" charset="0"/>
              </a:rPr>
              <a:t> The first fluorescence-based flow </a:t>
            </a:r>
            <a:r>
              <a:rPr lang="en-IN" sz="2400" dirty="0" err="1" smtClean="0">
                <a:latin typeface="Arial Rounded MT Bold" pitchFamily="34" charset="0"/>
              </a:rPr>
              <a:t>cytometry</a:t>
            </a:r>
            <a:r>
              <a:rPr lang="en-IN" sz="2400" dirty="0" smtClean="0">
                <a:latin typeface="Arial Rounded MT Bold" pitchFamily="34" charset="0"/>
              </a:rPr>
              <a:t> device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(ICP 11) : Wolfgang </a:t>
            </a:r>
            <a:r>
              <a:rPr lang="en-IN" sz="2400" dirty="0" err="1" smtClean="0">
                <a:latin typeface="Arial Rounded MT Bold" pitchFamily="34" charset="0"/>
              </a:rPr>
              <a:t>Göhde</a:t>
            </a:r>
            <a:r>
              <a:rPr lang="en-IN" sz="2400" dirty="0" smtClean="0">
                <a:latin typeface="Arial Rounded MT Bold" pitchFamily="34" charset="0"/>
              </a:rPr>
              <a:t> in 1968 from the 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University of   </a:t>
            </a:r>
          </a:p>
          <a:p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   </a:t>
            </a:r>
            <a:r>
              <a:rPr lang="en-IN" sz="2400" dirty="0" err="1" smtClean="0">
                <a:solidFill>
                  <a:srgbClr val="6600CC"/>
                </a:solidFill>
                <a:latin typeface="Arial Rounded MT Bold" pitchFamily="34" charset="0"/>
              </a:rPr>
              <a:t>Münster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 </a:t>
            </a:r>
          </a:p>
          <a:p>
            <a:endParaRPr lang="en-IN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IN" sz="2400" dirty="0" smtClean="0">
                <a:latin typeface="Arial Rounded MT Bold" pitchFamily="34" charset="0"/>
              </a:rPr>
              <a:t> First commercialized in 1968/69 by German developer  </a:t>
            </a:r>
          </a:p>
          <a:p>
            <a:r>
              <a:rPr lang="en-IN" sz="2400" dirty="0" smtClean="0">
                <a:latin typeface="Arial Rounded MT Bold" pitchFamily="34" charset="0"/>
              </a:rPr>
              <a:t>  and manufacturer </a:t>
            </a:r>
            <a:r>
              <a:rPr lang="en-IN" sz="2400" dirty="0" err="1" smtClean="0">
                <a:latin typeface="Arial Rounded MT Bold" pitchFamily="34" charset="0"/>
              </a:rPr>
              <a:t>Partec</a:t>
            </a:r>
            <a:r>
              <a:rPr lang="en-IN" sz="2400" dirty="0" smtClean="0">
                <a:latin typeface="Arial Rounded MT Bold" pitchFamily="34" charset="0"/>
              </a:rPr>
              <a:t> through </a:t>
            </a:r>
            <a:r>
              <a:rPr lang="en-IN" sz="2400" dirty="0" err="1" smtClean="0">
                <a:latin typeface="Arial Rounded MT Bold" pitchFamily="34" charset="0"/>
              </a:rPr>
              <a:t>Phywe</a:t>
            </a:r>
            <a:r>
              <a:rPr lang="en-IN" sz="2400" dirty="0" smtClean="0">
                <a:latin typeface="Arial Rounded MT Bold" pitchFamily="34" charset="0"/>
              </a:rPr>
              <a:t> AG in </a:t>
            </a:r>
            <a:r>
              <a:rPr lang="en-IN" sz="2400" dirty="0" err="1" smtClean="0">
                <a:solidFill>
                  <a:srgbClr val="6600CC"/>
                </a:solidFill>
                <a:latin typeface="Arial Rounded MT Bold" pitchFamily="34" charset="0"/>
              </a:rPr>
              <a:t>Göttingen</a:t>
            </a:r>
            <a:endParaRPr lang="en-US" sz="2400" dirty="0">
              <a:solidFill>
                <a:srgbClr val="6600CC"/>
              </a:solidFill>
              <a:latin typeface="Arial Rounded MT Bold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" y="838200"/>
            <a:ext cx="8763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outerShdw blurRad="76200" dist="38100" dir="3840000" algn="ctr" rotWithShape="0">
              <a:srgbClr val="000000">
                <a:alpha val="57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458212"/>
            <a:ext cx="8458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IN" sz="2400" dirty="0" smtClean="0">
                <a:latin typeface="Arial Rounded MT Bold" pitchFamily="34" charset="0"/>
              </a:rPr>
              <a:t> Flow </a:t>
            </a:r>
            <a:r>
              <a:rPr lang="en-IN" sz="2400" dirty="0" err="1" smtClean="0">
                <a:latin typeface="Arial Rounded MT Bold" pitchFamily="34" charset="0"/>
              </a:rPr>
              <a:t>cytometric</a:t>
            </a:r>
            <a:r>
              <a:rPr lang="en-IN" sz="2400" dirty="0" smtClean="0">
                <a:latin typeface="Arial Rounded MT Bold" pitchFamily="34" charset="0"/>
              </a:rPr>
              <a:t> sex-sorting of sperm  is patented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                                                                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(Johnson, 1991)</a:t>
            </a:r>
            <a:endParaRPr lang="en-IN" sz="24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r>
              <a:rPr lang="en-IN" sz="2400" dirty="0" smtClean="0">
                <a:latin typeface="Arial Rounded MT Bold" pitchFamily="34" charset="0"/>
              </a:rPr>
              <a:t>         - Sub-licensed for non-human mammals to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XY Inc.</a:t>
            </a:r>
            <a:r>
              <a:rPr lang="en-IN" sz="2400" dirty="0" smtClean="0">
                <a:latin typeface="Arial Rounded MT Bold" pitchFamily="34" charset="0"/>
              </a:rPr>
              <a:t>, 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    through Colorado State University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IN" sz="2400" dirty="0" smtClean="0">
                <a:latin typeface="Arial Rounded MT Bold" pitchFamily="34" charset="0"/>
              </a:rPr>
              <a:t> First demonstrated convincingly by </a:t>
            </a:r>
            <a:r>
              <a:rPr lang="en-IN" sz="2200" dirty="0" smtClean="0">
                <a:solidFill>
                  <a:srgbClr val="FF0000"/>
                </a:solidFill>
                <a:latin typeface="Arial Rounded MT Bold" pitchFamily="34" charset="0"/>
              </a:rPr>
              <a:t>Johnson et al. (1989) </a:t>
            </a:r>
            <a:r>
              <a:rPr lang="en-IN" sz="2400" dirty="0" smtClean="0">
                <a:latin typeface="Arial Rounded MT Bold" pitchFamily="34" charset="0"/>
              </a:rPr>
              <a:t/>
            </a:r>
            <a:br>
              <a:rPr lang="en-IN" sz="2400" dirty="0" smtClean="0">
                <a:latin typeface="Arial Rounded MT Bold" pitchFamily="34" charset="0"/>
              </a:rPr>
            </a:br>
            <a:r>
              <a:rPr lang="en-IN" sz="2400" dirty="0" smtClean="0">
                <a:latin typeface="Arial Rounded MT Bold" pitchFamily="34" charset="0"/>
              </a:rPr>
              <a:t>         resulted from integration of advances in many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 fields including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chromosomal </a:t>
            </a:r>
            <a:r>
              <a:rPr lang="en-IN" sz="2400" dirty="0" err="1" smtClean="0">
                <a:solidFill>
                  <a:srgbClr val="6600CC"/>
                </a:solidFill>
                <a:latin typeface="Arial Rounded MT Bold" pitchFamily="34" charset="0"/>
              </a:rPr>
              <a:t>karyotyping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, AI,  </a:t>
            </a:r>
          </a:p>
          <a:p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         </a:t>
            </a:r>
            <a:r>
              <a:rPr lang="en-IN" sz="2400" dirty="0" err="1" smtClean="0">
                <a:solidFill>
                  <a:srgbClr val="6600CC"/>
                </a:solidFill>
                <a:latin typeface="Arial Rounded MT Bold" pitchFamily="34" charset="0"/>
              </a:rPr>
              <a:t>invitro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 fertility, </a:t>
            </a:r>
            <a:r>
              <a:rPr lang="en-IN" sz="2400" dirty="0" err="1" smtClean="0">
                <a:solidFill>
                  <a:srgbClr val="6600CC"/>
                </a:solidFill>
                <a:latin typeface="Arial Rounded MT Bold" pitchFamily="34" charset="0"/>
              </a:rPr>
              <a:t>DNAspecific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 staining, flow </a:t>
            </a:r>
          </a:p>
          <a:p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         </a:t>
            </a:r>
            <a:r>
              <a:rPr lang="en-IN" sz="2400" dirty="0" err="1" smtClean="0">
                <a:solidFill>
                  <a:srgbClr val="6600CC"/>
                </a:solidFill>
                <a:latin typeface="Arial Rounded MT Bold" pitchFamily="34" charset="0"/>
              </a:rPr>
              <a:t>cytometry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, computer science </a:t>
            </a:r>
            <a:r>
              <a:rPr lang="en-IN" sz="2400" dirty="0" smtClean="0">
                <a:latin typeface="Arial Rounded MT Bold" pitchFamily="34" charset="0"/>
              </a:rPr>
              <a:t>and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high speed cell </a:t>
            </a:r>
          </a:p>
          <a:p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         sorting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endParaRPr lang="en-IN" sz="2400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616089"/>
            <a:ext cx="8534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endParaRPr lang="en-IN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IN" sz="2400" dirty="0" smtClean="0">
                <a:latin typeface="Arial Rounded MT Bold" pitchFamily="34" charset="0"/>
              </a:rPr>
              <a:t> Advances from these different disciplines were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integrated by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: A body of innovative scientists from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Lawrence Livermore National Laboratory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The United States Department of Agriculture Beltsville   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Agricultural Research </a:t>
            </a:r>
            <a:r>
              <a:rPr lang="en-IN" sz="2400" dirty="0" err="1" smtClean="0">
                <a:latin typeface="Arial Rounded MT Bold" pitchFamily="34" charset="0"/>
              </a:rPr>
              <a:t>Center</a:t>
            </a:r>
            <a:r>
              <a:rPr lang="en-IN" sz="2400" dirty="0" smtClean="0">
                <a:latin typeface="Arial Rounded MT Bold" pitchFamily="34" charset="0"/>
              </a:rPr>
              <a:t>, Cambridge University,  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Colorado State University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Atlantic Breeders Cooperative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XY, Inc.                 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(Johnson and Seidel, 1999; Garner, 2001)</a:t>
            </a:r>
            <a:endParaRPr lang="en-IN" sz="20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599" y="152400"/>
          <a:ext cx="8686801" cy="6634905"/>
        </p:xfrm>
        <a:graphic>
          <a:graphicData uri="http://schemas.openxmlformats.org/drawingml/2006/table">
            <a:tbl>
              <a:tblPr/>
              <a:tblGrid>
                <a:gridCol w="2978332"/>
                <a:gridCol w="2978332"/>
                <a:gridCol w="2730137"/>
              </a:tblGrid>
              <a:tr h="9180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Segoe UI" pitchFamily="34" charset="0"/>
                          <a:cs typeface="Segoe UI" pitchFamily="34" charset="0"/>
                        </a:rPr>
                        <a:t>Species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Arial Rounded MT Bold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Segoe UI" pitchFamily="34" charset="0"/>
                          <a:cs typeface="Segoe UI" pitchFamily="34" charset="0"/>
                        </a:rPr>
                        <a:t>Percentage of DNA </a:t>
                      </a:r>
                      <a:r>
                        <a:rPr lang="en-IN" sz="2400" b="1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Segoe UI" pitchFamily="34" charset="0"/>
                          <a:cs typeface="Segoe UI" pitchFamily="34" charset="0"/>
                        </a:rPr>
                        <a:t>(X &gt; Y)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Arial Rounded MT Bold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Segoe UI" pitchFamily="34" charset="0"/>
                          <a:cs typeface="Segoe UI" pitchFamily="34" charset="0"/>
                        </a:rPr>
                        <a:t>References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Arial Rounded MT Bold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7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solidFill>
                            <a:schemeClr val="tx1"/>
                          </a:solidFill>
                          <a:latin typeface="Arial Rounded MT Bold" pitchFamily="34" charset="0"/>
                          <a:ea typeface="Segoe UI" pitchFamily="34" charset="0"/>
                          <a:cs typeface="Segoe UI" pitchFamily="34" charset="0"/>
                        </a:rPr>
                        <a:t>Cattle</a:t>
                      </a:r>
                      <a:endParaRPr lang="en-IN" sz="2000" b="1">
                        <a:solidFill>
                          <a:schemeClr val="tx1"/>
                        </a:solidFill>
                        <a:latin typeface="Arial Rounded MT Bold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Segoe UI" pitchFamily="34" charset="0"/>
                          <a:cs typeface="Segoe UI" pitchFamily="34" charset="0"/>
                        </a:rPr>
                        <a:t>3.8%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Arial Rounded MT Bold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Segoe UI" pitchFamily="34" charset="0"/>
                          <a:cs typeface="Segoe UI" pitchFamily="34" charset="0"/>
                        </a:rPr>
                        <a:t>Garner</a:t>
                      </a:r>
                      <a:r>
                        <a:rPr lang="en-IN" sz="2000" b="1" dirty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Segoe UI" pitchFamily="34" charset="0"/>
                          <a:cs typeface="Segoe UI" pitchFamily="34" charset="0"/>
                        </a:rPr>
                        <a:t>, 2001; </a:t>
                      </a:r>
                      <a:r>
                        <a:rPr lang="en-IN" sz="2000" b="1" dirty="0" smtClean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Segoe UI" pitchFamily="34" charset="0"/>
                          <a:cs typeface="Segoe UI" pitchFamily="34" charset="0"/>
                        </a:rPr>
                        <a:t>2006</a:t>
                      </a:r>
                      <a:endParaRPr lang="en-IN" sz="1800" b="1" dirty="0">
                        <a:solidFill>
                          <a:srgbClr val="FF0000"/>
                        </a:solidFill>
                        <a:latin typeface="Arial Rounded MT Bold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solidFill>
                            <a:schemeClr val="tx1"/>
                          </a:solidFill>
                          <a:latin typeface="Arial Rounded MT Bold" pitchFamily="34" charset="0"/>
                          <a:ea typeface="Segoe UI" pitchFamily="34" charset="0"/>
                          <a:cs typeface="Segoe UI" pitchFamily="34" charset="0"/>
                        </a:rPr>
                        <a:t>Buffalo</a:t>
                      </a:r>
                      <a:endParaRPr lang="en-IN" sz="2000" b="1">
                        <a:solidFill>
                          <a:schemeClr val="tx1"/>
                        </a:solidFill>
                        <a:latin typeface="Arial Rounded MT Bold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solidFill>
                            <a:schemeClr val="tx1"/>
                          </a:solidFill>
                          <a:latin typeface="Arial Rounded MT Bold" pitchFamily="34" charset="0"/>
                          <a:ea typeface="Segoe UI" pitchFamily="34" charset="0"/>
                          <a:cs typeface="Segoe UI" pitchFamily="34" charset="0"/>
                        </a:rPr>
                        <a:t>3.6%</a:t>
                      </a:r>
                      <a:endParaRPr lang="en-IN" sz="2000" b="1">
                        <a:solidFill>
                          <a:schemeClr val="tx1"/>
                        </a:solidFill>
                        <a:latin typeface="Arial Rounded MT Bold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Segoe UI" pitchFamily="34" charset="0"/>
                          <a:cs typeface="Segoe UI" pitchFamily="34" charset="0"/>
                        </a:rPr>
                        <a:t>Lu </a:t>
                      </a:r>
                      <a:r>
                        <a:rPr lang="en-IN" sz="2000" b="1" dirty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Segoe UI" pitchFamily="34" charset="0"/>
                          <a:cs typeface="Segoe UI" pitchFamily="34" charset="0"/>
                        </a:rPr>
                        <a:t>et al., 2006</a:t>
                      </a:r>
                      <a:endParaRPr lang="en-IN" sz="1800" b="1" dirty="0">
                        <a:solidFill>
                          <a:srgbClr val="FF0000"/>
                        </a:solidFill>
                        <a:latin typeface="Arial Rounded MT Bold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5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solidFill>
                            <a:schemeClr val="tx1"/>
                          </a:solidFill>
                          <a:latin typeface="Arial Rounded MT Bold" pitchFamily="34" charset="0"/>
                          <a:ea typeface="Segoe UI" pitchFamily="34" charset="0"/>
                          <a:cs typeface="Segoe UI" pitchFamily="34" charset="0"/>
                        </a:rPr>
                        <a:t>Sheep</a:t>
                      </a:r>
                      <a:endParaRPr lang="en-IN" sz="2000" b="1">
                        <a:solidFill>
                          <a:schemeClr val="tx1"/>
                        </a:solidFill>
                        <a:latin typeface="Arial Rounded MT Bold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solidFill>
                            <a:schemeClr val="tx1"/>
                          </a:solidFill>
                          <a:latin typeface="Arial Rounded MT Bold" pitchFamily="34" charset="0"/>
                          <a:ea typeface="Segoe UI" pitchFamily="34" charset="0"/>
                          <a:cs typeface="Segoe UI" pitchFamily="34" charset="0"/>
                        </a:rPr>
                        <a:t>4.2%</a:t>
                      </a:r>
                      <a:endParaRPr lang="en-IN" sz="2000" b="1">
                        <a:solidFill>
                          <a:schemeClr val="tx1"/>
                        </a:solidFill>
                        <a:latin typeface="Arial Rounded MT Bold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Segoe UI" pitchFamily="34" charset="0"/>
                          <a:cs typeface="Segoe UI" pitchFamily="34" charset="0"/>
                        </a:rPr>
                        <a:t>Johnson, </a:t>
                      </a:r>
                      <a:r>
                        <a:rPr lang="en-IN" sz="2000" b="1" dirty="0" smtClean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Segoe UI" pitchFamily="34" charset="0"/>
                          <a:cs typeface="Segoe UI" pitchFamily="34" charset="0"/>
                        </a:rPr>
                        <a:t>2000</a:t>
                      </a:r>
                      <a:endParaRPr lang="en-IN" sz="1800" b="1" dirty="0">
                        <a:solidFill>
                          <a:srgbClr val="FF0000"/>
                        </a:solidFill>
                        <a:latin typeface="Arial Rounded MT Bold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solidFill>
                            <a:schemeClr val="tx1"/>
                          </a:solidFill>
                          <a:latin typeface="Arial Rounded MT Bold" pitchFamily="34" charset="0"/>
                          <a:ea typeface="Segoe UI" pitchFamily="34" charset="0"/>
                          <a:cs typeface="Segoe UI" pitchFamily="34" charset="0"/>
                        </a:rPr>
                        <a:t>Goat</a:t>
                      </a:r>
                      <a:endParaRPr lang="en-IN" sz="2000" b="1">
                        <a:solidFill>
                          <a:schemeClr val="tx1"/>
                        </a:solidFill>
                        <a:latin typeface="Arial Rounded MT Bold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solidFill>
                            <a:schemeClr val="tx1"/>
                          </a:solidFill>
                          <a:latin typeface="Arial Rounded MT Bold" pitchFamily="34" charset="0"/>
                          <a:ea typeface="Segoe UI" pitchFamily="34" charset="0"/>
                          <a:cs typeface="Segoe UI" pitchFamily="34" charset="0"/>
                        </a:rPr>
                        <a:t>4.4%</a:t>
                      </a:r>
                      <a:endParaRPr lang="en-IN" sz="2000" b="1">
                        <a:solidFill>
                          <a:schemeClr val="tx1"/>
                        </a:solidFill>
                        <a:latin typeface="Arial Rounded MT Bold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rgbClr val="FF0000"/>
                          </a:solidFill>
                          <a:latin typeface="Arial Rounded MT Bold" pitchFamily="34" charset="0"/>
                          <a:ea typeface="Segoe UI" pitchFamily="34" charset="0"/>
                          <a:cs typeface="Segoe UI" pitchFamily="34" charset="0"/>
                        </a:rPr>
                        <a:t>Parilla et al., 2004</a:t>
                      </a:r>
                      <a:endParaRPr lang="en-IN" sz="1800" b="1">
                        <a:solidFill>
                          <a:srgbClr val="FF0000"/>
                        </a:solidFill>
                        <a:latin typeface="Arial Rounded MT Bold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solidFill>
                            <a:schemeClr val="tx1"/>
                          </a:solidFill>
                          <a:latin typeface="Arial Rounded MT Bold" pitchFamily="34" charset="0"/>
                          <a:ea typeface="Segoe UI" pitchFamily="34" charset="0"/>
                          <a:cs typeface="Segoe UI" pitchFamily="34" charset="0"/>
                        </a:rPr>
                        <a:t>Horse</a:t>
                      </a:r>
                      <a:endParaRPr lang="en-IN" sz="2000" b="1">
                        <a:solidFill>
                          <a:schemeClr val="tx1"/>
                        </a:solidFill>
                        <a:latin typeface="Arial Rounded MT Bold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solidFill>
                            <a:schemeClr val="tx1"/>
                          </a:solidFill>
                          <a:latin typeface="Arial Rounded MT Bold" pitchFamily="34" charset="0"/>
                          <a:ea typeface="Segoe UI" pitchFamily="34" charset="0"/>
                          <a:cs typeface="Segoe UI" pitchFamily="34" charset="0"/>
                        </a:rPr>
                        <a:t>3.7%</a:t>
                      </a:r>
                      <a:endParaRPr lang="en-IN" sz="2000" b="1">
                        <a:solidFill>
                          <a:schemeClr val="tx1"/>
                        </a:solidFill>
                        <a:latin typeface="Arial Rounded MT Bold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rgbClr val="FF0000"/>
                          </a:solidFill>
                          <a:latin typeface="Arial Rounded MT Bold" pitchFamily="34" charset="0"/>
                          <a:ea typeface="Segoe UI" pitchFamily="34" charset="0"/>
                          <a:cs typeface="Segoe UI" pitchFamily="34" charset="0"/>
                        </a:rPr>
                        <a:t>Johnson, 2000</a:t>
                      </a:r>
                      <a:endParaRPr lang="en-IN" sz="1800" b="1">
                        <a:solidFill>
                          <a:srgbClr val="FF0000"/>
                        </a:solidFill>
                        <a:latin typeface="Arial Rounded MT Bold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solidFill>
                            <a:schemeClr val="tx1"/>
                          </a:solidFill>
                          <a:latin typeface="Arial Rounded MT Bold" pitchFamily="34" charset="0"/>
                          <a:ea typeface="Segoe UI" pitchFamily="34" charset="0"/>
                          <a:cs typeface="Segoe UI" pitchFamily="34" charset="0"/>
                        </a:rPr>
                        <a:t>Swine</a:t>
                      </a:r>
                      <a:endParaRPr lang="en-IN" sz="2000" b="1">
                        <a:solidFill>
                          <a:schemeClr val="tx1"/>
                        </a:solidFill>
                        <a:latin typeface="Arial Rounded MT Bold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solidFill>
                            <a:schemeClr val="tx1"/>
                          </a:solidFill>
                          <a:latin typeface="Arial Rounded MT Bold" pitchFamily="34" charset="0"/>
                          <a:ea typeface="Segoe UI" pitchFamily="34" charset="0"/>
                          <a:cs typeface="Segoe UI" pitchFamily="34" charset="0"/>
                        </a:rPr>
                        <a:t>3.6%</a:t>
                      </a:r>
                      <a:endParaRPr lang="en-IN" sz="2000" b="1">
                        <a:solidFill>
                          <a:schemeClr val="tx1"/>
                        </a:solidFill>
                        <a:latin typeface="Arial Rounded MT Bold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rgbClr val="FF0000"/>
                          </a:solidFill>
                          <a:latin typeface="Arial Rounded MT Bold" pitchFamily="34" charset="0"/>
                          <a:ea typeface="Segoe UI" pitchFamily="34" charset="0"/>
                          <a:cs typeface="Segoe UI" pitchFamily="34" charset="0"/>
                        </a:rPr>
                        <a:t>Johnson, 2000</a:t>
                      </a:r>
                      <a:endParaRPr lang="en-IN" sz="1800" b="1">
                        <a:solidFill>
                          <a:srgbClr val="FF0000"/>
                        </a:solidFill>
                        <a:latin typeface="Arial Rounded MT Bold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Segoe UI" pitchFamily="34" charset="0"/>
                          <a:cs typeface="Segoe UI" pitchFamily="34" charset="0"/>
                        </a:rPr>
                        <a:t>Human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Arial Rounded MT Bold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Segoe UI" pitchFamily="34" charset="0"/>
                          <a:cs typeface="Segoe UI" pitchFamily="34" charset="0"/>
                        </a:rPr>
                        <a:t>2.8</a:t>
                      </a:r>
                      <a:r>
                        <a:rPr lang="en-IN" sz="2400" b="1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Segoe UI" pitchFamily="34" charset="0"/>
                          <a:cs typeface="Segoe UI" pitchFamily="34" charset="0"/>
                        </a:rPr>
                        <a:t>%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Arial Rounded MT Bold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Segoe UI" pitchFamily="34" charset="0"/>
                          <a:cs typeface="Segoe UI" pitchFamily="34" charset="0"/>
                        </a:rPr>
                        <a:t>Johnson, </a:t>
                      </a:r>
                      <a:r>
                        <a:rPr lang="en-IN" sz="2000" b="1" dirty="0" smtClean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Segoe UI" pitchFamily="34" charset="0"/>
                          <a:cs typeface="Segoe UI" pitchFamily="34" charset="0"/>
                        </a:rPr>
                        <a:t>2000</a:t>
                      </a:r>
                      <a:endParaRPr lang="en-IN" sz="1800" b="1" dirty="0">
                        <a:solidFill>
                          <a:srgbClr val="FF0000"/>
                        </a:solidFill>
                        <a:latin typeface="Arial Rounded MT Bold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solidFill>
                            <a:schemeClr val="tx1"/>
                          </a:solidFill>
                          <a:latin typeface="Arial Rounded MT Bold" pitchFamily="34" charset="0"/>
                          <a:ea typeface="Segoe UI" pitchFamily="34" charset="0"/>
                          <a:cs typeface="Segoe UI" pitchFamily="34" charset="0"/>
                        </a:rPr>
                        <a:t>Rabbit</a:t>
                      </a:r>
                      <a:endParaRPr lang="en-IN" sz="2000" b="1">
                        <a:solidFill>
                          <a:schemeClr val="tx1"/>
                        </a:solidFill>
                        <a:latin typeface="Arial Rounded MT Bold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solidFill>
                            <a:schemeClr val="tx1"/>
                          </a:solidFill>
                          <a:latin typeface="Arial Rounded MT Bold" pitchFamily="34" charset="0"/>
                          <a:ea typeface="Segoe UI" pitchFamily="34" charset="0"/>
                          <a:cs typeface="Segoe UI" pitchFamily="34" charset="0"/>
                        </a:rPr>
                        <a:t>3.0%</a:t>
                      </a:r>
                      <a:endParaRPr lang="en-IN" sz="2000" b="1">
                        <a:solidFill>
                          <a:schemeClr val="tx1"/>
                        </a:solidFill>
                        <a:latin typeface="Arial Rounded MT Bold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Segoe UI" pitchFamily="34" charset="0"/>
                          <a:cs typeface="Segoe UI" pitchFamily="34" charset="0"/>
                        </a:rPr>
                        <a:t>Johnson, 2000</a:t>
                      </a:r>
                      <a:endParaRPr lang="en-IN" sz="1800" b="1" dirty="0">
                        <a:solidFill>
                          <a:srgbClr val="FF0000"/>
                        </a:solidFill>
                        <a:latin typeface="Arial Rounded MT Bold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solidFill>
                            <a:schemeClr val="tx1"/>
                          </a:solidFill>
                          <a:latin typeface="Arial Rounded MT Bold" pitchFamily="34" charset="0"/>
                          <a:ea typeface="Segoe UI" pitchFamily="34" charset="0"/>
                          <a:cs typeface="Segoe UI" pitchFamily="34" charset="0"/>
                        </a:rPr>
                        <a:t>Camel</a:t>
                      </a:r>
                      <a:endParaRPr lang="en-IN" sz="2000" b="1">
                        <a:solidFill>
                          <a:schemeClr val="tx1"/>
                        </a:solidFill>
                        <a:latin typeface="Arial Rounded MT Bold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solidFill>
                            <a:schemeClr val="tx1"/>
                          </a:solidFill>
                          <a:latin typeface="Arial Rounded MT Bold" pitchFamily="34" charset="0"/>
                          <a:ea typeface="Segoe UI" pitchFamily="34" charset="0"/>
                          <a:cs typeface="Segoe UI" pitchFamily="34" charset="0"/>
                        </a:rPr>
                        <a:t>3.3%</a:t>
                      </a:r>
                      <a:endParaRPr lang="en-IN" sz="2000" b="1">
                        <a:solidFill>
                          <a:schemeClr val="tx1"/>
                        </a:solidFill>
                        <a:latin typeface="Arial Rounded MT Bold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Segoe UI" pitchFamily="34" charset="0"/>
                          <a:cs typeface="Segoe UI" pitchFamily="34" charset="0"/>
                        </a:rPr>
                        <a:t>Johnson, 2000</a:t>
                      </a:r>
                      <a:endParaRPr lang="en-IN" sz="1800" b="1" dirty="0">
                        <a:solidFill>
                          <a:srgbClr val="FF0000"/>
                        </a:solidFill>
                        <a:latin typeface="Arial Rounded MT Bold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solidFill>
                            <a:schemeClr val="tx1"/>
                          </a:solidFill>
                          <a:latin typeface="Arial Rounded MT Bold" pitchFamily="34" charset="0"/>
                          <a:ea typeface="Segoe UI" pitchFamily="34" charset="0"/>
                          <a:cs typeface="Segoe UI" pitchFamily="34" charset="0"/>
                        </a:rPr>
                        <a:t>Bison</a:t>
                      </a:r>
                      <a:endParaRPr lang="en-IN" sz="2000" b="1">
                        <a:solidFill>
                          <a:schemeClr val="tx1"/>
                        </a:solidFill>
                        <a:latin typeface="Arial Rounded MT Bold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solidFill>
                            <a:schemeClr val="tx1"/>
                          </a:solidFill>
                          <a:latin typeface="Arial Rounded MT Bold" pitchFamily="34" charset="0"/>
                          <a:ea typeface="Segoe UI" pitchFamily="34" charset="0"/>
                          <a:cs typeface="Segoe UI" pitchFamily="34" charset="0"/>
                        </a:rPr>
                        <a:t>3.6%</a:t>
                      </a:r>
                      <a:endParaRPr lang="en-IN" sz="2000" b="1">
                        <a:solidFill>
                          <a:schemeClr val="tx1"/>
                        </a:solidFill>
                        <a:latin typeface="Arial Rounded MT Bold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Segoe UI" pitchFamily="34" charset="0"/>
                          <a:cs typeface="Segoe UI" pitchFamily="34" charset="0"/>
                        </a:rPr>
                        <a:t>Johnson, 2000</a:t>
                      </a:r>
                      <a:endParaRPr lang="en-IN" sz="1800" b="1" dirty="0">
                        <a:solidFill>
                          <a:srgbClr val="FF0000"/>
                        </a:solidFill>
                        <a:latin typeface="Arial Rounded MT Bold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solidFill>
                            <a:schemeClr val="tx1"/>
                          </a:solidFill>
                          <a:latin typeface="Arial Rounded MT Bold" pitchFamily="34" charset="0"/>
                          <a:ea typeface="Segoe UI" pitchFamily="34" charset="0"/>
                          <a:cs typeface="Segoe UI" pitchFamily="34" charset="0"/>
                        </a:rPr>
                        <a:t>Yak</a:t>
                      </a:r>
                      <a:endParaRPr lang="en-IN" sz="2000" b="1">
                        <a:solidFill>
                          <a:schemeClr val="tx1"/>
                        </a:solidFill>
                        <a:latin typeface="Arial Rounded MT Bold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solidFill>
                            <a:schemeClr val="tx1"/>
                          </a:solidFill>
                          <a:latin typeface="Arial Rounded MT Bold" pitchFamily="34" charset="0"/>
                          <a:ea typeface="Segoe UI" pitchFamily="34" charset="0"/>
                          <a:cs typeface="Segoe UI" pitchFamily="34" charset="0"/>
                        </a:rPr>
                        <a:t>3.6%</a:t>
                      </a:r>
                      <a:endParaRPr lang="en-IN" sz="2000" b="1">
                        <a:solidFill>
                          <a:schemeClr val="tx1"/>
                        </a:solidFill>
                        <a:latin typeface="Arial Rounded MT Bold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Segoe UI" pitchFamily="34" charset="0"/>
                          <a:cs typeface="Segoe UI" pitchFamily="34" charset="0"/>
                        </a:rPr>
                        <a:t>Johnson, 2000</a:t>
                      </a:r>
                      <a:endParaRPr lang="en-IN" sz="1800" b="1" dirty="0">
                        <a:solidFill>
                          <a:srgbClr val="FF0000"/>
                        </a:solidFill>
                        <a:latin typeface="Arial Rounded MT Bold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52400"/>
            <a:ext cx="86868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lgerian" pitchFamily="82" charset="0"/>
              </a:rPr>
              <a:t>INTRODUCTION</a:t>
            </a:r>
          </a:p>
          <a:p>
            <a:endParaRPr lang="en-US" dirty="0" smtClean="0"/>
          </a:p>
          <a:p>
            <a:r>
              <a:rPr lang="en-IN" sz="2400" dirty="0" smtClean="0"/>
              <a:t> </a:t>
            </a:r>
          </a:p>
          <a:p>
            <a:r>
              <a:rPr lang="en-US" sz="2400" dirty="0" smtClean="0">
                <a:latin typeface="Arial Rounded MT Bold" pitchFamily="34" charset="0"/>
              </a:rPr>
              <a:t>“Sexing”  of  mammalian  sperm,  i.e.  </a:t>
            </a:r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</a:rPr>
              <a:t>separation</a:t>
            </a:r>
            <a:r>
              <a:rPr lang="en-US" sz="2400" dirty="0" smtClean="0">
                <a:latin typeface="Arial Rounded MT Bold" pitchFamily="34" charset="0"/>
              </a:rPr>
              <a:t>  of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sperm into  X-  and  Y-chromosome bearing cells</a:t>
            </a:r>
          </a:p>
          <a:p>
            <a:r>
              <a:rPr lang="en-US" sz="2400" dirty="0" smtClean="0">
                <a:latin typeface="Arial Rounded MT Bold" pitchFamily="34" charset="0"/>
              </a:rPr>
              <a:t> 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IN" sz="2400" dirty="0" smtClean="0">
                <a:latin typeface="Arial Rounded MT Bold" pitchFamily="34" charset="0"/>
              </a:rPr>
              <a:t> Demand (meat, milk and dairy products)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..... Innovation &amp; utilization of modern technologies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     ..... Promising breeding strategy (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Sex </a:t>
            </a:r>
            <a:r>
              <a:rPr lang="en-IN" sz="2400" dirty="0" err="1" smtClean="0">
                <a:solidFill>
                  <a:srgbClr val="6600CC"/>
                </a:solidFill>
                <a:latin typeface="Arial Rounded MT Bold" pitchFamily="34" charset="0"/>
              </a:rPr>
              <a:t>preselection</a:t>
            </a:r>
            <a:r>
              <a:rPr lang="en-IN" sz="2400" dirty="0" smtClean="0">
                <a:latin typeface="Arial Rounded MT Bold" pitchFamily="34" charset="0"/>
              </a:rPr>
              <a:t>)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              .....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Meet the demand </a:t>
            </a:r>
            <a:r>
              <a:rPr lang="en-IN" sz="2400" dirty="0" smtClean="0">
                <a:latin typeface="Arial Rounded MT Bold" pitchFamily="34" charset="0"/>
              </a:rPr>
              <a:t>for food production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                                                                 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</a:t>
            </a:r>
            <a:r>
              <a:rPr lang="en-IN" sz="2000" dirty="0" err="1" smtClean="0">
                <a:solidFill>
                  <a:srgbClr val="FF0000"/>
                </a:solidFill>
                <a:latin typeface="Arial Rounded MT Bold" pitchFamily="34" charset="0"/>
              </a:rPr>
              <a:t>Rath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 et al., 2013)</a:t>
            </a:r>
          </a:p>
          <a:p>
            <a:endParaRPr lang="en-US" sz="2000" dirty="0" smtClean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09600" y="762000"/>
            <a:ext cx="82296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outerShdw blurRad="76200" dist="38100" dir="3840000" algn="ctr" rotWithShape="0">
              <a:srgbClr val="000000">
                <a:alpha val="57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533400"/>
          <a:ext cx="8763000" cy="5410199"/>
        </p:xfrm>
        <a:graphic>
          <a:graphicData uri="http://schemas.openxmlformats.org/drawingml/2006/table">
            <a:tbl>
              <a:tblPr/>
              <a:tblGrid>
                <a:gridCol w="2921000"/>
                <a:gridCol w="2921000"/>
                <a:gridCol w="2921000"/>
              </a:tblGrid>
              <a:tr h="11724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Times New Roman"/>
                          <a:cs typeface="Mangal"/>
                        </a:rPr>
                        <a:t>Breeds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Times New Roman"/>
                          <a:cs typeface="Mangal"/>
                        </a:rPr>
                        <a:t>Percentage of DNA (X &gt; Y)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Arial Rounded MT Bold" pitchFamily="34" charset="0"/>
                        <a:ea typeface="Times New Roma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Times New Roman"/>
                          <a:cs typeface="Mangal"/>
                        </a:rPr>
                        <a:t>References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3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solidFill>
                            <a:schemeClr val="tx1"/>
                          </a:solidFill>
                          <a:latin typeface="Arial Rounded MT Bold" pitchFamily="34" charset="0"/>
                          <a:ea typeface="Times New Roman"/>
                          <a:cs typeface="Mangal"/>
                        </a:rPr>
                        <a:t>HF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solidFill>
                            <a:schemeClr val="tx1"/>
                          </a:solidFill>
                          <a:latin typeface="Arial Rounded MT Bold" pitchFamily="34" charset="0"/>
                          <a:ea typeface="Times New Roman"/>
                          <a:cs typeface="Mangal"/>
                        </a:rPr>
                        <a:t>3.98%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Times New Roman"/>
                          <a:cs typeface="Mangal"/>
                        </a:rPr>
                        <a:t>Garner</a:t>
                      </a:r>
                      <a:r>
                        <a:rPr lang="en-IN" sz="2000" b="1" dirty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Times New Roman"/>
                          <a:cs typeface="Mangal"/>
                        </a:rPr>
                        <a:t>, 2001; 2006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3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solidFill>
                            <a:schemeClr val="tx1"/>
                          </a:solidFill>
                          <a:latin typeface="Arial Rounded MT Bold" pitchFamily="34" charset="0"/>
                          <a:ea typeface="Times New Roman"/>
                          <a:cs typeface="Mangal"/>
                        </a:rPr>
                        <a:t>Jersey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Times New Roman"/>
                          <a:cs typeface="Mangal"/>
                        </a:rPr>
                        <a:t>4.24%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Times New Roman"/>
                          <a:cs typeface="Mangal"/>
                        </a:rPr>
                        <a:t>Garner</a:t>
                      </a:r>
                      <a:r>
                        <a:rPr lang="en-IN" sz="2000" b="1" dirty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Times New Roman"/>
                          <a:cs typeface="Mangal"/>
                        </a:rPr>
                        <a:t>, 2001; 2006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3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solidFill>
                            <a:schemeClr val="tx1"/>
                          </a:solidFill>
                          <a:latin typeface="Arial Rounded MT Bold" pitchFamily="34" charset="0"/>
                          <a:ea typeface="Times New Roman"/>
                          <a:cs typeface="Mangal"/>
                        </a:rPr>
                        <a:t>Angus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solidFill>
                            <a:schemeClr val="tx1"/>
                          </a:solidFill>
                          <a:latin typeface="Arial Rounded MT Bold" pitchFamily="34" charset="0"/>
                          <a:ea typeface="Times New Roman"/>
                          <a:cs typeface="Mangal"/>
                        </a:rPr>
                        <a:t>4.05%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Times New Roman"/>
                          <a:cs typeface="Mangal"/>
                        </a:rPr>
                        <a:t>Garner</a:t>
                      </a:r>
                      <a:r>
                        <a:rPr lang="en-IN" sz="2000" b="1" dirty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Times New Roman"/>
                          <a:cs typeface="Mangal"/>
                        </a:rPr>
                        <a:t>, 2001; 2006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3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solidFill>
                            <a:schemeClr val="tx1"/>
                          </a:solidFill>
                          <a:latin typeface="Arial Rounded MT Bold" pitchFamily="34" charset="0"/>
                          <a:ea typeface="Times New Roman"/>
                          <a:cs typeface="Mangal"/>
                        </a:rPr>
                        <a:t>Hereford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solidFill>
                            <a:schemeClr val="tx1"/>
                          </a:solidFill>
                          <a:latin typeface="Arial Rounded MT Bold" pitchFamily="34" charset="0"/>
                          <a:ea typeface="Times New Roman"/>
                          <a:cs typeface="Mangal"/>
                        </a:rPr>
                        <a:t>4.03%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Times New Roman"/>
                          <a:cs typeface="Mangal"/>
                        </a:rPr>
                        <a:t>Garner</a:t>
                      </a:r>
                      <a:r>
                        <a:rPr lang="en-IN" sz="2000" b="1" dirty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Times New Roman"/>
                          <a:cs typeface="Mangal"/>
                        </a:rPr>
                        <a:t>, 2001; 2006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3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solidFill>
                            <a:schemeClr val="tx1"/>
                          </a:solidFill>
                          <a:latin typeface="Arial Rounded MT Bold" pitchFamily="34" charset="0"/>
                          <a:ea typeface="Times New Roman"/>
                          <a:cs typeface="Mangal"/>
                        </a:rPr>
                        <a:t>Brahman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Times New Roman"/>
                          <a:cs typeface="Mangal"/>
                        </a:rPr>
                        <a:t>3.73%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Arial Rounded MT Bold" pitchFamily="34" charset="0"/>
                        <a:ea typeface="Times New Roma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Times New Roman"/>
                          <a:cs typeface="Mangal"/>
                        </a:rPr>
                        <a:t>Garner, 2001; 2006</a:t>
                      </a:r>
                      <a:endParaRPr lang="en-IN" sz="2000" b="1" dirty="0">
                        <a:solidFill>
                          <a:srgbClr val="FF0000"/>
                        </a:solidFill>
                        <a:latin typeface="Arial Rounded MT Bold" pitchFamily="34" charset="0"/>
                        <a:ea typeface="Times New Roma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3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solidFill>
                            <a:schemeClr val="tx1"/>
                          </a:solidFill>
                          <a:latin typeface="Arial Rounded MT Bold" pitchFamily="34" charset="0"/>
                          <a:ea typeface="Times New Roman"/>
                          <a:cs typeface="Mangal"/>
                        </a:rPr>
                        <a:t>Murrah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solidFill>
                            <a:schemeClr val="tx1"/>
                          </a:solidFill>
                          <a:latin typeface="Arial Rounded MT Bold" pitchFamily="34" charset="0"/>
                          <a:ea typeface="Times New Roman"/>
                          <a:cs typeface="Mangal"/>
                        </a:rPr>
                        <a:t>3.59%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Times New Roman"/>
                          <a:cs typeface="Mangal"/>
                        </a:rPr>
                        <a:t>Lu et al., 2006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3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solidFill>
                            <a:schemeClr val="tx1"/>
                          </a:solidFill>
                          <a:latin typeface="Arial Rounded MT Bold" pitchFamily="34" charset="0"/>
                          <a:ea typeface="Times New Roman"/>
                          <a:cs typeface="Mangal"/>
                        </a:rPr>
                        <a:t>Nili Ravi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solidFill>
                            <a:schemeClr val="tx1"/>
                          </a:solidFill>
                          <a:latin typeface="Arial Rounded MT Bold" pitchFamily="34" charset="0"/>
                          <a:ea typeface="Times New Roman"/>
                          <a:cs typeface="Mangal"/>
                        </a:rPr>
                        <a:t>3.55%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Times New Roman"/>
                          <a:cs typeface="Mangal"/>
                        </a:rPr>
                        <a:t>Lu et al., 2006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3962400"/>
            <a:ext cx="8991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IN" sz="2400" dirty="0" smtClean="0">
                <a:latin typeface="Arial Rounded MT Bold" pitchFamily="34" charset="0"/>
              </a:rPr>
              <a:t>                                                                                 </a:t>
            </a:r>
            <a:r>
              <a:rPr lang="en-IN" sz="20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endParaRPr lang="en-IN" sz="24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IN" sz="2400" dirty="0" smtClean="0">
              <a:latin typeface="Arial Rounded MT Bold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 Rounded MT Bold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 Rounded MT Bold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IN" sz="2400" dirty="0" smtClean="0"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smtClean="0"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asiest sperm to separate in flow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cytometer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/ cell sorter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for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bull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: 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esulting in the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highest sorting index of 131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			                                           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(Garner, 2006)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Rounded MT Bold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rcRect r="885" b="7500"/>
          <a:stretch>
            <a:fillRect/>
          </a:stretch>
        </p:blipFill>
        <p:spPr bwMode="auto">
          <a:xfrm>
            <a:off x="228600" y="228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539889"/>
            <a:ext cx="838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IN" sz="2400" dirty="0" smtClean="0">
                <a:latin typeface="Arial Rounded MT Bold" pitchFamily="34" charset="0"/>
              </a:rPr>
              <a:t>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Hoest-3342</a:t>
            </a:r>
          </a:p>
          <a:p>
            <a:pPr>
              <a:buFontTx/>
              <a:buChar char="-"/>
            </a:pPr>
            <a:endParaRPr lang="en-IN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IN" sz="2400" dirty="0" smtClean="0">
                <a:latin typeface="Arial Rounded MT Bold" pitchFamily="34" charset="0"/>
              </a:rPr>
              <a:t> </a:t>
            </a:r>
            <a:r>
              <a:rPr lang="en-IN" sz="2400" dirty="0" err="1" smtClean="0">
                <a:latin typeface="Arial Rounded MT Bold" pitchFamily="34" charset="0"/>
              </a:rPr>
              <a:t>Bisbenzimidazole</a:t>
            </a:r>
            <a:r>
              <a:rPr lang="en-IN" sz="2400" dirty="0" smtClean="0">
                <a:latin typeface="Arial Rounded MT Bold" pitchFamily="34" charset="0"/>
              </a:rPr>
              <a:t> Hoechst 33342 (29-(4-ethoxyphenyl)-5- (4-methyl-1-piperazinyl)-29,59-bi-1H-benzimidazole 3 </a:t>
            </a:r>
            <a:r>
              <a:rPr lang="en-IN" sz="2400" dirty="0" err="1" smtClean="0">
                <a:latin typeface="Arial Rounded MT Bold" pitchFamily="34" charset="0"/>
              </a:rPr>
              <a:t>HCl</a:t>
            </a:r>
            <a:r>
              <a:rPr lang="en-IN" sz="2400" dirty="0" smtClean="0">
                <a:latin typeface="Arial Rounded MT Bold" pitchFamily="34" charset="0"/>
              </a:rPr>
              <a:t>)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  - for staining intact spermatozoa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    (fluorescence quantification of the DNA content)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                                                        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(Johnson et al., 1987)</a:t>
            </a:r>
          </a:p>
          <a:p>
            <a:pPr>
              <a:buFontTx/>
              <a:buChar char="-"/>
            </a:pPr>
            <a:endParaRPr lang="en-IN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IN" sz="2400" dirty="0" smtClean="0">
                <a:latin typeface="Arial Rounded MT Bold" pitchFamily="34" charset="0"/>
              </a:rPr>
              <a:t> Hoechst 33342 (H33342)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- Yellow solid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- Formula weight of 561.9 (C27H28N6O?3HCl)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- Moderately water-soluble and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relatively non-toxic</a:t>
            </a:r>
          </a:p>
          <a:p>
            <a:endParaRPr lang="en-IN" sz="24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r>
              <a:rPr lang="en-IN" sz="2400" dirty="0" smtClean="0">
                <a:solidFill>
                  <a:srgbClr val="FFFF00"/>
                </a:solidFill>
                <a:latin typeface="Arial Rounded MT Bold" pitchFamily="34" charset="0"/>
              </a:rPr>
              <a:t>        </a:t>
            </a:r>
            <a:r>
              <a:rPr lang="en-IN" sz="2400" dirty="0" smtClean="0">
                <a:latin typeface="Arial Rounded MT Bold" pitchFamily="34" charset="0"/>
              </a:rPr>
              <a:t>-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Live cell stain : Permeates</a:t>
            </a:r>
            <a:r>
              <a:rPr lang="en-IN" sz="2400" dirty="0" smtClean="0">
                <a:latin typeface="Arial Rounded MT Bold" pitchFamily="34" charset="0"/>
              </a:rPr>
              <a:t> the cell membrane</a:t>
            </a:r>
            <a:r>
              <a:rPr lang="en-IN" sz="2400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 </a:t>
            </a:r>
            <a:endParaRPr lang="en-IN" sz="2400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6868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>
                <a:latin typeface="Arial Rounded MT Bold" pitchFamily="34" charset="0"/>
              </a:rPr>
              <a:t>         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 - Useful in assessing precise amounts of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DNA</a:t>
            </a:r>
            <a:r>
              <a:rPr lang="en-IN" sz="2400" dirty="0" smtClean="0">
                <a:latin typeface="Arial Rounded MT Bold" pitchFamily="34" charset="0"/>
              </a:rPr>
              <a:t> in cells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 - Binds selectively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to A–T base pairs </a:t>
            </a:r>
            <a:r>
              <a:rPr lang="en-IN" sz="2400" dirty="0" smtClean="0">
                <a:latin typeface="Arial Rounded MT Bold" pitchFamily="34" charset="0"/>
              </a:rPr>
              <a:t>along the minor 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    groove of </a:t>
            </a:r>
            <a:r>
              <a:rPr lang="en-IN" sz="2400" dirty="0" err="1" smtClean="0">
                <a:latin typeface="Arial Rounded MT Bold" pitchFamily="34" charset="0"/>
              </a:rPr>
              <a:t>dsDNA</a:t>
            </a:r>
            <a:endParaRPr lang="en-IN" sz="24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IN" sz="2400" dirty="0" smtClean="0">
                <a:latin typeface="Arial Rounded MT Bold" pitchFamily="34" charset="0"/>
              </a:rPr>
              <a:t> Most DNA stains intercalate between the base pairs of </a:t>
            </a:r>
          </a:p>
          <a:p>
            <a:r>
              <a:rPr lang="en-IN" sz="2400" dirty="0" smtClean="0">
                <a:latin typeface="Arial Rounded MT Bold" pitchFamily="34" charset="0"/>
              </a:rPr>
              <a:t>  the DNA : </a:t>
            </a:r>
            <a:r>
              <a:rPr lang="en-IN" sz="2400" dirty="0" err="1" smtClean="0">
                <a:latin typeface="Arial Rounded MT Bold" pitchFamily="34" charset="0"/>
              </a:rPr>
              <a:t>mutagenicity</a:t>
            </a:r>
            <a:r>
              <a:rPr lang="en-IN" sz="2400" dirty="0" smtClean="0">
                <a:latin typeface="Arial Rounded MT Bold" pitchFamily="34" charset="0"/>
              </a:rPr>
              <a:t>      </a:t>
            </a:r>
          </a:p>
          <a:p>
            <a:r>
              <a:rPr lang="en-IN" sz="2400" dirty="0" smtClean="0">
                <a:latin typeface="Arial Rounded MT Bold" pitchFamily="34" charset="0"/>
              </a:rPr>
              <a:t>  However,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H33342 is not an intercalative dye</a:t>
            </a:r>
            <a:r>
              <a:rPr lang="en-IN" sz="2400" dirty="0" smtClean="0">
                <a:latin typeface="Arial Rounded MT Bold" pitchFamily="34" charset="0"/>
              </a:rPr>
              <a:t>: safer to use 						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(Watkins et al., 1996)</a:t>
            </a:r>
          </a:p>
          <a:p>
            <a:endParaRPr lang="en-IN" sz="20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r>
              <a:rPr lang="en-IN" sz="2400" dirty="0" smtClean="0">
                <a:latin typeface="Arial Rounded MT Bold" pitchFamily="34" charset="0"/>
              </a:rPr>
              <a:t>Binding of H33342 to negatively charged DNA :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- Stabilized by a combination of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                 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Hydrogen bonding</a:t>
            </a:r>
          </a:p>
          <a:p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                          Van </a:t>
            </a:r>
            <a:r>
              <a:rPr lang="en-IN" sz="2400" dirty="0" err="1" smtClean="0">
                <a:solidFill>
                  <a:srgbClr val="6600CC"/>
                </a:solidFill>
                <a:latin typeface="Arial Rounded MT Bold" pitchFamily="34" charset="0"/>
              </a:rPr>
              <a:t>der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 Waals forces</a:t>
            </a:r>
          </a:p>
          <a:p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                          Electrostatic interactions</a:t>
            </a:r>
            <a:r>
              <a:rPr lang="en-IN" sz="2400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- Multiple-binding interaction : putative </a:t>
            </a:r>
            <a:r>
              <a:rPr lang="en-IN" sz="2400" dirty="0" err="1" smtClean="0">
                <a:solidFill>
                  <a:srgbClr val="6600CC"/>
                </a:solidFill>
                <a:latin typeface="Arial Rounded MT Bold" pitchFamily="34" charset="0"/>
              </a:rPr>
              <a:t>radioprotective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  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 properties                                           </a:t>
            </a:r>
            <a:r>
              <a:rPr lang="en-IN" sz="24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(Young and Hill, 1989)</a:t>
            </a:r>
            <a:endParaRPr lang="en-IN" sz="20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4800"/>
            <a:ext cx="84582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IN" sz="2400" dirty="0" smtClean="0">
                <a:latin typeface="Arial Rounded MT Bold" pitchFamily="34" charset="0"/>
              </a:rPr>
              <a:t> Fluorescence signals emitted from Hoechst 33342- 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stained sperm   - 351 and 364 nm lines of an </a:t>
            </a:r>
          </a:p>
          <a:p>
            <a:r>
              <a:rPr lang="en-IN" sz="2400" dirty="0" smtClean="0">
                <a:solidFill>
                  <a:srgbClr val="FFFF00"/>
                </a:solidFill>
                <a:latin typeface="Arial Rounded MT Bold" pitchFamily="34" charset="0"/>
              </a:rPr>
              <a:t>                                    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argon laser/mercury lamp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 - Accurate measure of the DNA content </a:t>
            </a:r>
          </a:p>
          <a:p>
            <a:r>
              <a:rPr lang="en-IN" sz="2400" dirty="0" smtClean="0">
                <a:solidFill>
                  <a:srgbClr val="FF0000"/>
                </a:solidFill>
                <a:latin typeface="Arial Rounded MT Bold" pitchFamily="34" charset="0"/>
              </a:rPr>
              <a:t>                                                          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(Seidel and Garner, 2002)</a:t>
            </a:r>
          </a:p>
          <a:p>
            <a:endParaRPr lang="en-US" sz="2400" dirty="0" smtClean="0">
              <a:solidFill>
                <a:srgbClr val="6600CC"/>
              </a:solidFill>
              <a:latin typeface="Arial Rounded MT Bold" pitchFamily="34" charset="0"/>
            </a:endParaRPr>
          </a:p>
          <a:p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</a:rPr>
              <a:t>- No significant damage to morphology and motility 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Arial Rounded MT Bold" pitchFamily="34" charset="0"/>
              </a:rPr>
              <a:t>                                                                                                (Johnson, 1990)</a:t>
            </a:r>
          </a:p>
          <a:p>
            <a:endParaRPr lang="en-US" sz="2000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IN" sz="2000" dirty="0" smtClean="0">
                <a:latin typeface="Arial Rounded MT Bold" pitchFamily="34" charset="0"/>
              </a:rPr>
              <a:t>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No </a:t>
            </a:r>
            <a:r>
              <a:rPr lang="en-IN" sz="2400" dirty="0" err="1" smtClean="0">
                <a:solidFill>
                  <a:srgbClr val="6600CC"/>
                </a:solidFill>
                <a:latin typeface="Arial Rounded MT Bold" pitchFamily="34" charset="0"/>
              </a:rPr>
              <a:t>genotoxic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 </a:t>
            </a:r>
            <a:r>
              <a:rPr lang="en-IN" sz="2400" dirty="0" smtClean="0">
                <a:latin typeface="Arial Rounded MT Bold" pitchFamily="34" charset="0"/>
              </a:rPr>
              <a:t>effects on sexed sperm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</a:t>
            </a:r>
            <a:r>
              <a:rPr lang="en-IN" sz="2000" dirty="0" err="1" smtClean="0">
                <a:solidFill>
                  <a:srgbClr val="FF0000"/>
                </a:solidFill>
                <a:latin typeface="Arial Rounded MT Bold" pitchFamily="34" charset="0"/>
              </a:rPr>
              <a:t>Parilla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 et al., 2004)</a:t>
            </a:r>
            <a:endParaRPr lang="en-IN" sz="24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pPr>
              <a:buFontTx/>
              <a:buChar char="-"/>
            </a:pPr>
            <a:endParaRPr lang="en-US" sz="2400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>
              <a:buFontTx/>
              <a:buChar char="-"/>
            </a:pPr>
            <a:endParaRPr lang="en-US" sz="2400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2400" dirty="0" smtClean="0">
                <a:latin typeface="Arial Rounded MT Bold" pitchFamily="34" charset="0"/>
              </a:rPr>
              <a:t>- </a:t>
            </a:r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</a:rPr>
              <a:t>G</a:t>
            </a:r>
            <a:r>
              <a:rPr lang="en-IN" sz="2400" dirty="0" err="1" smtClean="0">
                <a:solidFill>
                  <a:srgbClr val="6600CC"/>
                </a:solidFill>
                <a:latin typeface="Arial Rounded MT Bold" pitchFamily="34" charset="0"/>
              </a:rPr>
              <a:t>enetic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 damage : relatively small or nonexistent </a:t>
            </a:r>
            <a:r>
              <a:rPr lang="en-IN" sz="2000" dirty="0" smtClean="0">
                <a:solidFill>
                  <a:srgbClr val="6600CC"/>
                </a:solidFill>
                <a:latin typeface="Arial Rounded MT Bold" pitchFamily="34" charset="0"/>
              </a:rPr>
              <a:t>               </a:t>
            </a:r>
          </a:p>
          <a:p>
            <a:r>
              <a:rPr lang="en-IN" sz="2000" dirty="0" smtClean="0">
                <a:solidFill>
                  <a:srgbClr val="6600CC"/>
                </a:solidFill>
                <a:latin typeface="Arial Rounded MT Bold" pitchFamily="34" charset="0"/>
              </a:rPr>
              <a:t>                                                                       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(Garner and Seidel, 2008)</a:t>
            </a:r>
          </a:p>
          <a:p>
            <a:endParaRPr lang="en-IN" sz="20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IN" sz="2400" dirty="0" smtClean="0">
                <a:latin typeface="Arial Rounded MT Bold" pitchFamily="34" charset="0"/>
              </a:rPr>
              <a:t> Disturbances of heat shock proteins HSP70</a:t>
            </a:r>
            <a:br>
              <a:rPr lang="en-IN" sz="2400" dirty="0" smtClean="0">
                <a:latin typeface="Arial Rounded MT Bold" pitchFamily="34" charset="0"/>
              </a:rPr>
            </a:br>
            <a:r>
              <a:rPr lang="en-IN" sz="2400" dirty="0" smtClean="0">
                <a:latin typeface="Arial Rounded MT Bold" pitchFamily="34" charset="0"/>
              </a:rPr>
              <a:t>  and </a:t>
            </a:r>
            <a:r>
              <a:rPr lang="en-IN" sz="2400" dirty="0" err="1" smtClean="0">
                <a:latin typeface="Arial Rounded MT Bold" pitchFamily="34" charset="0"/>
              </a:rPr>
              <a:t>capacitation</a:t>
            </a:r>
            <a:r>
              <a:rPr lang="en-IN" sz="2400" dirty="0" smtClean="0">
                <a:latin typeface="Arial Rounded MT Bold" pitchFamily="34" charset="0"/>
              </a:rPr>
              <a:t> like changes in boar sperms </a:t>
            </a:r>
          </a:p>
          <a:p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                                                                                       (</a:t>
            </a:r>
            <a:r>
              <a:rPr lang="en-IN" sz="2000" dirty="0" err="1" smtClean="0">
                <a:solidFill>
                  <a:srgbClr val="FF0000"/>
                </a:solidFill>
                <a:latin typeface="Arial Rounded MT Bold" pitchFamily="34" charset="0"/>
              </a:rPr>
              <a:t>Spinaci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 et al., 2006)</a:t>
            </a:r>
            <a:endParaRPr lang="en-IN" sz="2400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639425"/>
            <a:ext cx="8458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IN" sz="2400" dirty="0" smtClean="0">
                <a:latin typeface="Arial Rounded MT Bold" pitchFamily="34" charset="0"/>
              </a:rPr>
              <a:t> Prolonged or repeated exposure to Hoechst 33342 :   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: Potential skin, eye and respiratory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irritant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: Might be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harmful</a:t>
            </a:r>
            <a:r>
              <a:rPr lang="en-IN" sz="2400" dirty="0" smtClean="0">
                <a:latin typeface="Arial Rounded MT Bold" pitchFamily="34" charset="0"/>
              </a:rPr>
              <a:t> if inhaled or ingested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: No obvious DNA damage was observed                                                                                                           						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(Garner et al., 2001)</a:t>
            </a:r>
            <a:endParaRPr lang="en-IN" sz="24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endParaRPr lang="en-IN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IN" sz="2400" dirty="0" smtClean="0">
                <a:latin typeface="Arial Rounded MT Bold" pitchFamily="34" charset="0"/>
              </a:rPr>
              <a:t>What happens to Hoechst 33342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- Entering cells of the female tract ?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- Lymphocytes and macrophages ?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   : </a:t>
            </a:r>
            <a:r>
              <a:rPr lang="en-IN" sz="2400" dirty="0" err="1" smtClean="0">
                <a:latin typeface="Arial Rounded MT Bold" pitchFamily="34" charset="0"/>
              </a:rPr>
              <a:t>phagocytize</a:t>
            </a:r>
            <a:r>
              <a:rPr lang="en-IN" sz="2400" dirty="0" smtClean="0">
                <a:latin typeface="Arial Rounded MT Bold" pitchFamily="34" charset="0"/>
              </a:rPr>
              <a:t> degenerating sperm ?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- Stain metabolized ?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- Simply diluted out to be expelled in urine or </a:t>
            </a:r>
            <a:r>
              <a:rPr lang="en-IN" sz="2400" dirty="0" err="1" smtClean="0">
                <a:latin typeface="Arial Rounded MT Bold" pitchFamily="34" charset="0"/>
              </a:rPr>
              <a:t>feces</a:t>
            </a:r>
            <a:r>
              <a:rPr lang="en-IN" sz="2400" dirty="0" smtClean="0">
                <a:latin typeface="Arial Rounded MT Bold" pitchFamily="34" charset="0"/>
              </a:rPr>
              <a:t> ?</a:t>
            </a:r>
          </a:p>
          <a:p>
            <a:endParaRPr lang="en-IN" sz="2400" dirty="0" smtClean="0">
              <a:latin typeface="Arial Rounded MT Bold" pitchFamily="34" charset="0"/>
            </a:endParaRPr>
          </a:p>
          <a:p>
            <a:r>
              <a:rPr lang="en-IN" sz="2400" dirty="0" smtClean="0">
                <a:latin typeface="Arial Rounded MT Bold" pitchFamily="34" charset="0"/>
              </a:rPr>
              <a:t>    (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Fate of Hoechst 33342 in female tract : unknown</a:t>
            </a:r>
            <a:r>
              <a:rPr lang="en-IN" sz="2400" dirty="0" smtClean="0">
                <a:latin typeface="Arial Rounded MT Bold" pitchFamily="34" charset="0"/>
              </a:rPr>
              <a:t>)</a:t>
            </a:r>
          </a:p>
          <a:p>
            <a:endParaRPr lang="en-IN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04421"/>
            <a:ext cx="8839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- Fluids/Media :  Affect sperm fertility (dilution)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             Electrical &amp; viscosity properties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        No interference with staining &amp; </a:t>
            </a:r>
            <a:r>
              <a:rPr lang="en-US" sz="2400" dirty="0" err="1" smtClean="0">
                <a:latin typeface="Arial Rounded MT Bold" pitchFamily="34" charset="0"/>
              </a:rPr>
              <a:t>fluoroscence</a:t>
            </a:r>
            <a:r>
              <a:rPr lang="en-US" sz="2400" dirty="0" smtClean="0">
                <a:latin typeface="Arial Rounded MT Bold" pitchFamily="34" charset="0"/>
              </a:rPr>
              <a:t>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</a:rPr>
              <a:t>Staining media </a:t>
            </a:r>
            <a:r>
              <a:rPr lang="en-US" sz="2400" dirty="0" smtClean="0">
                <a:latin typeface="Arial Rounded MT Bold" pitchFamily="34" charset="0"/>
              </a:rPr>
              <a:t>– </a:t>
            </a:r>
            <a:r>
              <a:rPr lang="en-IN" sz="2400" dirty="0" err="1" smtClean="0">
                <a:latin typeface="Arial Rounded MT Bold" pitchFamily="34" charset="0"/>
              </a:rPr>
              <a:t>Tyrode’s</a:t>
            </a:r>
            <a:r>
              <a:rPr lang="en-IN" sz="2400" dirty="0" smtClean="0">
                <a:latin typeface="Arial Rounded MT Bold" pitchFamily="34" charset="0"/>
              </a:rPr>
              <a:t> albumin lactate </a:t>
            </a:r>
            <a:r>
              <a:rPr lang="en-IN" sz="2400" dirty="0" err="1" smtClean="0">
                <a:latin typeface="Arial Rounded MT Bold" pitchFamily="34" charset="0"/>
              </a:rPr>
              <a:t>pyruvate</a:t>
            </a:r>
            <a:r>
              <a:rPr lang="en-IN" sz="2400" dirty="0" smtClean="0">
                <a:latin typeface="Arial Rounded MT Bold" pitchFamily="34" charset="0"/>
              </a:rPr>
              <a:t> (</a:t>
            </a:r>
            <a:r>
              <a:rPr lang="en-US" sz="2400" dirty="0" smtClean="0">
                <a:latin typeface="Arial Rounded MT Bold" pitchFamily="34" charset="0"/>
              </a:rPr>
              <a:t>TALP)                                 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Arial Rounded MT Bold" pitchFamily="34" charset="0"/>
              </a:rPr>
              <a:t>                                                                              </a:t>
            </a:r>
            <a:r>
              <a:rPr lang="en-US" sz="2400" dirty="0" smtClean="0">
                <a:solidFill>
                  <a:srgbClr val="FF0000"/>
                </a:solidFill>
                <a:latin typeface="Arial Rounded MT Bold" pitchFamily="34" charset="0"/>
              </a:rPr>
              <a:t>(</a:t>
            </a:r>
            <a:r>
              <a:rPr lang="en-US" sz="2000" dirty="0" smtClean="0">
                <a:solidFill>
                  <a:srgbClr val="FF0000"/>
                </a:solidFill>
                <a:latin typeface="Arial Rounded MT Bold" pitchFamily="34" charset="0"/>
              </a:rPr>
              <a:t>Schenk et al., 1999)</a:t>
            </a:r>
          </a:p>
          <a:p>
            <a:r>
              <a:rPr lang="en-US" sz="2400" dirty="0" smtClean="0">
                <a:latin typeface="Arial Rounded MT Bold" pitchFamily="34" charset="0"/>
              </a:rPr>
              <a:t>  </a:t>
            </a:r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</a:rPr>
              <a:t>Sorting media    </a:t>
            </a:r>
            <a:r>
              <a:rPr lang="en-US" sz="2400" dirty="0" smtClean="0">
                <a:latin typeface="Arial Rounded MT Bold" pitchFamily="34" charset="0"/>
              </a:rPr>
              <a:t>- TALP + EGG yolk</a:t>
            </a:r>
          </a:p>
          <a:p>
            <a:r>
              <a:rPr lang="en-US" sz="2400" dirty="0" smtClean="0">
                <a:latin typeface="Arial Rounded MT Bold" pitchFamily="34" charset="0"/>
              </a:rPr>
              <a:t>  </a:t>
            </a:r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</a:rPr>
              <a:t>Sheath media    </a:t>
            </a:r>
            <a:r>
              <a:rPr lang="en-US" sz="2400" dirty="0" smtClean="0">
                <a:latin typeface="Arial Rounded MT Bold" pitchFamily="34" charset="0"/>
              </a:rPr>
              <a:t>-  TRIS + Citric acid + Fructose</a:t>
            </a:r>
          </a:p>
          <a:p>
            <a:r>
              <a:rPr lang="en-US" sz="2400" dirty="0" smtClean="0">
                <a:latin typeface="Arial Rounded MT Bold" pitchFamily="34" charset="0"/>
              </a:rPr>
              <a:t>  </a:t>
            </a:r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</a:rPr>
              <a:t>Catch media      </a:t>
            </a:r>
            <a:r>
              <a:rPr lang="en-US" sz="2400" dirty="0" smtClean="0">
                <a:latin typeface="Arial Rounded MT Bold" pitchFamily="34" charset="0"/>
              </a:rPr>
              <a:t>- 22% egg yolk –TRIS extender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                                                            </a:t>
            </a:r>
            <a:r>
              <a:rPr lang="en-US" sz="2400" dirty="0" smtClean="0">
                <a:solidFill>
                  <a:srgbClr val="FF0000"/>
                </a:solidFill>
                <a:latin typeface="Arial Rounded MT Bold" pitchFamily="34" charset="0"/>
              </a:rPr>
              <a:t>(</a:t>
            </a:r>
            <a:r>
              <a:rPr lang="en-US" sz="2000" dirty="0" smtClean="0">
                <a:solidFill>
                  <a:srgbClr val="FF0000"/>
                </a:solidFill>
                <a:latin typeface="Arial Rounded MT Bold" pitchFamily="34" charset="0"/>
              </a:rPr>
              <a:t>Schenk et al., 1999)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</a:rPr>
              <a:t> Sheath fluid surrounds the core of stream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(having sperms in sorting media)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        : exciting fluid - 90% Sheath f. + 10% Sorting f.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80621"/>
            <a:ext cx="8763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IN" sz="2400" dirty="0" smtClean="0">
                <a:latin typeface="Arial Rounded MT Bold" pitchFamily="34" charset="0"/>
              </a:rPr>
              <a:t> Spermatozoon passes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two fluorescence detectors</a:t>
            </a:r>
            <a:r>
              <a:rPr lang="en-IN" sz="2400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IN" sz="2400" dirty="0" smtClean="0">
                <a:latin typeface="Arial Rounded MT Bold" pitchFamily="34" charset="0"/>
              </a:rPr>
              <a:t>at 90</a:t>
            </a:r>
            <a:r>
              <a:rPr lang="en-IN" sz="2400" baseline="30000" dirty="0" smtClean="0">
                <a:latin typeface="Arial Rounded MT Bold" pitchFamily="34" charset="0"/>
              </a:rPr>
              <a:t>0 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angles to each other</a:t>
            </a:r>
          </a:p>
          <a:p>
            <a:r>
              <a:rPr lang="en-IN" sz="2400" dirty="0" smtClean="0">
                <a:latin typeface="Arial Rounded MT Bold" pitchFamily="34" charset="0"/>
              </a:rPr>
              <a:t>   (each detector measures the intensity of fluorescence)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IN" sz="2400" dirty="0" smtClean="0">
                <a:latin typeface="Arial Rounded MT Bold" pitchFamily="34" charset="0"/>
              </a:rPr>
              <a:t> Main obstacle -Geometry of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sperm head : paddle-shaped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endParaRPr lang="en-IN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IN" sz="2400" dirty="0" smtClean="0">
                <a:latin typeface="Arial Rounded MT Bold" pitchFamily="34" charset="0"/>
              </a:rPr>
              <a:t> Intensity of fluorescence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Lowest  - Flat face </a:t>
            </a:r>
            <a:r>
              <a:rPr lang="en-IN" sz="2400" dirty="0" smtClean="0">
                <a:latin typeface="Arial Rounded MT Bold" pitchFamily="34" charset="0"/>
              </a:rPr>
              <a:t>of the paddle detector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Highest - Edge </a:t>
            </a:r>
            <a:r>
              <a:rPr lang="en-IN" sz="2400" dirty="0" smtClean="0">
                <a:latin typeface="Arial Rounded MT Bold" pitchFamily="34" charset="0"/>
              </a:rPr>
              <a:t>is so oriented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IN" sz="2400" dirty="0" smtClean="0">
                <a:latin typeface="Arial Rounded MT Bold" pitchFamily="34" charset="0"/>
              </a:rPr>
              <a:t> Forward fluorescence detector : measures DNA content </a:t>
            </a:r>
          </a:p>
          <a:p>
            <a:r>
              <a:rPr lang="en-IN" sz="2400" dirty="0" smtClean="0">
                <a:latin typeface="Arial Rounded MT Bold" pitchFamily="34" charset="0"/>
              </a:rPr>
              <a:t>  Side fluorescence detector      : measures cell orientation</a:t>
            </a:r>
            <a:endParaRPr lang="en-US" sz="2400" dirty="0" smtClean="0">
              <a:latin typeface="Arial Rounded MT Bold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0"/>
            <a:ext cx="8763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>
                <a:latin typeface="Arial Rounded MT Bold" pitchFamily="34" charset="0"/>
              </a:rPr>
              <a:t>         </a:t>
            </a:r>
            <a:endParaRPr lang="en-US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latin typeface="Arial Rounded MT Bold" pitchFamily="34" charset="0"/>
              </a:rPr>
              <a:t> Proper orientation of sperm</a:t>
            </a:r>
          </a:p>
          <a:p>
            <a:r>
              <a:rPr lang="en-US" sz="2400" dirty="0" smtClean="0">
                <a:latin typeface="Arial Rounded MT Bold" pitchFamily="34" charset="0"/>
              </a:rPr>
              <a:t>  Cylindrical geometry of sorting fluid </a:t>
            </a:r>
            <a:r>
              <a:rPr lang="en-US" sz="2000" dirty="0" smtClean="0">
                <a:solidFill>
                  <a:srgbClr val="FF0000"/>
                </a:solidFill>
                <a:latin typeface="Arial Rounded MT Bold" pitchFamily="34" charset="0"/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  <a:latin typeface="Arial Rounded MT Bold" pitchFamily="34" charset="0"/>
              </a:rPr>
              <a:t>Rens</a:t>
            </a:r>
            <a:r>
              <a:rPr lang="en-US" sz="2000" dirty="0" smtClean="0">
                <a:solidFill>
                  <a:srgbClr val="FF0000"/>
                </a:solidFill>
                <a:latin typeface="Arial Rounded MT Bold" pitchFamily="34" charset="0"/>
              </a:rPr>
              <a:t> et al., 1998, 1999)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  ......... considered appropriate orientation for sexing</a:t>
            </a:r>
          </a:p>
          <a:p>
            <a:endParaRPr lang="en-US" sz="2400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endParaRPr lang="en-US" sz="2400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endParaRPr lang="en-US" sz="2400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IN" sz="2400" dirty="0" smtClean="0">
                <a:latin typeface="Arial Rounded MT Bold" pitchFamily="34" charset="0"/>
              </a:rPr>
              <a:t> Only About 10% of spermatozoa : well oriented </a:t>
            </a:r>
          </a:p>
          <a:p>
            <a:pPr>
              <a:buFontTx/>
              <a:buChar char="-"/>
            </a:pPr>
            <a:r>
              <a:rPr lang="en-IN" sz="2400" dirty="0" smtClean="0">
                <a:latin typeface="Arial Rounded MT Bold" pitchFamily="34" charset="0"/>
              </a:rPr>
              <a:t> By modifying the cylindrical geometry of the fluid stream   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: 70% of spermatozoa are oriented correctly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                                                    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(Johnson and Welch, 1999)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endParaRPr lang="en-IN" sz="2400" dirty="0" smtClean="0">
              <a:latin typeface="Arial Rounded MT Bold" pitchFamily="34" charset="0"/>
            </a:endParaRPr>
          </a:p>
          <a:p>
            <a:r>
              <a:rPr lang="en-IN" sz="2400" dirty="0" smtClean="0">
                <a:latin typeface="Arial Rounded MT Bold" pitchFamily="34" charset="0"/>
              </a:rPr>
              <a:t>- Modern flow </a:t>
            </a:r>
            <a:r>
              <a:rPr lang="en-IN" sz="2400" dirty="0" err="1" smtClean="0">
                <a:latin typeface="Arial Rounded MT Bold" pitchFamily="34" charset="0"/>
              </a:rPr>
              <a:t>cytometers</a:t>
            </a:r>
            <a:r>
              <a:rPr lang="en-IN" sz="2400" dirty="0" smtClean="0">
                <a:latin typeface="Arial Rounded MT Bold" pitchFamily="34" charset="0"/>
              </a:rPr>
              <a:t>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</a:t>
            </a:r>
            <a:r>
              <a:rPr lang="en-US" sz="2400" dirty="0" smtClean="0">
                <a:latin typeface="Arial Rounded MT Bold" pitchFamily="34" charset="0"/>
              </a:rPr>
              <a:t>    -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flow rate </a:t>
            </a:r>
            <a:r>
              <a:rPr lang="en-IN" sz="2400" dirty="0" smtClean="0">
                <a:latin typeface="Arial Rounded MT Bold" pitchFamily="34" charset="0"/>
              </a:rPr>
              <a:t>past the detectors, which is over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20-25 m/s</a:t>
            </a:r>
          </a:p>
          <a:p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</a:rPr>
              <a:t>      (Over 180 000 measurements per detector / Sec)</a:t>
            </a:r>
            <a:endParaRPr lang="en-IN" sz="2400" dirty="0">
              <a:solidFill>
                <a:srgbClr val="6600CC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604421"/>
            <a:ext cx="8610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IN" sz="2400" dirty="0" smtClean="0">
                <a:latin typeface="Arial Rounded MT Bold" pitchFamily="34" charset="0"/>
              </a:rPr>
              <a:t> Fluorescence signal depends on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  - Wavelengths of light used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  - Number of fluorescing molecules bound to DNA </a:t>
            </a:r>
            <a:br>
              <a:rPr lang="en-IN" sz="2400" dirty="0" smtClean="0">
                <a:latin typeface="Arial Rounded MT Bold" pitchFamily="34" charset="0"/>
              </a:rPr>
            </a:br>
            <a:r>
              <a:rPr lang="en-IN" sz="2400" dirty="0" smtClean="0">
                <a:latin typeface="Arial Rounded MT Bold" pitchFamily="34" charset="0"/>
              </a:rPr>
              <a:t>       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  - Laser intensity and pulse       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(Guthrie et al., 2002)</a:t>
            </a:r>
          </a:p>
          <a:p>
            <a:r>
              <a:rPr lang="en-IN" sz="2000" dirty="0" smtClean="0">
                <a:latin typeface="Arial Rounded MT Bold" pitchFamily="34" charset="0"/>
              </a:rPr>
              <a:t>         </a:t>
            </a:r>
            <a:r>
              <a:rPr lang="en-IN" sz="2400" dirty="0" smtClean="0">
                <a:latin typeface="Arial Rounded MT Bold" pitchFamily="34" charset="0"/>
              </a:rPr>
              <a:t>    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  - Optical properties of the entire system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  - Sensitivity of detectors and electronic noise</a:t>
            </a:r>
          </a:p>
          <a:p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                      </a:t>
            </a:r>
          </a:p>
          <a:p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  : As constant as possible to count the small differences </a:t>
            </a:r>
          </a:p>
          <a:p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    in DNA</a:t>
            </a:r>
            <a:endParaRPr lang="en-IN" sz="2400" dirty="0">
              <a:solidFill>
                <a:srgbClr val="6600CC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612845"/>
            <a:ext cx="8305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- </a:t>
            </a:r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</a:rPr>
              <a:t>Why</a:t>
            </a:r>
            <a:r>
              <a:rPr lang="en-US" sz="2400" dirty="0" smtClean="0">
                <a:latin typeface="Arial Rounded MT Bold" pitchFamily="34" charset="0"/>
              </a:rPr>
              <a:t> sperm sexing?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</a:t>
            </a:r>
            <a:r>
              <a:rPr lang="en-IN" sz="2400" dirty="0" smtClean="0">
                <a:latin typeface="Arial Rounded MT Bold" pitchFamily="34" charset="0"/>
              </a:rPr>
              <a:t>Fastens the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genetic progress</a:t>
            </a:r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</a:rPr>
              <a:t>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Selection  of  females for milk production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Male offspring  for  beef  production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Minimize </a:t>
            </a:r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</a:rPr>
              <a:t>sex -linked genetic  diseases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          Gender balancing                     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</a:t>
            </a:r>
            <a:r>
              <a:rPr lang="en-IN" sz="2000" dirty="0" err="1" smtClean="0">
                <a:solidFill>
                  <a:srgbClr val="FF0000"/>
                </a:solidFill>
                <a:latin typeface="Arial Rounded MT Bold" pitchFamily="34" charset="0"/>
              </a:rPr>
              <a:t>Sureau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, 1999)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          Reduces the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replacement cost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(Seidel, 2007)</a:t>
            </a:r>
            <a:endParaRPr lang="en-US" sz="24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                  Economic  and  social  benefits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IN" sz="2400" dirty="0" smtClean="0">
                <a:latin typeface="Arial Rounded MT Bold" pitchFamily="34" charset="0"/>
              </a:rPr>
              <a:t> Sperm separation : preferred method (over embryo </a:t>
            </a:r>
          </a:p>
          <a:p>
            <a:r>
              <a:rPr lang="en-IN" sz="2400" dirty="0" smtClean="0">
                <a:latin typeface="Arial Rounded MT Bold" pitchFamily="34" charset="0"/>
              </a:rPr>
              <a:t>  sexing) for sex </a:t>
            </a:r>
            <a:r>
              <a:rPr lang="en-IN" sz="2400" dirty="0" err="1" smtClean="0">
                <a:latin typeface="Arial Rounded MT Bold" pitchFamily="34" charset="0"/>
              </a:rPr>
              <a:t>preselection</a:t>
            </a:r>
            <a:endParaRPr lang="en-IN" sz="2400" dirty="0" smtClean="0">
              <a:latin typeface="Arial Rounded MT Bold" pitchFamily="34" charset="0"/>
            </a:endParaRPr>
          </a:p>
          <a:p>
            <a:r>
              <a:rPr lang="en-IN" sz="2400" dirty="0" smtClean="0">
                <a:latin typeface="Arial Rounded MT Bold" pitchFamily="34" charset="0"/>
              </a:rPr>
              <a:t>          : </a:t>
            </a:r>
            <a:r>
              <a:rPr lang="en-IN" sz="2400" dirty="0" smtClean="0">
                <a:solidFill>
                  <a:srgbClr val="00B050"/>
                </a:solidFill>
                <a:latin typeface="Arial Rounded MT Bold" pitchFamily="34" charset="0"/>
              </a:rPr>
              <a:t>No need to embryo manipulation and exclusion</a:t>
            </a:r>
            <a:endParaRPr lang="en-US" sz="2400" dirty="0" smtClean="0">
              <a:solidFill>
                <a:srgbClr val="00B05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516553"/>
            <a:ext cx="8610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400" dirty="0" smtClean="0">
                <a:latin typeface="Arial Rounded MT Bold" pitchFamily="34" charset="0"/>
              </a:rPr>
              <a:t> Removal of dead sperms during the sorting process </a:t>
            </a:r>
          </a:p>
          <a:p>
            <a:pPr>
              <a:buFontTx/>
              <a:buChar char="-"/>
            </a:pPr>
            <a:endParaRPr lang="en-US" sz="2400" dirty="0" smtClean="0"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        - </a:t>
            </a:r>
            <a:r>
              <a:rPr lang="en-US" sz="2400" dirty="0" err="1" smtClean="0">
                <a:latin typeface="Arial Rounded MT Bold" pitchFamily="34" charset="0"/>
              </a:rPr>
              <a:t>Propidium</a:t>
            </a:r>
            <a:r>
              <a:rPr lang="en-US" sz="2400" dirty="0" smtClean="0">
                <a:latin typeface="Arial Rounded MT Bold" pitchFamily="34" charset="0"/>
              </a:rPr>
              <a:t> iodide                            </a:t>
            </a:r>
            <a:r>
              <a:rPr lang="en-US" sz="2000" dirty="0" smtClean="0">
                <a:solidFill>
                  <a:srgbClr val="FF0000"/>
                </a:solidFill>
                <a:latin typeface="Arial Rounded MT Bold" pitchFamily="34" charset="0"/>
              </a:rPr>
              <a:t>(Johnson  et al., 1994)</a:t>
            </a:r>
            <a:endParaRPr lang="en-US" sz="24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        - Red food dye (FD &amp; C40)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No potential </a:t>
            </a:r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</a:rPr>
              <a:t>mutagenic effects of </a:t>
            </a:r>
            <a:r>
              <a:rPr lang="en-US" sz="2400" dirty="0" err="1" smtClean="0">
                <a:solidFill>
                  <a:srgbClr val="6600CC"/>
                </a:solidFill>
                <a:latin typeface="Arial Rounded MT Bold" pitchFamily="34" charset="0"/>
              </a:rPr>
              <a:t>propidium</a:t>
            </a:r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</a:rPr>
              <a:t> iodide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              </a:t>
            </a:r>
            <a:r>
              <a:rPr lang="en-US" sz="2000" dirty="0" smtClean="0">
                <a:solidFill>
                  <a:srgbClr val="FF0000"/>
                </a:solidFill>
                <a:latin typeface="Arial Rounded MT Bold" pitchFamily="34" charset="0"/>
              </a:rPr>
              <a:t>(Johnson and Welch, 1999; Schenk et al., 1999)</a:t>
            </a:r>
            <a:endParaRPr lang="en-US" sz="24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IN" sz="2400" dirty="0" smtClean="0">
                <a:latin typeface="Arial Rounded MT Bold" pitchFamily="34" charset="0"/>
              </a:rPr>
              <a:t> Mechanism of action :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  Quench the H33342 of sperms with damaged  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  membranes   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: Removed during the sorting process by dead-cell 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   gating</a:t>
            </a:r>
            <a:endParaRPr lang="en-US" sz="24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551557"/>
            <a:ext cx="8839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- </a:t>
            </a:r>
            <a:r>
              <a:rPr lang="en-US" sz="2400" dirty="0" err="1" smtClean="0">
                <a:solidFill>
                  <a:srgbClr val="6600CC"/>
                </a:solidFill>
                <a:latin typeface="Arial Rounded MT Bold" pitchFamily="34" charset="0"/>
              </a:rPr>
              <a:t>Piezo</a:t>
            </a:r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</a:rPr>
              <a:t> crystal </a:t>
            </a:r>
            <a:r>
              <a:rPr lang="en-US" sz="2400" dirty="0" smtClean="0">
                <a:latin typeface="Arial Rounded MT Bold" pitchFamily="34" charset="0"/>
              </a:rPr>
              <a:t>in </a:t>
            </a:r>
            <a:r>
              <a:rPr lang="en-US" sz="2400" dirty="0" err="1" smtClean="0">
                <a:latin typeface="Arial Rounded MT Bold" pitchFamily="34" charset="0"/>
              </a:rPr>
              <a:t>Cytonozzle</a:t>
            </a:r>
            <a:r>
              <a:rPr lang="en-US" sz="2400" dirty="0" smtClean="0">
                <a:latin typeface="Arial Rounded MT Bold" pitchFamily="34" charset="0"/>
              </a:rPr>
              <a:t>.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…….Frequency waves are applied to the crystal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…… Causes the fluid stream to break off into</a:t>
            </a:r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</a:rPr>
              <a:t>  </a:t>
            </a:r>
          </a:p>
          <a:p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</a:rPr>
              <a:t>                     droplets (80 000 drops / Sec)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</p:txBody>
      </p:sp>
      <p:pic>
        <p:nvPicPr>
          <p:cNvPr id="37889" name="Picture 1" descr="G:\semen sexing\aims-cell-sorting-talk-1-1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4963" y="2476500"/>
            <a:ext cx="5934075" cy="40767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533400"/>
            <a:ext cx="8915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</a:rPr>
              <a:t>Charge is applied </a:t>
            </a:r>
            <a:r>
              <a:rPr lang="en-US" sz="2400" dirty="0" smtClean="0">
                <a:latin typeface="Arial Rounded MT Bold" pitchFamily="34" charset="0"/>
              </a:rPr>
              <a:t>to the stream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: Positive (for Y-chromosome-bearing spermatozoa)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Negative (for X-chromosome-bearing spermatozoa)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latin typeface="Arial Rounded MT Bold" pitchFamily="34" charset="0"/>
              </a:rPr>
              <a:t> Drops then travel between </a:t>
            </a:r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</a:rPr>
              <a:t>high voltage fields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: Directed into respective collection tubes (</a:t>
            </a:r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</a:rPr>
              <a:t>catch media</a:t>
            </a:r>
            <a:r>
              <a:rPr lang="en-US" sz="2400" dirty="0" smtClean="0">
                <a:latin typeface="Arial Rounded MT Bold" pitchFamily="34" charset="0"/>
              </a:rPr>
              <a:t>)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latin typeface="Arial Rounded MT Bold" pitchFamily="34" charset="0"/>
              </a:rPr>
              <a:t> Droplets with no spermatozoa, dead spermatozoa,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</a:t>
            </a:r>
            <a:r>
              <a:rPr lang="en-US" sz="2400" dirty="0" err="1" smtClean="0">
                <a:latin typeface="Arial Rounded MT Bold" pitchFamily="34" charset="0"/>
              </a:rPr>
              <a:t>Unsexable</a:t>
            </a:r>
            <a:r>
              <a:rPr lang="en-US" sz="2400" dirty="0" smtClean="0">
                <a:latin typeface="Arial Rounded MT Bold" pitchFamily="34" charset="0"/>
              </a:rPr>
              <a:t> and double spermatozoa – </a:t>
            </a:r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</a:rPr>
              <a:t>Uncharged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………………   drop straight into the waste stream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IN" sz="2400" dirty="0" smtClean="0">
                <a:latin typeface="Arial Rounded MT Bold" pitchFamily="34" charset="0"/>
              </a:rPr>
              <a:t> Some spermatozoa are statistically ‘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between droplets</a:t>
            </a:r>
            <a:r>
              <a:rPr lang="en-IN" sz="2400" dirty="0" smtClean="0">
                <a:latin typeface="Arial Rounded MT Bold" pitchFamily="34" charset="0"/>
              </a:rPr>
              <a:t>’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: Unclear in which droplet the spermatozoa will reside :  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both drops are discarded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28600"/>
            <a:ext cx="8458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IN" sz="2400" dirty="0" smtClean="0">
                <a:latin typeface="Arial Rounded MT Bold" pitchFamily="34" charset="0"/>
              </a:rPr>
              <a:t> 25% of droplets will contain a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single</a:t>
            </a:r>
            <a:r>
              <a:rPr lang="en-IN" sz="2400" dirty="0" smtClean="0">
                <a:latin typeface="Arial Rounded MT Bold" pitchFamily="34" charset="0"/>
              </a:rPr>
              <a:t> spermatozoon</a:t>
            </a:r>
          </a:p>
          <a:p>
            <a:r>
              <a:rPr lang="en-IN" sz="2400" dirty="0" smtClean="0">
                <a:latin typeface="Arial Rounded MT Bold" pitchFamily="34" charset="0"/>
              </a:rPr>
              <a:t>  4-5 % of droplets will contain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two</a:t>
            </a:r>
            <a:r>
              <a:rPr lang="en-IN" sz="2400" dirty="0" smtClean="0">
                <a:latin typeface="Arial Rounded MT Bold" pitchFamily="34" charset="0"/>
              </a:rPr>
              <a:t> or more spermatozoa</a:t>
            </a:r>
          </a:p>
          <a:p>
            <a:r>
              <a:rPr lang="en-IN" sz="2400" dirty="0" smtClean="0">
                <a:latin typeface="Arial Rounded MT Bold" pitchFamily="34" charset="0"/>
              </a:rPr>
              <a:t>  &gt; 70% will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not contain any </a:t>
            </a:r>
            <a:r>
              <a:rPr lang="en-IN" sz="2400" dirty="0" smtClean="0">
                <a:latin typeface="Arial Rounded MT Bold" pitchFamily="34" charset="0"/>
              </a:rPr>
              <a:t>spermatozoa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                                                   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(Seidel and Garner, 2002) </a:t>
            </a:r>
            <a:r>
              <a:rPr lang="en-IN" sz="2400" dirty="0" smtClean="0">
                <a:latin typeface="Arial Rounded MT Bold" pitchFamily="34" charset="0"/>
              </a:rPr>
              <a:t/>
            </a:r>
            <a:br>
              <a:rPr lang="en-IN" sz="2400" dirty="0" smtClean="0">
                <a:latin typeface="Arial Rounded MT Bold" pitchFamily="34" charset="0"/>
              </a:rPr>
            </a:br>
            <a:endParaRPr lang="en-IN" sz="24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latin typeface="Arial Rounded MT Bold" pitchFamily="34" charset="0"/>
              </a:rPr>
              <a:t>25000 spermatozoa / sec .…</a:t>
            </a:r>
            <a:r>
              <a:rPr lang="en-US" sz="2400" dirty="0" smtClean="0">
                <a:solidFill>
                  <a:srgbClr val="FFFF00"/>
                </a:solidFill>
                <a:latin typeface="Arial Rounded MT Bold" pitchFamily="34" charset="0"/>
              </a:rPr>
              <a:t>. </a:t>
            </a:r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</a:rPr>
              <a:t>Event rate</a:t>
            </a:r>
          </a:p>
          <a:p>
            <a:pPr>
              <a:buFontTx/>
              <a:buChar char="-"/>
            </a:pPr>
            <a:endParaRPr lang="en-US" sz="24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IN" sz="2400" dirty="0" smtClean="0">
                <a:latin typeface="Arial Rounded MT Bold" pitchFamily="34" charset="0"/>
              </a:rPr>
              <a:t> Upper limit on sorter performance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: 80000 droplets per second at 50 psi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: sorting about 10000 live sperms each sex / Sec per  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   nozzle</a:t>
            </a:r>
            <a:r>
              <a:rPr lang="en-US" sz="2400" dirty="0" smtClean="0">
                <a:latin typeface="Arial Rounded MT Bold" pitchFamily="34" charset="0"/>
              </a:rPr>
              <a:t>    </a:t>
            </a:r>
          </a:p>
        </p:txBody>
      </p:sp>
      <p:pic>
        <p:nvPicPr>
          <p:cNvPr id="4" name="Picture 3" descr="G:\semen sexing\Flow1200x628-01-768x40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2305317"/>
            <a:ext cx="2971800" cy="3104883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452021"/>
            <a:ext cx="83058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>
                <a:latin typeface="Arial Rounded MT Bold" pitchFamily="34" charset="0"/>
              </a:rPr>
              <a:t>- </a:t>
            </a:r>
            <a:r>
              <a:rPr lang="en-US" sz="2400" dirty="0" smtClean="0">
                <a:latin typeface="Arial Rounded MT Bold" pitchFamily="34" charset="0"/>
              </a:rPr>
              <a:t>Event rate can be changed :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- Modifying the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concentration</a:t>
            </a:r>
            <a:r>
              <a:rPr lang="en-IN" sz="2400" dirty="0" smtClean="0">
                <a:latin typeface="Arial Rounded MT Bold" pitchFamily="34" charset="0"/>
              </a:rPr>
              <a:t> of spermatozoa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- Changing the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ratio of core stream to sheath fluid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- Increasing the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pressure of the entire system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  (80000 droplets per second at 50 psi) </a:t>
            </a:r>
          </a:p>
          <a:p>
            <a:endParaRPr lang="en-US" sz="24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r>
              <a:rPr lang="en-US" sz="2400" dirty="0" smtClean="0">
                <a:solidFill>
                  <a:srgbClr val="FFFF00"/>
                </a:solidFill>
                <a:latin typeface="Arial Rounded MT Bold" pitchFamily="34" charset="0"/>
              </a:rPr>
              <a:t>          </a:t>
            </a:r>
            <a:r>
              <a:rPr lang="en-US" sz="2400" dirty="0" smtClean="0">
                <a:latin typeface="Arial Rounded MT Bold" pitchFamily="34" charset="0"/>
              </a:rPr>
              <a:t>:</a:t>
            </a:r>
            <a:r>
              <a:rPr lang="en-US" sz="2400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</a:rPr>
              <a:t>more than this leads to abortion &amp; poor fertility</a:t>
            </a:r>
          </a:p>
          <a:p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					                   (</a:t>
            </a:r>
            <a:r>
              <a:rPr lang="en-IN" sz="2000" dirty="0" err="1" smtClean="0">
                <a:solidFill>
                  <a:srgbClr val="FF0000"/>
                </a:solidFill>
                <a:latin typeface="Arial Rounded MT Bold" pitchFamily="34" charset="0"/>
              </a:rPr>
              <a:t>Suh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 et al., 2005) </a:t>
            </a:r>
            <a:r>
              <a:rPr lang="en-IN" sz="2400" dirty="0" smtClean="0"/>
              <a:t/>
            </a:r>
            <a:br>
              <a:rPr lang="en-IN" sz="2400" dirty="0" smtClean="0"/>
            </a:br>
            <a:endParaRPr lang="en-US" sz="2400" dirty="0" smtClean="0">
              <a:solidFill>
                <a:srgbClr val="6600CC"/>
              </a:solidFill>
              <a:latin typeface="Arial Rounded MT Bold" pitchFamily="34" charset="0"/>
            </a:endParaRPr>
          </a:p>
          <a:p>
            <a:endParaRPr lang="en-IN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IN" sz="2400" dirty="0" smtClean="0">
                <a:latin typeface="Arial Rounded MT Bold" pitchFamily="34" charset="0"/>
              </a:rPr>
              <a:t>If the concentration of spermatozoa is increased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- Average space shortens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- More and more spermatozoa : relatively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clumped</a:t>
            </a:r>
            <a:r>
              <a:rPr lang="en-IN" sz="2400" dirty="0" smtClean="0">
                <a:latin typeface="Arial Rounded MT Bold" pitchFamily="34" charset="0"/>
              </a:rPr>
              <a:t>   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- Fluorescence signals : overlap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 :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Poor processing </a:t>
            </a:r>
            <a:r>
              <a:rPr lang="en-IN" sz="2400" dirty="0" smtClean="0">
                <a:latin typeface="Arial Rounded MT Bold" pitchFamily="34" charset="0"/>
              </a:rPr>
              <a:t>by the system them separately</a:t>
            </a:r>
            <a:endParaRPr lang="en-IN" sz="2400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478334"/>
            <a:ext cx="86868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>
                <a:solidFill>
                  <a:srgbClr val="000000"/>
                </a:solidFill>
                <a:latin typeface="Arial Rounded MT Bold" pitchFamily="34" charset="0"/>
              </a:rPr>
              <a:t>- Addition of seminal plasma (10% v/v) in staining </a:t>
            </a:r>
            <a:r>
              <a:rPr lang="en-IN" sz="2400" dirty="0" smtClean="0">
                <a:latin typeface="Arial Rounded MT Bold" pitchFamily="34" charset="0"/>
              </a:rPr>
              <a:t>medium    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- Improve the viability and motility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- Reduce </a:t>
            </a:r>
            <a:r>
              <a:rPr lang="en-IN" sz="2400" dirty="0" err="1" smtClean="0">
                <a:latin typeface="Arial Rounded MT Bold" pitchFamily="34" charset="0"/>
              </a:rPr>
              <a:t>capacitation</a:t>
            </a:r>
            <a:r>
              <a:rPr lang="en-IN" sz="2400" dirty="0" smtClean="0">
                <a:latin typeface="Arial Rounded MT Bold" pitchFamily="34" charset="0"/>
              </a:rPr>
              <a:t> like changes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 in boar and ram spermatozoa  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(de </a:t>
            </a:r>
            <a:r>
              <a:rPr lang="en-IN" sz="2000" dirty="0" err="1" smtClean="0">
                <a:solidFill>
                  <a:srgbClr val="FF0000"/>
                </a:solidFill>
                <a:latin typeface="Arial Rounded MT Bold" pitchFamily="34" charset="0"/>
              </a:rPr>
              <a:t>Graaf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 et al., 2008) </a:t>
            </a:r>
          </a:p>
          <a:p>
            <a:endParaRPr lang="en-US" sz="2000" dirty="0" smtClean="0">
              <a:latin typeface="Arial Rounded MT Bold" pitchFamily="34" charset="0"/>
            </a:endParaRPr>
          </a:p>
          <a:p>
            <a:endParaRPr lang="en-US" sz="2000" dirty="0" smtClean="0">
              <a:latin typeface="Arial Rounded MT Bold" pitchFamily="34" charset="0"/>
            </a:endParaRPr>
          </a:p>
          <a:p>
            <a:endParaRPr lang="en-US" sz="2000" dirty="0" smtClean="0">
              <a:latin typeface="Arial Rounded MT Bold" pitchFamily="34" charset="0"/>
            </a:endParaRPr>
          </a:p>
          <a:p>
            <a:endParaRPr lang="en-IN" sz="2000" dirty="0" smtClean="0">
              <a:latin typeface="Arial Rounded MT Bold" pitchFamily="34" charset="0"/>
            </a:endParaRPr>
          </a:p>
          <a:p>
            <a:r>
              <a:rPr lang="en-IN" sz="2400" dirty="0" smtClean="0">
                <a:latin typeface="Arial Rounded MT Bold" pitchFamily="34" charset="0"/>
              </a:rPr>
              <a:t>- Addition of bovine sheath fluid in extender</a:t>
            </a:r>
          </a:p>
          <a:p>
            <a:r>
              <a:rPr lang="en-IN" sz="2400" dirty="0" smtClean="0">
                <a:latin typeface="Arial Rounded MT Bold" pitchFamily="34" charset="0"/>
              </a:rPr>
              <a:t>   (197mM </a:t>
            </a:r>
            <a:r>
              <a:rPr lang="en-IN" sz="2400" dirty="0" err="1" smtClean="0">
                <a:latin typeface="Arial Rounded MT Bold" pitchFamily="34" charset="0"/>
              </a:rPr>
              <a:t>tris</a:t>
            </a:r>
            <a:r>
              <a:rPr lang="en-IN" sz="2400" dirty="0" smtClean="0">
                <a:latin typeface="Arial Rounded MT Bold" pitchFamily="34" charset="0"/>
              </a:rPr>
              <a:t>, 55.4mM citric acid, 47.5mM fructose) </a:t>
            </a:r>
            <a:br>
              <a:rPr lang="en-IN" sz="2400" dirty="0" smtClean="0">
                <a:latin typeface="Arial Rounded MT Bold" pitchFamily="34" charset="0"/>
              </a:rPr>
            </a:br>
            <a:r>
              <a:rPr lang="en-IN" sz="2400" dirty="0" smtClean="0">
                <a:latin typeface="Arial Rounded MT Bold" pitchFamily="34" charset="0"/>
              </a:rPr>
              <a:t>  with addition of </a:t>
            </a:r>
            <a:r>
              <a:rPr lang="en-IN" sz="2400" dirty="0" err="1" smtClean="0">
                <a:latin typeface="Arial Rounded MT Bold" pitchFamily="34" charset="0"/>
              </a:rPr>
              <a:t>protamine</a:t>
            </a:r>
            <a:r>
              <a:rPr lang="en-IN" sz="2400" dirty="0" smtClean="0">
                <a:latin typeface="Arial Rounded MT Bold" pitchFamily="34" charset="0"/>
              </a:rPr>
              <a:t> before sorting     </a:t>
            </a:r>
            <a:br>
              <a:rPr lang="en-IN" sz="2400" dirty="0" smtClean="0">
                <a:latin typeface="Arial Rounded MT Bold" pitchFamily="34" charset="0"/>
              </a:rPr>
            </a:br>
            <a:r>
              <a:rPr lang="en-IN" sz="2400" dirty="0" smtClean="0">
                <a:latin typeface="Arial Rounded MT Bold" pitchFamily="34" charset="0"/>
              </a:rPr>
              <a:t>      - Better sperm viability, motility with fertility</a:t>
            </a:r>
            <a:br>
              <a:rPr lang="en-IN" sz="2400" dirty="0" smtClean="0">
                <a:latin typeface="Arial Rounded MT Bold" pitchFamily="34" charset="0"/>
              </a:rPr>
            </a:br>
            <a:r>
              <a:rPr lang="en-IN" sz="2400" dirty="0" smtClean="0">
                <a:latin typeface="Arial Rounded MT Bold" pitchFamily="34" charset="0"/>
              </a:rPr>
              <a:t>                                                                  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</a:t>
            </a:r>
            <a:r>
              <a:rPr lang="en-IN" sz="2000" dirty="0" err="1" smtClean="0">
                <a:solidFill>
                  <a:srgbClr val="FF0000"/>
                </a:solidFill>
                <a:latin typeface="Arial Rounded MT Bold" pitchFamily="34" charset="0"/>
              </a:rPr>
              <a:t>Gosalvez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 et al., 2011)</a:t>
            </a:r>
          </a:p>
          <a:p>
            <a:endParaRPr lang="en-IN" sz="20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r>
              <a:rPr lang="en-IN" sz="2400" dirty="0" smtClean="0">
                <a:latin typeface="Arial Rounded MT Bold" pitchFamily="34" charset="0"/>
              </a:rPr>
              <a:t/>
            </a:r>
            <a:br>
              <a:rPr lang="en-IN" sz="2400" dirty="0" smtClean="0">
                <a:latin typeface="Arial Rounded MT Bold" pitchFamily="34" charset="0"/>
              </a:rPr>
            </a:br>
            <a:endParaRPr lang="en-IN" sz="2400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528221"/>
            <a:ext cx="86106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IN" sz="2400" dirty="0" smtClean="0">
                <a:latin typeface="Arial Rounded MT Bold" pitchFamily="34" charset="0"/>
              </a:rPr>
              <a:t>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Lowering the fluidic pressure </a:t>
            </a:r>
            <a:r>
              <a:rPr lang="en-IN" sz="2400" dirty="0" smtClean="0">
                <a:latin typeface="Arial Rounded MT Bold" pitchFamily="34" charset="0"/>
              </a:rPr>
              <a:t>during sorting </a:t>
            </a:r>
          </a:p>
          <a:p>
            <a:r>
              <a:rPr lang="en-IN" sz="2400" dirty="0" smtClean="0">
                <a:latin typeface="Arial Rounded MT Bold" pitchFamily="34" charset="0"/>
              </a:rPr>
              <a:t>  from 50 to 40 psi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- Maintaining resolution of the X- and Y-sperms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- Increased survivability with less damage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- Increases fertility                         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(Schenk et al., 2009)</a:t>
            </a:r>
          </a:p>
          <a:p>
            <a:endParaRPr lang="en-US" sz="20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IN" sz="2400" dirty="0" smtClean="0">
              <a:latin typeface="Arial Rounded MT Bold" pitchFamily="34" charset="0"/>
            </a:endParaRPr>
          </a:p>
          <a:p>
            <a:r>
              <a:rPr lang="en-IN" sz="2400" dirty="0" smtClean="0">
                <a:latin typeface="Arial Rounded MT Bold" pitchFamily="34" charset="0"/>
              </a:rPr>
              <a:t>       - </a:t>
            </a:r>
            <a:r>
              <a:rPr lang="en-IN" sz="2400" dirty="0" smtClean="0">
                <a:solidFill>
                  <a:srgbClr val="FF0000"/>
                </a:solidFill>
                <a:latin typeface="Arial Rounded MT Bold" pitchFamily="34" charset="0"/>
              </a:rPr>
              <a:t>BUT….</a:t>
            </a:r>
            <a:r>
              <a:rPr lang="en-IN" sz="2400" dirty="0" smtClean="0">
                <a:latin typeface="Arial Rounded MT Bold" pitchFamily="34" charset="0"/>
              </a:rPr>
              <a:t> Improper orientation of gametes  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 (sperm with rounded or angular heads)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endParaRPr lang="en-IN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IN" sz="2400" dirty="0" smtClean="0">
                <a:latin typeface="Arial Rounded MT Bold" pitchFamily="34" charset="0"/>
              </a:rPr>
              <a:t> Optimizing sorting conditions may be necessary for 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each species to achieve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acceptable sexing efficiency    </a:t>
            </a:r>
          </a:p>
          <a:p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   </a:t>
            </a:r>
            <a:r>
              <a:rPr lang="en-IN" sz="2400" dirty="0" smtClean="0">
                <a:latin typeface="Arial Rounded MT Bold" pitchFamily="34" charset="0"/>
              </a:rPr>
              <a:t>of mammalian species</a:t>
            </a:r>
            <a:endParaRPr lang="en-IN" sz="2400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452021"/>
            <a:ext cx="8610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>
                <a:latin typeface="Arial Rounded MT Bold" pitchFamily="34" charset="0"/>
              </a:rPr>
              <a:t>- Sex-sorting of cattle sperm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 - More sophisticated orienting nozzle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</a:t>
            </a:r>
            <a:r>
              <a:rPr lang="en-IN" sz="2000" dirty="0" err="1" smtClean="0">
                <a:solidFill>
                  <a:srgbClr val="FF0000"/>
                </a:solidFill>
                <a:latin typeface="Arial Rounded MT Bold" pitchFamily="34" charset="0"/>
              </a:rPr>
              <a:t>Rens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 et al., 1996) </a:t>
            </a:r>
            <a:endParaRPr lang="en-IN" sz="24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r>
              <a:rPr lang="en-IN" sz="2400" dirty="0" smtClean="0">
                <a:solidFill>
                  <a:srgbClr val="FFFF00"/>
                </a:solidFill>
                <a:latin typeface="Arial Rounded MT Bold" pitchFamily="34" charset="0"/>
              </a:rPr>
              <a:t>        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 - Improved ceramic version (</a:t>
            </a:r>
            <a:r>
              <a:rPr lang="en-IN" sz="2400" dirty="0" err="1" smtClean="0">
                <a:latin typeface="Arial Rounded MT Bold" pitchFamily="34" charset="0"/>
              </a:rPr>
              <a:t>Cytonozzle</a:t>
            </a:r>
            <a:r>
              <a:rPr lang="en-IN" sz="2400" dirty="0" smtClean="0">
                <a:latin typeface="Arial Rounded MT Bold" pitchFamily="34" charset="0"/>
              </a:rPr>
              <a:t>) of the SX 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   </a:t>
            </a:r>
            <a:r>
              <a:rPr lang="en-IN" sz="2400" dirty="0" err="1" smtClean="0">
                <a:latin typeface="Arial Rounded MT Bold" pitchFamily="34" charset="0"/>
              </a:rPr>
              <a:t>MoFlo</a:t>
            </a:r>
            <a:r>
              <a:rPr lang="en-IN" sz="2400" dirty="0" smtClean="0">
                <a:latin typeface="Arial Rounded MT Bold" pitchFamily="34" charset="0"/>
              </a:rPr>
              <a:t> system                       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  (</a:t>
            </a:r>
            <a:r>
              <a:rPr lang="en-IN" sz="2400" dirty="0" err="1" smtClean="0">
                <a:latin typeface="Arial Rounded MT Bold" pitchFamily="34" charset="0"/>
              </a:rPr>
              <a:t>DakoCytomation</a:t>
            </a:r>
            <a:r>
              <a:rPr lang="en-IN" sz="2400" dirty="0" smtClean="0">
                <a:latin typeface="Arial Rounded MT Bold" pitchFamily="34" charset="0"/>
              </a:rPr>
              <a:t>, Fort Collins, USA) : commercial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endParaRPr lang="en-IN" sz="2400" dirty="0" smtClean="0">
              <a:latin typeface="Arial Rounded MT Bold" pitchFamily="34" charset="0"/>
            </a:endParaRPr>
          </a:p>
          <a:p>
            <a:r>
              <a:rPr lang="en-IN" sz="2400" dirty="0" smtClean="0">
                <a:latin typeface="Arial Rounded MT Bold" pitchFamily="34" charset="0"/>
              </a:rPr>
              <a:t> - 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&lt;</a:t>
            </a:r>
            <a:r>
              <a:rPr lang="en-IN" sz="2400" dirty="0" smtClean="0">
                <a:latin typeface="Arial Rounded MT Bold" pitchFamily="34" charset="0"/>
              </a:rPr>
              <a:t>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one-third of the sperm</a:t>
            </a:r>
            <a:r>
              <a:rPr lang="en-IN" sz="2400" dirty="0" smtClean="0">
                <a:latin typeface="Arial Rounded MT Bold" pitchFamily="34" charset="0"/>
              </a:rPr>
              <a:t> passing through the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system can be sorted with the threshold set to achieve   </a:t>
            </a:r>
          </a:p>
          <a:p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    90% accuracy      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                                                     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(Seidel and Garner, 2002)</a:t>
            </a:r>
            <a:r>
              <a:rPr lang="en-IN" sz="24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</a:p>
          <a:p>
            <a:endParaRPr lang="en-IN" sz="2400" dirty="0" smtClean="0">
              <a:latin typeface="Arial Rounded MT Bold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"/>
            <a:ext cx="8001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Rounded MT Bold" pitchFamily="34" charset="0"/>
              </a:rPr>
              <a:t>Collection of Bull semen</a:t>
            </a:r>
          </a:p>
          <a:p>
            <a:pPr algn="ctr"/>
            <a:endParaRPr lang="en-US" sz="2400" dirty="0" smtClean="0">
              <a:latin typeface="Arial Rounded MT Bold" pitchFamily="34" charset="0"/>
            </a:endParaRPr>
          </a:p>
          <a:p>
            <a:pPr algn="ctr"/>
            <a:r>
              <a:rPr lang="en-US" sz="2400" dirty="0" smtClean="0">
                <a:latin typeface="Arial Rounded MT Bold" pitchFamily="34" charset="0"/>
              </a:rPr>
              <a:t>      Store for 20</a:t>
            </a:r>
            <a:r>
              <a:rPr lang="en-US" sz="2400" baseline="30000" dirty="0" smtClean="0">
                <a:latin typeface="Arial Rounded MT Bold" pitchFamily="34" charset="0"/>
              </a:rPr>
              <a:t>0</a:t>
            </a:r>
            <a:r>
              <a:rPr lang="en-US" sz="2400" dirty="0" smtClean="0">
                <a:latin typeface="Arial Rounded MT Bold" pitchFamily="34" charset="0"/>
              </a:rPr>
              <a:t>C – 23</a:t>
            </a:r>
            <a:r>
              <a:rPr lang="en-US" sz="2400" baseline="30000" dirty="0" smtClean="0">
                <a:latin typeface="Arial Rounded MT Bold" pitchFamily="34" charset="0"/>
              </a:rPr>
              <a:t>0</a:t>
            </a:r>
            <a:r>
              <a:rPr lang="en-US" sz="2400" dirty="0" smtClean="0">
                <a:latin typeface="Arial Rounded MT Bold" pitchFamily="34" charset="0"/>
              </a:rPr>
              <a:t>C (undiluted</a:t>
            </a:r>
            <a:r>
              <a:rPr lang="en-US" sz="2000" dirty="0" smtClean="0">
                <a:latin typeface="Arial Rounded MT Bold" pitchFamily="34" charset="0"/>
              </a:rPr>
              <a:t>)</a:t>
            </a:r>
            <a:r>
              <a:rPr lang="en-US" sz="2000" dirty="0" smtClean="0">
                <a:solidFill>
                  <a:srgbClr val="FF0000"/>
                </a:solidFill>
                <a:latin typeface="Arial Rounded MT Bold" pitchFamily="34" charset="0"/>
              </a:rPr>
              <a:t>(Schenk et al., 1999)</a:t>
            </a:r>
            <a:endParaRPr lang="en-US" sz="24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pPr algn="ctr"/>
            <a:endParaRPr lang="en-US" sz="2400" dirty="0" smtClean="0">
              <a:latin typeface="Arial Rounded MT Bold" pitchFamily="34" charset="0"/>
            </a:endParaRPr>
          </a:p>
          <a:p>
            <a:pPr algn="ctr"/>
            <a:r>
              <a:rPr lang="en-US" sz="2400" dirty="0" smtClean="0">
                <a:latin typeface="Arial Rounded MT Bold" pitchFamily="34" charset="0"/>
              </a:rPr>
              <a:t>Dilution  with staining media (200 mill / ml)</a:t>
            </a:r>
          </a:p>
          <a:p>
            <a:pPr algn="ctr"/>
            <a:endParaRPr lang="en-US" sz="2400" dirty="0" smtClean="0">
              <a:latin typeface="Arial Rounded MT Bold" pitchFamily="34" charset="0"/>
            </a:endParaRPr>
          </a:p>
          <a:p>
            <a:pPr algn="ctr"/>
            <a:r>
              <a:rPr lang="en-US" sz="2400" dirty="0" smtClean="0">
                <a:latin typeface="Arial Rounded MT Bold" pitchFamily="34" charset="0"/>
              </a:rPr>
              <a:t>Staining with H33342 for 45 min / 340 C</a:t>
            </a:r>
          </a:p>
          <a:p>
            <a:pPr algn="ctr"/>
            <a:endParaRPr lang="en-US" sz="2400" dirty="0" smtClean="0">
              <a:latin typeface="Arial Rounded MT Bold" pitchFamily="34" charset="0"/>
            </a:endParaRPr>
          </a:p>
          <a:p>
            <a:pPr algn="ctr"/>
            <a:r>
              <a:rPr lang="en-US" sz="2400" dirty="0" err="1" smtClean="0">
                <a:latin typeface="Arial Rounded MT Bold" pitchFamily="34" charset="0"/>
              </a:rPr>
              <a:t>Dlution</a:t>
            </a:r>
            <a:r>
              <a:rPr lang="en-US" sz="2400" dirty="0" smtClean="0">
                <a:latin typeface="Arial Rounded MT Bold" pitchFamily="34" charset="0"/>
              </a:rPr>
              <a:t> with sorting media (100 mill / ml)</a:t>
            </a:r>
          </a:p>
          <a:p>
            <a:pPr algn="ctr"/>
            <a:endParaRPr lang="en-US" sz="2400" dirty="0" smtClean="0">
              <a:latin typeface="Arial Rounded MT Bold" pitchFamily="34" charset="0"/>
            </a:endParaRPr>
          </a:p>
          <a:p>
            <a:pPr algn="ctr"/>
            <a:r>
              <a:rPr lang="en-US" sz="2400" dirty="0" smtClean="0">
                <a:latin typeface="Arial Rounded MT Bold" pitchFamily="34" charset="0"/>
              </a:rPr>
              <a:t>Addition food color  agent</a:t>
            </a:r>
          </a:p>
          <a:p>
            <a:pPr algn="ctr"/>
            <a:endParaRPr lang="en-US" sz="2400" dirty="0" smtClean="0">
              <a:latin typeface="Arial Rounded MT Bold" pitchFamily="34" charset="0"/>
            </a:endParaRPr>
          </a:p>
          <a:p>
            <a:pPr algn="ctr"/>
            <a:r>
              <a:rPr lang="en-US" sz="2400" dirty="0" smtClean="0">
                <a:latin typeface="Arial Rounded MT Bold" pitchFamily="34" charset="0"/>
              </a:rPr>
              <a:t>Repeat steps at every 90 min for 9 hr.</a:t>
            </a:r>
          </a:p>
          <a:p>
            <a:pPr algn="ctr"/>
            <a:endParaRPr lang="en-US" sz="2400" dirty="0" smtClean="0">
              <a:latin typeface="Arial Rounded MT Bold" pitchFamily="34" charset="0"/>
            </a:endParaRPr>
          </a:p>
          <a:p>
            <a:pPr algn="ctr"/>
            <a:r>
              <a:rPr lang="en-US" sz="2400" dirty="0" smtClean="0">
                <a:latin typeface="Arial Rounded MT Bold" pitchFamily="34" charset="0"/>
              </a:rPr>
              <a:t>Centrifugation of sample at 850 g / 20 min  and dilute </a:t>
            </a:r>
          </a:p>
          <a:p>
            <a:pPr algn="ctr"/>
            <a:r>
              <a:rPr lang="en-US" sz="2400" dirty="0" smtClean="0">
                <a:latin typeface="Arial Rounded MT Bold" pitchFamily="34" charset="0"/>
              </a:rPr>
              <a:t>(0.8 mill / ml)</a:t>
            </a:r>
          </a:p>
          <a:p>
            <a:pPr algn="ctr"/>
            <a:endParaRPr lang="en-US" sz="2400" dirty="0" smtClean="0">
              <a:latin typeface="Arial Rounded MT Bold" pitchFamily="34" charset="0"/>
            </a:endParaRPr>
          </a:p>
          <a:p>
            <a:pPr algn="ctr"/>
            <a:r>
              <a:rPr lang="en-US" sz="2400" dirty="0" smtClean="0">
                <a:latin typeface="Arial Rounded MT Bold" pitchFamily="34" charset="0"/>
              </a:rPr>
              <a:t>Sorting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4344194" y="608806"/>
            <a:ext cx="457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4343400" y="1371600"/>
            <a:ext cx="457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4382294" y="2094706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4306094" y="2856706"/>
            <a:ext cx="533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4344194" y="3580606"/>
            <a:ext cx="457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4344194" y="4266406"/>
            <a:ext cx="457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4344194" y="4952206"/>
            <a:ext cx="457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4343400" y="6096000"/>
            <a:ext cx="457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5867400" cy="357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657600"/>
            <a:ext cx="5867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304800"/>
            <a:ext cx="2438400" cy="626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28600"/>
            <a:ext cx="883920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600" dirty="0" smtClean="0">
                <a:latin typeface="Arial Rounded MT Bold" pitchFamily="34" charset="0"/>
              </a:rPr>
              <a:t> </a:t>
            </a:r>
            <a:r>
              <a:rPr lang="en-US" sz="2400" dirty="0" smtClean="0">
                <a:latin typeface="Arial Rounded MT Bold" pitchFamily="34" charset="0"/>
              </a:rPr>
              <a:t>Early Greeks when Democritus,470-402 BC, </a:t>
            </a:r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</a:rPr>
              <a:t>right  testis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produced males , whereas </a:t>
            </a:r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</a:rPr>
              <a:t>left testis </a:t>
            </a:r>
            <a:r>
              <a:rPr lang="en-US" sz="2400" dirty="0" smtClean="0">
                <a:latin typeface="Arial Rounded MT Bold" pitchFamily="34" charset="0"/>
              </a:rPr>
              <a:t>produced females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latin typeface="Arial Rounded MT Bold" pitchFamily="34" charset="0"/>
              </a:rPr>
              <a:t> Mono-</a:t>
            </a:r>
            <a:r>
              <a:rPr lang="en-US" sz="2400" dirty="0" err="1" smtClean="0">
                <a:latin typeface="Arial Rounded MT Bold" pitchFamily="34" charset="0"/>
              </a:rPr>
              <a:t>orchydectomy</a:t>
            </a:r>
            <a:r>
              <a:rPr lang="en-US" sz="2400" dirty="0" smtClean="0">
                <a:latin typeface="Arial Rounded MT Bold" pitchFamily="34" charset="0"/>
              </a:rPr>
              <a:t>,  the  position and  timing  of sexual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intercourse and diet affected the  baby's  sex                                            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latin typeface="Arial Rounded MT Bold" pitchFamily="34" charset="0"/>
              </a:rPr>
              <a:t> The first documented microscopic </a:t>
            </a:r>
            <a:r>
              <a:rPr lang="en-US" sz="2400" dirty="0" err="1" smtClean="0">
                <a:latin typeface="Arial Rounded MT Bold" pitchFamily="34" charset="0"/>
              </a:rPr>
              <a:t>identfication</a:t>
            </a:r>
            <a:r>
              <a:rPr lang="en-US" sz="2400" dirty="0" smtClean="0">
                <a:latin typeface="Arial Rounded MT Bold" pitchFamily="34" charset="0"/>
              </a:rPr>
              <a:t> of </a:t>
            </a:r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</a:rPr>
              <a:t>sex </a:t>
            </a:r>
          </a:p>
          <a:p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</a:rPr>
              <a:t>   chromosomes  				</a:t>
            </a:r>
            <a:r>
              <a:rPr lang="en-US" sz="2400" dirty="0" smtClean="0">
                <a:solidFill>
                  <a:srgbClr val="FFFF00"/>
                </a:solidFill>
                <a:latin typeface="Arial Rounded MT Bold" pitchFamily="34" charset="0"/>
              </a:rPr>
              <a:t>	    </a:t>
            </a:r>
            <a:r>
              <a:rPr lang="en-US" sz="2400" dirty="0" smtClean="0">
                <a:solidFill>
                  <a:srgbClr val="FF0000"/>
                </a:solidFill>
                <a:latin typeface="Arial Rounded MT Bold" pitchFamily="34" charset="0"/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  <a:latin typeface="Arial Rounded MT Bold" pitchFamily="34" charset="0"/>
              </a:rPr>
              <a:t>Guyer</a:t>
            </a:r>
            <a:r>
              <a:rPr lang="en-US" sz="2000" dirty="0" smtClean="0">
                <a:solidFill>
                  <a:srgbClr val="FF0000"/>
                </a:solidFill>
                <a:latin typeface="Arial Rounded MT Bold" pitchFamily="34" charset="0"/>
              </a:rPr>
              <a:t>, 1910)</a:t>
            </a:r>
          </a:p>
          <a:p>
            <a:endParaRPr lang="en-IN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IN" sz="2400" dirty="0" smtClean="0">
                <a:latin typeface="Arial Rounded MT Bold" pitchFamily="34" charset="0"/>
              </a:rPr>
              <a:t> First attempts to separate X and Y bearing sperms </a:t>
            </a:r>
          </a:p>
          <a:p>
            <a:r>
              <a:rPr lang="en-IN" sz="2400" dirty="0" smtClean="0">
                <a:latin typeface="Arial Rounded MT Bold" pitchFamily="34" charset="0"/>
              </a:rPr>
              <a:t>  by analytical flow </a:t>
            </a:r>
            <a:r>
              <a:rPr lang="en-IN" sz="2400" dirty="0" err="1" smtClean="0">
                <a:latin typeface="Arial Rounded MT Bold" pitchFamily="34" charset="0"/>
              </a:rPr>
              <a:t>cytometry</a:t>
            </a:r>
            <a:r>
              <a:rPr lang="en-IN" sz="2400" dirty="0" smtClean="0">
                <a:latin typeface="Arial Rounded MT Bold" pitchFamily="34" charset="0"/>
              </a:rPr>
              <a:t>             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(Gledhill et al., 1976)</a:t>
            </a:r>
            <a:endParaRPr lang="en-US" sz="24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latin typeface="Arial Rounded MT Bold" pitchFamily="34" charset="0"/>
              </a:rPr>
              <a:t> First mammalian sperm separation in </a:t>
            </a:r>
            <a:r>
              <a:rPr lang="en-US" sz="2400" i="1" dirty="0" err="1" smtClean="0">
                <a:latin typeface="Arial Rounded MT Bold" pitchFamily="34" charset="0"/>
              </a:rPr>
              <a:t>Microtus</a:t>
            </a:r>
            <a:r>
              <a:rPr lang="en-US" sz="2400" i="1" dirty="0" smtClean="0">
                <a:latin typeface="Arial Rounded MT Bold" pitchFamily="34" charset="0"/>
              </a:rPr>
              <a:t> </a:t>
            </a:r>
            <a:r>
              <a:rPr lang="en-US" sz="2400" i="1" dirty="0" err="1" smtClean="0">
                <a:latin typeface="Arial Rounded MT Bold" pitchFamily="34" charset="0"/>
              </a:rPr>
              <a:t>oregony</a:t>
            </a:r>
            <a:r>
              <a:rPr lang="en-US" sz="2400" i="1" dirty="0" smtClean="0">
                <a:latin typeface="Arial Rounded MT Bold" pitchFamily="34" charset="0"/>
              </a:rPr>
              <a:t> </a:t>
            </a:r>
          </a:p>
          <a:p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</a:rPr>
              <a:t>  (9% DNA difference) </a:t>
            </a:r>
            <a:r>
              <a:rPr lang="en-IN" sz="2400" dirty="0" smtClean="0">
                <a:latin typeface="Arial Rounded MT Bold" pitchFamily="34" charset="0"/>
              </a:rPr>
              <a:t>at Lawrence Livermore National  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Laboratory </a:t>
            </a:r>
            <a:r>
              <a:rPr lang="en-US" sz="2000" dirty="0" smtClean="0">
                <a:solidFill>
                  <a:srgbClr val="002060"/>
                </a:solidFill>
                <a:latin typeface="Arial Rounded MT Bold" pitchFamily="34" charset="0"/>
              </a:rPr>
              <a:t>           </a:t>
            </a:r>
            <a:r>
              <a:rPr lang="en-US" sz="2000" dirty="0" smtClean="0">
                <a:solidFill>
                  <a:schemeClr val="bg1"/>
                </a:solidFill>
                <a:latin typeface="Arial Rounded MT Bold" pitchFamily="34" charset="0"/>
              </a:rPr>
              <a:t>                                                     </a:t>
            </a:r>
            <a:r>
              <a:rPr lang="en-US" sz="2000" dirty="0" smtClean="0">
                <a:solidFill>
                  <a:srgbClr val="FF0000"/>
                </a:solidFill>
                <a:latin typeface="Arial Rounded MT Bold" pitchFamily="34" charset="0"/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  <a:latin typeface="Arial Rounded MT Bold" pitchFamily="34" charset="0"/>
              </a:rPr>
              <a:t>Pinkel</a:t>
            </a:r>
            <a:r>
              <a:rPr lang="en-US" sz="2000" dirty="0" smtClean="0">
                <a:solidFill>
                  <a:srgbClr val="FF0000"/>
                </a:solidFill>
                <a:latin typeface="Arial Rounded MT Bold" pitchFamily="34" charset="0"/>
              </a:rPr>
              <a:t> et al., 1982)</a:t>
            </a:r>
            <a:endParaRPr lang="en-US" sz="2000" i="1" dirty="0" smtClean="0">
              <a:solidFill>
                <a:srgbClr val="FF0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esktop\f2fas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4143" y="457200"/>
            <a:ext cx="6890657" cy="61722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475357"/>
            <a:ext cx="8458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>
                <a:latin typeface="Arial Rounded MT Bold" pitchFamily="34" charset="0"/>
              </a:rPr>
              <a:t>-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Losses </a:t>
            </a:r>
            <a:r>
              <a:rPr lang="en-IN" sz="2400" dirty="0" smtClean="0">
                <a:latin typeface="Arial Rounded MT Bold" pitchFamily="34" charset="0"/>
              </a:rPr>
              <a:t>…. Aliquot of stained spermatozoa           100 %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- In staining tube                                                          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10%</a:t>
            </a:r>
            <a:r>
              <a:rPr lang="en-IN" sz="2400" dirty="0" smtClean="0">
                <a:latin typeface="Arial Rounded MT Bold" pitchFamily="34" charset="0"/>
              </a:rPr>
              <a:t/>
            </a:r>
            <a:br>
              <a:rPr lang="en-IN" sz="2400" dirty="0" smtClean="0">
                <a:latin typeface="Arial Rounded MT Bold" pitchFamily="34" charset="0"/>
              </a:rPr>
            </a:br>
            <a:r>
              <a:rPr lang="en-IN" sz="2400" dirty="0" smtClean="0">
                <a:latin typeface="Arial Rounded MT Bold" pitchFamily="34" charset="0"/>
              </a:rPr>
              <a:t>    - In sorter tubing correct plugged nozzles           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12%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- </a:t>
            </a:r>
            <a:r>
              <a:rPr lang="en-IN" sz="2400" dirty="0" err="1" smtClean="0">
                <a:latin typeface="Arial Rounded MT Bold" pitchFamily="34" charset="0"/>
              </a:rPr>
              <a:t>Malorientation</a:t>
            </a:r>
            <a:r>
              <a:rPr lang="en-IN" sz="2400" dirty="0" smtClean="0">
                <a:latin typeface="Arial Rounded MT Bold" pitchFamily="34" charset="0"/>
              </a:rPr>
              <a:t>                                                             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30%</a:t>
            </a:r>
            <a:r>
              <a:rPr lang="en-IN" sz="2400" dirty="0" smtClean="0">
                <a:latin typeface="Arial Rounded MT Bold" pitchFamily="34" charset="0"/>
              </a:rPr>
              <a:t/>
            </a:r>
            <a:br>
              <a:rPr lang="en-IN" sz="2400" dirty="0" smtClean="0">
                <a:latin typeface="Arial Rounded MT Bold" pitchFamily="34" charset="0"/>
              </a:rPr>
            </a:br>
            <a:r>
              <a:rPr lang="en-IN" sz="2400" dirty="0" smtClean="0">
                <a:latin typeface="Arial Rounded MT Bold" pitchFamily="34" charset="0"/>
              </a:rPr>
              <a:t>    - Coincidence                                                                 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15%</a:t>
            </a:r>
            <a:r>
              <a:rPr lang="en-IN" sz="2400" dirty="0" smtClean="0">
                <a:latin typeface="Arial Rounded MT Bold" pitchFamily="34" charset="0"/>
              </a:rPr>
              <a:t/>
            </a:r>
            <a:br>
              <a:rPr lang="en-IN" sz="2400" dirty="0" smtClean="0">
                <a:latin typeface="Arial Rounded MT Bold" pitchFamily="34" charset="0"/>
              </a:rPr>
            </a:br>
            <a:r>
              <a:rPr lang="en-IN" sz="2400" dirty="0" smtClean="0">
                <a:latin typeface="Arial Rounded MT Bold" pitchFamily="34" charset="0"/>
              </a:rPr>
              <a:t>    - Dead spermatozoa                                                     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10%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- Fluorescence overlap                                                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12%</a:t>
            </a:r>
            <a:r>
              <a:rPr lang="en-IN" sz="2400" dirty="0" smtClean="0">
                <a:latin typeface="Arial Rounded MT Bold" pitchFamily="34" charset="0"/>
              </a:rPr>
              <a:t/>
            </a:r>
            <a:br>
              <a:rPr lang="en-IN" sz="2400" dirty="0" smtClean="0">
                <a:latin typeface="Arial Rounded MT Bold" pitchFamily="34" charset="0"/>
              </a:rPr>
            </a:br>
            <a:r>
              <a:rPr lang="en-IN" sz="2400" dirty="0" smtClean="0">
                <a:latin typeface="Arial Rounded MT Bold" pitchFamily="34" charset="0"/>
              </a:rPr>
              <a:t>    - </a:t>
            </a:r>
            <a:r>
              <a:rPr lang="en-IN" sz="2400" dirty="0" err="1" smtClean="0">
                <a:latin typeface="Arial Rounded MT Bold" pitchFamily="34" charset="0"/>
              </a:rPr>
              <a:t>Aneuploid</a:t>
            </a:r>
            <a:r>
              <a:rPr lang="en-IN" sz="2400" dirty="0" smtClean="0">
                <a:latin typeface="Arial Rounded MT Bold" pitchFamily="34" charset="0"/>
              </a:rPr>
              <a:t> spermatozoa                                           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1%</a:t>
            </a:r>
            <a:r>
              <a:rPr lang="en-IN" sz="2400" dirty="0" smtClean="0">
                <a:latin typeface="Arial Rounded MT Bold" pitchFamily="34" charset="0"/>
              </a:rPr>
              <a:t/>
            </a:r>
            <a:br>
              <a:rPr lang="en-IN" sz="2400" dirty="0" smtClean="0">
                <a:latin typeface="Arial Rounded MT Bold" pitchFamily="34" charset="0"/>
              </a:rPr>
            </a:br>
            <a:r>
              <a:rPr lang="en-IN" sz="2400" dirty="0" smtClean="0">
                <a:latin typeface="Arial Rounded MT Bold" pitchFamily="34" charset="0"/>
              </a:rPr>
              <a:t>    - Both X- and Y-chromosome in one droplets        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2 %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- Spraying                                                                        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4%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- In the supernatant                                                     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15 %</a:t>
            </a:r>
            <a:r>
              <a:rPr lang="en-IN" sz="2400" dirty="0" smtClean="0">
                <a:latin typeface="Arial Rounded MT Bold" pitchFamily="34" charset="0"/>
              </a:rPr>
              <a:t/>
            </a:r>
            <a:br>
              <a:rPr lang="en-IN" sz="2400" dirty="0" smtClean="0">
                <a:latin typeface="Arial Rounded MT Bold" pitchFamily="34" charset="0"/>
              </a:rPr>
            </a:br>
            <a:r>
              <a:rPr lang="en-IN" sz="2400" dirty="0" smtClean="0">
                <a:latin typeface="Arial Rounded MT Bold" pitchFamily="34" charset="0"/>
              </a:rPr>
              <a:t>      (after centrifugation; concentration step)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- Filling and sealing                                                       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4%</a:t>
            </a:r>
            <a:r>
              <a:rPr lang="en-IN" sz="2400" dirty="0" smtClean="0">
                <a:latin typeface="Arial Rounded MT Bold" pitchFamily="34" charset="0"/>
              </a:rPr>
              <a:t/>
            </a:r>
            <a:br>
              <a:rPr lang="en-IN" sz="2400" dirty="0" smtClean="0">
                <a:latin typeface="Arial Rounded MT Bold" pitchFamily="34" charset="0"/>
              </a:rPr>
            </a:br>
            <a:r>
              <a:rPr lang="en-IN" sz="2400" dirty="0" smtClean="0">
                <a:latin typeface="Arial Rounded MT Bold" pitchFamily="34" charset="0"/>
              </a:rPr>
              <a:t> </a:t>
            </a:r>
            <a:br>
              <a:rPr lang="en-IN" sz="2400" dirty="0" smtClean="0">
                <a:latin typeface="Arial Rounded MT Bold" pitchFamily="34" charset="0"/>
              </a:rPr>
            </a:br>
            <a:r>
              <a:rPr lang="en-IN" sz="2400" dirty="0" smtClean="0">
                <a:latin typeface="Arial Rounded MT Bold" pitchFamily="34" charset="0"/>
              </a:rPr>
              <a:t> </a:t>
            </a:r>
            <a:br>
              <a:rPr lang="en-IN" sz="2400" dirty="0" smtClean="0">
                <a:latin typeface="Arial Rounded MT Bold" pitchFamily="34" charset="0"/>
              </a:rPr>
            </a:br>
            <a:endParaRPr lang="en-IN" sz="2400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1000" y="850880"/>
            <a:ext cx="838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>
                <a:latin typeface="Arial Rounded MT Bold" pitchFamily="34" charset="0"/>
              </a:rPr>
              <a:t>- Spermatozoa that have been sorted                          30% </a:t>
            </a:r>
            <a:br>
              <a:rPr lang="en-IN" sz="2400" dirty="0" smtClean="0">
                <a:latin typeface="Arial Rounded MT Bold" pitchFamily="34" charset="0"/>
              </a:rPr>
            </a:br>
            <a:r>
              <a:rPr lang="en-IN" sz="2400" dirty="0" smtClean="0">
                <a:latin typeface="Arial Rounded MT Bold" pitchFamily="34" charset="0"/>
              </a:rPr>
              <a:t> </a:t>
            </a:r>
          </a:p>
          <a:p>
            <a:r>
              <a:rPr lang="en-IN" sz="2400" dirty="0" smtClean="0">
                <a:latin typeface="Arial Rounded MT Bold" pitchFamily="34" charset="0"/>
              </a:rPr>
              <a:t>- Sorted spermatozoa that are frozen                          23% </a:t>
            </a:r>
            <a:br>
              <a:rPr lang="en-IN" sz="2400" dirty="0" smtClean="0">
                <a:latin typeface="Arial Rounded MT Bold" pitchFamily="34" charset="0"/>
              </a:rPr>
            </a:br>
            <a:r>
              <a:rPr lang="en-IN" sz="2400" dirty="0" smtClean="0">
                <a:latin typeface="Arial Rounded MT Bold" pitchFamily="34" charset="0"/>
              </a:rPr>
              <a:t> </a:t>
            </a:r>
          </a:p>
          <a:p>
            <a:r>
              <a:rPr lang="en-IN" sz="2400" dirty="0" smtClean="0">
                <a:latin typeface="Arial Rounded MT Bold" pitchFamily="34" charset="0"/>
              </a:rPr>
              <a:t>- Spermatozoa available for insemination                   22%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(11% of each sex )                                                                               </a:t>
            </a:r>
          </a:p>
          <a:p>
            <a:r>
              <a:rPr lang="en-IN" sz="2400" dirty="0" smtClean="0">
                <a:latin typeface="Arial Rounded MT Bold" pitchFamily="34" charset="0"/>
              </a:rPr>
              <a:t> </a:t>
            </a:r>
          </a:p>
          <a:p>
            <a:r>
              <a:rPr lang="en-IN" sz="2400" dirty="0" smtClean="0">
                <a:solidFill>
                  <a:srgbClr val="FFFF00"/>
                </a:solidFill>
                <a:latin typeface="Arial Rounded MT Bold" pitchFamily="34" charset="0"/>
              </a:rPr>
              <a:t>                                                         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(at 90 to 94 % accuracy)</a:t>
            </a:r>
          </a:p>
          <a:p>
            <a:r>
              <a:rPr lang="en-IN" sz="2400" dirty="0" smtClean="0">
                <a:latin typeface="Arial Rounded MT Bold" pitchFamily="34" charset="0"/>
              </a:rPr>
              <a:t>		        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(Garner and Seidel, 2003; Garner, 2006) </a:t>
            </a:r>
            <a:endParaRPr lang="en-IN" sz="20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152400" y="4241899"/>
            <a:ext cx="874287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IN" sz="2400" dirty="0" smtClean="0">
                <a:latin typeface="Arial Rounded MT Bold" pitchFamily="34" charset="0"/>
              </a:rPr>
              <a:t> Examination of the integrity of the bovine sperm DNA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IN" sz="2400" dirty="0" smtClean="0">
                <a:latin typeface="Arial Rounded MT Bold" pitchFamily="34" charset="0"/>
              </a:rPr>
              <a:t>         (Sperm Chromatin Structure Assay, SCSA)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IN" sz="2400" dirty="0" smtClean="0">
                <a:latin typeface="Arial Rounded MT Bold" pitchFamily="34" charset="0"/>
              </a:rPr>
              <a:t>          : mechanical injury, exposure to Hoechst 33342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IN" sz="2400" dirty="0" smtClean="0">
                <a:latin typeface="Arial Rounded MT Bold" pitchFamily="34" charset="0"/>
              </a:rPr>
              <a:t>            and/or 150 </a:t>
            </a:r>
            <a:r>
              <a:rPr lang="en-IN" sz="2400" dirty="0" err="1" smtClean="0">
                <a:latin typeface="Arial Rounded MT Bold" pitchFamily="34" charset="0"/>
              </a:rPr>
              <a:t>mW</a:t>
            </a:r>
            <a:r>
              <a:rPr lang="en-IN" sz="2400" dirty="0" smtClean="0">
                <a:latin typeface="Arial Rounded MT Bold" pitchFamily="34" charset="0"/>
              </a:rPr>
              <a:t> of laser illumination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(Garner, 2001)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  </a:t>
            </a:r>
            <a:endParaRPr lang="en-IN" sz="24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IN" sz="2400" dirty="0" smtClean="0">
                <a:latin typeface="Arial Rounded MT Bold" pitchFamily="34" charset="0"/>
              </a:rPr>
              <a:t>- E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xpressed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 as a DNA fragmentation index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(%DFI)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Evenson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 et al., 2002)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Rounded MT Bold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592753"/>
            <a:ext cx="8610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IN" sz="2400" dirty="0" smtClean="0">
                <a:latin typeface="Arial Rounded MT Bold" pitchFamily="34" charset="0"/>
              </a:rPr>
              <a:t> Flow </a:t>
            </a:r>
            <a:r>
              <a:rPr lang="en-IN" sz="2400" dirty="0" err="1" smtClean="0">
                <a:latin typeface="Arial Rounded MT Bold" pitchFamily="34" charset="0"/>
              </a:rPr>
              <a:t>cytometer</a:t>
            </a:r>
            <a:r>
              <a:rPr lang="en-IN" sz="2400" dirty="0" smtClean="0">
                <a:latin typeface="Arial Rounded MT Bold" pitchFamily="34" charset="0"/>
              </a:rPr>
              <a:t>/cell sorter for sexing sperm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: results in sexing about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10 X 10</a:t>
            </a:r>
            <a:r>
              <a:rPr lang="en-IN" sz="2400" baseline="30000" dirty="0" smtClean="0">
                <a:solidFill>
                  <a:srgbClr val="6600CC"/>
                </a:solidFill>
                <a:latin typeface="Arial Rounded MT Bold" pitchFamily="34" charset="0"/>
              </a:rPr>
              <a:t>6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 sperm/h of each sex</a:t>
            </a:r>
          </a:p>
          <a:p>
            <a:r>
              <a:rPr lang="en-IN" sz="2400" dirty="0" smtClean="0">
                <a:solidFill>
                  <a:srgbClr val="FFFF00"/>
                </a:solidFill>
                <a:latin typeface="Arial Rounded MT Bold" pitchFamily="34" charset="0"/>
              </a:rPr>
              <a:t>         </a:t>
            </a:r>
            <a:r>
              <a:rPr lang="en-IN" sz="2400" dirty="0" smtClean="0">
                <a:latin typeface="Arial Rounded MT Bold" pitchFamily="34" charset="0"/>
              </a:rPr>
              <a:t>i.e.</a:t>
            </a:r>
            <a:r>
              <a:rPr lang="en-IN" sz="2400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5-6 doses of semen per hour        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(Seidel, 2002)</a:t>
            </a:r>
            <a:endParaRPr lang="en-IN" sz="24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endParaRPr lang="en-IN" sz="24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IN" sz="2400" dirty="0" smtClean="0">
                <a:latin typeface="Arial Rounded MT Bold" pitchFamily="34" charset="0"/>
              </a:rPr>
              <a:t> Two approaches to deal with problem of using low dose</a:t>
            </a:r>
          </a:p>
          <a:p>
            <a:r>
              <a:rPr lang="en-IN" sz="2400" dirty="0" smtClean="0">
                <a:latin typeface="Arial Rounded MT Bold" pitchFamily="34" charset="0"/>
              </a:rPr>
              <a:t>   (usually 2 X 10</a:t>
            </a:r>
            <a:r>
              <a:rPr lang="en-IN" sz="2400" baseline="30000" dirty="0" smtClean="0">
                <a:latin typeface="Arial Rounded MT Bold" pitchFamily="34" charset="0"/>
              </a:rPr>
              <a:t>6</a:t>
            </a:r>
            <a:r>
              <a:rPr lang="en-IN" sz="2400" dirty="0" smtClean="0">
                <a:latin typeface="Arial Rounded MT Bold" pitchFamily="34" charset="0"/>
              </a:rPr>
              <a:t> sperm)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1. Select animals with good fertility at low dose</a:t>
            </a:r>
          </a:p>
          <a:p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                                                                                   (impractical)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2. Use low sexed sperm dose under good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   management conditions in which normal fertility        </a:t>
            </a:r>
          </a:p>
          <a:p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                                                                    (almost always used) 			                                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(Schenk et al., 2005)</a:t>
            </a:r>
            <a:endParaRPr lang="en-US" sz="24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endParaRPr lang="en-IN" sz="2400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64616"/>
            <a:ext cx="86106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>
                <a:latin typeface="Arial Rounded MT Bold" pitchFamily="34" charset="0"/>
              </a:rPr>
              <a:t> - Doubling or tripling sperm numbers : increase fertility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(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Gain in pregnancy rate by 5-7%</a:t>
            </a:r>
            <a:r>
              <a:rPr lang="en-IN" sz="2400" dirty="0" smtClean="0">
                <a:latin typeface="Arial Rounded MT Bold" pitchFamily="34" charset="0"/>
              </a:rPr>
              <a:t>)    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(Schenk et al., 2009)</a:t>
            </a:r>
          </a:p>
          <a:p>
            <a:endParaRPr lang="en-IN" sz="20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Timing of AI </a:t>
            </a:r>
            <a:r>
              <a:rPr lang="en-IN" sz="2400" dirty="0" smtClean="0">
                <a:latin typeface="Arial Rounded MT Bold" pitchFamily="34" charset="0"/>
              </a:rPr>
              <a:t>: breeding later after </a:t>
            </a:r>
            <a:r>
              <a:rPr lang="en-IN" sz="2400" dirty="0" err="1" smtClean="0">
                <a:latin typeface="Arial Rounded MT Bold" pitchFamily="34" charset="0"/>
              </a:rPr>
              <a:t>estrus</a:t>
            </a:r>
            <a:r>
              <a:rPr lang="en-IN" sz="2400" dirty="0" smtClean="0">
                <a:latin typeface="Arial Rounded MT Bold" pitchFamily="34" charset="0"/>
              </a:rPr>
              <a:t> onset in dairy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heifers : improves pregnancy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(later the start of AR more the life span of sperm)                                     					   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 Sa </a:t>
            </a:r>
            <a:r>
              <a:rPr lang="en-IN" sz="2000" dirty="0" err="1" smtClean="0">
                <a:solidFill>
                  <a:srgbClr val="FF0000"/>
                </a:solidFill>
                <a:latin typeface="Arial Rounded MT Bold" pitchFamily="34" charset="0"/>
              </a:rPr>
              <a:t>Filho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 et al., 2010)</a:t>
            </a:r>
            <a:endParaRPr lang="en-IN" sz="24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endParaRPr lang="en-IN" sz="2400" dirty="0" smtClean="0">
              <a:latin typeface="Arial Rounded MT Bold" pitchFamily="34" charset="0"/>
            </a:endParaRPr>
          </a:p>
          <a:p>
            <a:endParaRPr lang="en-IN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IN" sz="2400" dirty="0" smtClean="0">
                <a:latin typeface="Arial Rounded MT Bold" pitchFamily="34" charset="0"/>
              </a:rPr>
              <a:t> Better to use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AI on heat (Not FTAI) </a:t>
            </a:r>
            <a:r>
              <a:rPr lang="en-IN" sz="2400" dirty="0" smtClean="0">
                <a:latin typeface="Arial Rounded MT Bold" pitchFamily="34" charset="0"/>
              </a:rPr>
              <a:t>with sexed semen</a:t>
            </a:r>
          </a:p>
          <a:p>
            <a:r>
              <a:rPr lang="en-US" sz="2400" dirty="0" smtClean="0">
                <a:latin typeface="Arial Rounded MT Bold" pitchFamily="34" charset="0"/>
              </a:rPr>
              <a:t>   Insemination after 12 to 24 hr (</a:t>
            </a:r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</a:rPr>
              <a:t>18 hr.</a:t>
            </a:r>
            <a:r>
              <a:rPr lang="en-US" sz="2400" dirty="0" smtClean="0">
                <a:latin typeface="Arial Rounded MT Bold" pitchFamily="34" charset="0"/>
              </a:rPr>
              <a:t>)</a:t>
            </a:r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</a:rPr>
              <a:t> </a:t>
            </a:r>
            <a:r>
              <a:rPr lang="en-US" sz="2400" dirty="0" smtClean="0">
                <a:latin typeface="Arial Rounded MT Bold" pitchFamily="34" charset="0"/>
              </a:rPr>
              <a:t>improves fertility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IN" sz="2400" dirty="0" smtClean="0">
                <a:latin typeface="Arial Rounded MT Bold" pitchFamily="34" charset="0"/>
              </a:rPr>
              <a:t>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Follicles </a:t>
            </a:r>
            <a:r>
              <a:rPr lang="en-IN" sz="2400" b="1" dirty="0" smtClean="0">
                <a:solidFill>
                  <a:srgbClr val="6600CC"/>
                </a:solidFill>
                <a:latin typeface="Arial Rounded MT Bold" pitchFamily="34" charset="0"/>
              </a:rPr>
              <a:t>≥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 9mm </a:t>
            </a:r>
            <a:r>
              <a:rPr lang="en-IN" sz="2400" dirty="0" smtClean="0">
                <a:latin typeface="Arial Rounded MT Bold" pitchFamily="34" charset="0"/>
              </a:rPr>
              <a:t>at the time of FTAI with sexed semen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: Greater pregnancy (than cows with &lt; 9mm)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                                                          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</a:t>
            </a:r>
            <a:r>
              <a:rPr lang="en-IN" sz="2000" dirty="0" err="1" smtClean="0">
                <a:solidFill>
                  <a:srgbClr val="FF0000"/>
                </a:solidFill>
                <a:latin typeface="Arial Rounded MT Bold" pitchFamily="34" charset="0"/>
              </a:rPr>
              <a:t>Sá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IN" sz="2000" dirty="0" err="1" smtClean="0">
                <a:solidFill>
                  <a:srgbClr val="FF0000"/>
                </a:solidFill>
                <a:latin typeface="Arial Rounded MT Bold" pitchFamily="34" charset="0"/>
              </a:rPr>
              <a:t>Filho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 et al., 2012)</a:t>
            </a:r>
            <a:endParaRPr lang="en-IN" sz="24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endParaRPr lang="en-IN" sz="2400" dirty="0" smtClean="0">
              <a:solidFill>
                <a:srgbClr val="FF0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81000"/>
            <a:ext cx="85344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>
                <a:latin typeface="Arial Rounded MT Bold" pitchFamily="34" charset="0"/>
              </a:rPr>
              <a:t>- Variation in pregnancy rates from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bull to bull </a:t>
            </a:r>
            <a:r>
              <a:rPr lang="en-IN" sz="2400" dirty="0" smtClean="0">
                <a:latin typeface="Arial Rounded MT Bold" pitchFamily="34" charset="0"/>
              </a:rPr>
              <a:t>with  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sexed semen 		                  </a:t>
            </a:r>
            <a:r>
              <a:rPr lang="en-IN" sz="2000" dirty="0" smtClean="0">
                <a:solidFill>
                  <a:schemeClr val="bg1"/>
                </a:solidFill>
                <a:latin typeface="Arial Rounded MT Bold" pitchFamily="34" charset="0"/>
              </a:rPr>
              <a:t>     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(Meyer et al, 2012) </a:t>
            </a:r>
            <a:endParaRPr lang="en-US" sz="2400" dirty="0" smtClean="0">
              <a:latin typeface="Arial Rounded MT Bold" pitchFamily="34" charset="0"/>
            </a:endParaRPr>
          </a:p>
          <a:p>
            <a:endParaRPr lang="en-IN" sz="2400" dirty="0" smtClean="0">
              <a:solidFill>
                <a:srgbClr val="6600CC"/>
              </a:solidFill>
              <a:latin typeface="Arial Rounded MT Bold" pitchFamily="34" charset="0"/>
            </a:endParaRPr>
          </a:p>
          <a:p>
            <a:endParaRPr lang="en-US" sz="2400" dirty="0" smtClean="0">
              <a:solidFill>
                <a:srgbClr val="6600CC"/>
              </a:solidFill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 IVF</a:t>
            </a:r>
            <a:r>
              <a:rPr lang="en-IN" sz="2400" dirty="0" smtClean="0">
                <a:latin typeface="Arial Rounded MT Bold" pitchFamily="34" charset="0"/>
              </a:rPr>
              <a:t> : requires only 600-1500 sorted sperm to fertilize an </a:t>
            </a:r>
          </a:p>
          <a:p>
            <a:r>
              <a:rPr lang="en-IN" sz="2400" dirty="0" smtClean="0">
                <a:latin typeface="Arial Rounded MT Bold" pitchFamily="34" charset="0"/>
              </a:rPr>
              <a:t>  </a:t>
            </a:r>
            <a:r>
              <a:rPr lang="en-IN" sz="2400" dirty="0" err="1" smtClean="0">
                <a:latin typeface="Arial Rounded MT Bold" pitchFamily="34" charset="0"/>
              </a:rPr>
              <a:t>oocyte</a:t>
            </a:r>
            <a:r>
              <a:rPr lang="en-IN" sz="2400" dirty="0" smtClean="0">
                <a:latin typeface="Arial Rounded MT Bold" pitchFamily="34" charset="0"/>
              </a:rPr>
              <a:t>     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  : Pregnancy rates :  30% to 50% </a:t>
            </a:r>
            <a:br>
              <a:rPr lang="en-IN" sz="2400" dirty="0" smtClean="0">
                <a:latin typeface="Arial Rounded MT Bold" pitchFamily="34" charset="0"/>
              </a:rPr>
            </a:br>
            <a:r>
              <a:rPr lang="en-IN" sz="2400" dirty="0" smtClean="0">
                <a:latin typeface="Arial Rounded MT Bold" pitchFamily="34" charset="0"/>
              </a:rPr>
              <a:t>  …… Greatly increases the potential sexed offspring </a:t>
            </a:r>
          </a:p>
          <a:p>
            <a:r>
              <a:rPr lang="en-IN" sz="2400" dirty="0" smtClean="0">
                <a:latin typeface="Arial Rounded MT Bold" pitchFamily="34" charset="0"/>
              </a:rPr>
              <a:t>  from a sire     </a:t>
            </a:r>
            <a:r>
              <a:rPr lang="en-IN" sz="2000" dirty="0" smtClean="0">
                <a:latin typeface="Arial Rounded MT Bold" pitchFamily="34" charset="0"/>
              </a:rPr>
              <a:t>				    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</a:t>
            </a:r>
            <a:r>
              <a:rPr lang="en-IN" sz="2000" dirty="0" err="1" smtClean="0">
                <a:solidFill>
                  <a:srgbClr val="FF0000"/>
                </a:solidFill>
                <a:latin typeface="Arial Rounded MT Bold" pitchFamily="34" charset="0"/>
              </a:rPr>
              <a:t>Xu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 et al., 2009)</a:t>
            </a:r>
          </a:p>
          <a:p>
            <a:endParaRPr lang="en-US" sz="20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endParaRPr lang="en-IN" sz="20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r>
              <a:rPr lang="en-IN" sz="2400" dirty="0" smtClean="0">
                <a:latin typeface="Arial Rounded MT Bold" pitchFamily="34" charset="0"/>
              </a:rPr>
              <a:t>- Calves produced  : </a:t>
            </a:r>
            <a:r>
              <a:rPr lang="en-IN" sz="2400" dirty="0" err="1" smtClean="0">
                <a:latin typeface="Arial Rounded MT Bold" pitchFamily="34" charset="0"/>
              </a:rPr>
              <a:t>Phenotypically</a:t>
            </a:r>
            <a:r>
              <a:rPr lang="en-IN" sz="2400" dirty="0" smtClean="0">
                <a:latin typeface="Arial Rounded MT Bold" pitchFamily="34" charset="0"/>
              </a:rPr>
              <a:t> normal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                              : No/very low genetic damage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                              : No evidence of abnormalities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                              : No increased abortion rates                                       						      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</a:t>
            </a:r>
            <a:r>
              <a:rPr lang="en-IN" sz="2000" dirty="0" err="1" smtClean="0">
                <a:solidFill>
                  <a:srgbClr val="FF0000"/>
                </a:solidFill>
                <a:latin typeface="Arial Rounded MT Bold" pitchFamily="34" charset="0"/>
              </a:rPr>
              <a:t>Siedel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, 2007)</a:t>
            </a:r>
            <a:r>
              <a:rPr lang="en-IN" sz="24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endParaRPr lang="en-IN" sz="24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81001"/>
            <a:ext cx="8839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IN" sz="2400" dirty="0" smtClean="0">
                <a:latin typeface="Arial Rounded MT Bold" pitchFamily="34" charset="0"/>
              </a:rPr>
              <a:t> The new sperm sexing protocol…..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( </a:t>
            </a:r>
            <a:r>
              <a:rPr lang="en-IN" sz="2400" b="1" dirty="0" err="1" smtClean="0">
                <a:solidFill>
                  <a:srgbClr val="6600CC"/>
                </a:solidFill>
                <a:latin typeface="Arial Rounded MT Bold" pitchFamily="34" charset="0"/>
              </a:rPr>
              <a:t>Sexcess</a:t>
            </a:r>
            <a:r>
              <a:rPr lang="en-IN" sz="2400" b="1" dirty="0" smtClean="0">
                <a:solidFill>
                  <a:srgbClr val="6600CC"/>
                </a:solidFill>
                <a:latin typeface="Arial Rounded MT Bold" pitchFamily="34" charset="0"/>
              </a:rPr>
              <a:t> </a:t>
            </a:r>
            <a:r>
              <a:rPr lang="en-IN" sz="2400" b="1" baseline="30000" dirty="0" smtClean="0">
                <a:solidFill>
                  <a:srgbClr val="6600CC"/>
                </a:solidFill>
                <a:latin typeface="Arial Rounded MT Bold" pitchFamily="34" charset="0"/>
              </a:rPr>
              <a:t>R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 )</a:t>
            </a:r>
            <a:r>
              <a:rPr lang="en-IN" sz="2400" dirty="0" smtClean="0">
                <a:latin typeface="Arial Rounded MT Bold" pitchFamily="34" charset="0"/>
              </a:rPr>
              <a:t/>
            </a:r>
            <a:br>
              <a:rPr lang="en-IN" sz="2400" dirty="0" smtClean="0">
                <a:latin typeface="Arial Rounded MT Bold" pitchFamily="34" charset="0"/>
              </a:rPr>
            </a:br>
            <a:r>
              <a:rPr lang="en-IN" sz="2400" dirty="0" smtClean="0">
                <a:latin typeface="Arial Rounded MT Bold" pitchFamily="34" charset="0"/>
              </a:rPr>
              <a:t>   Modified processing and preservation protocol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- Temporary inhibition of sperm with fluorides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- Supplementation with different radical scavengers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- Adapted three-step equilibration protocol to 4</a:t>
            </a:r>
            <a:r>
              <a:rPr lang="en-IN" sz="2400" baseline="30000" dirty="0" smtClean="0">
                <a:latin typeface="Arial Rounded MT Bold" pitchFamily="34" charset="0"/>
              </a:rPr>
              <a:t>0</a:t>
            </a:r>
            <a:r>
              <a:rPr lang="en-IN" sz="2400" dirty="0" smtClean="0">
                <a:latin typeface="Arial Rounded MT Bold" pitchFamily="34" charset="0"/>
              </a:rPr>
              <a:t> C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- Thawing at 37</a:t>
            </a:r>
            <a:r>
              <a:rPr lang="en-IN" sz="2400" baseline="30000" dirty="0" smtClean="0">
                <a:latin typeface="Arial Rounded MT Bold" pitchFamily="34" charset="0"/>
              </a:rPr>
              <a:t>0</a:t>
            </a:r>
            <a:r>
              <a:rPr lang="en-IN" sz="2400" dirty="0" smtClean="0">
                <a:latin typeface="Arial Rounded MT Bold" pitchFamily="34" charset="0"/>
              </a:rPr>
              <a:t>C for 20 Sec</a:t>
            </a:r>
          </a:p>
          <a:p>
            <a:r>
              <a:rPr lang="en-IN" sz="2400" dirty="0" smtClean="0"/>
              <a:t>   </a:t>
            </a:r>
            <a:r>
              <a:rPr lang="en-IN" sz="2400" dirty="0" smtClean="0">
                <a:latin typeface="Arial Rounded MT Bold" pitchFamily="34" charset="0"/>
              </a:rPr>
              <a:t> - Maintenance of motility, viability and AR</a:t>
            </a:r>
            <a:br>
              <a:rPr lang="en-IN" sz="2400" dirty="0" smtClean="0">
                <a:latin typeface="Arial Rounded MT Bold" pitchFamily="34" charset="0"/>
              </a:rPr>
            </a:br>
            <a:r>
              <a:rPr lang="en-IN" sz="2400" dirty="0" smtClean="0">
                <a:latin typeface="Arial Rounded MT Bold" pitchFamily="34" charset="0"/>
              </a:rPr>
              <a:t>                                                                  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</a:t>
            </a:r>
            <a:r>
              <a:rPr lang="en-IN" sz="2000" dirty="0" err="1" smtClean="0">
                <a:solidFill>
                  <a:srgbClr val="FF0000"/>
                </a:solidFill>
                <a:latin typeface="Arial Rounded MT Bold" pitchFamily="34" charset="0"/>
              </a:rPr>
              <a:t>Rath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 et al., 2008; 2009)</a:t>
            </a:r>
            <a:r>
              <a:rPr lang="en-IN" sz="2400" dirty="0" smtClean="0">
                <a:latin typeface="Arial Rounded MT Bold" pitchFamily="34" charset="0"/>
              </a:rPr>
              <a:t/>
            </a:r>
            <a:br>
              <a:rPr lang="en-IN" sz="2400" dirty="0" smtClean="0">
                <a:latin typeface="Arial Rounded MT Bold" pitchFamily="34" charset="0"/>
              </a:rPr>
            </a:br>
            <a:endParaRPr lang="en-IN" sz="2400" dirty="0">
              <a:latin typeface="Arial Rounded MT Bol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303012"/>
            <a:ext cx="8458200" cy="279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3730"/>
            <a:ext cx="8610600" cy="648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510600"/>
            <a:ext cx="88392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r>
              <a:rPr lang="en-IN" sz="2400" dirty="0" smtClean="0">
                <a:latin typeface="Arial Rounded MT Bold" pitchFamily="34" charset="0"/>
              </a:rPr>
              <a:t> - Freshly collected semen is used for semen sexing - </a:t>
            </a:r>
            <a:br>
              <a:rPr lang="en-IN" sz="2400" dirty="0" smtClean="0">
                <a:latin typeface="Arial Rounded MT Bold" pitchFamily="34" charset="0"/>
              </a:rPr>
            </a:br>
            <a:r>
              <a:rPr lang="en-IN" sz="2400" dirty="0" smtClean="0">
                <a:latin typeface="Arial Rounded MT Bold" pitchFamily="34" charset="0"/>
              </a:rPr>
              <a:t>    - Storing the bull semen undiluted at 20–23</a:t>
            </a:r>
            <a:r>
              <a:rPr lang="en-IN" sz="2400" baseline="30000" dirty="0" smtClean="0">
                <a:latin typeface="Arial Rounded MT Bold" pitchFamily="34" charset="0"/>
              </a:rPr>
              <a:t>0</a:t>
            </a:r>
            <a:r>
              <a:rPr lang="en-IN" sz="2400" dirty="0" smtClean="0">
                <a:latin typeface="Arial Rounded MT Bold" pitchFamily="34" charset="0"/>
              </a:rPr>
              <a:t>C for 0–8 h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- </a:t>
            </a:r>
            <a:r>
              <a:rPr lang="en-IN" sz="2400" dirty="0" smtClean="0">
                <a:latin typeface="Arial Rounded MT Bold" pitchFamily="34" charset="0"/>
              </a:rPr>
              <a:t>Storing the stallion semen in diluents at 5–15</a:t>
            </a:r>
            <a:r>
              <a:rPr lang="en-IN" sz="2400" baseline="30000" dirty="0" smtClean="0">
                <a:latin typeface="Arial Rounded MT Bold" pitchFamily="34" charset="0"/>
              </a:rPr>
              <a:t>0</a:t>
            </a:r>
            <a:r>
              <a:rPr lang="en-IN" sz="2400" dirty="0" smtClean="0">
                <a:latin typeface="Arial Rounded MT Bold" pitchFamily="34" charset="0"/>
              </a:rPr>
              <a:t>C for 18 h                       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        : excellent fertility             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(Seidel and Garner, 2002)</a:t>
            </a:r>
          </a:p>
          <a:p>
            <a:pPr>
              <a:buFontTx/>
              <a:buChar char="-"/>
            </a:pPr>
            <a:endParaRPr lang="en-IN" sz="24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pPr>
              <a:buFontTx/>
              <a:buChar char="-"/>
            </a:pPr>
            <a:endParaRPr lang="en-IN" sz="2400" dirty="0" smtClean="0">
              <a:solidFill>
                <a:srgbClr val="6600CC"/>
              </a:solidFill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Successful cryopreservation of the sorted gametes       </a:t>
            </a:r>
            <a:r>
              <a:rPr lang="en-IN" sz="2400" dirty="0" smtClean="0">
                <a:solidFill>
                  <a:srgbClr val="FFFF00"/>
                </a:solidFill>
                <a:latin typeface="Arial Rounded MT Bold" pitchFamily="34" charset="0"/>
              </a:rPr>
              <a:t>					                       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(Schenk et al., 1999) </a:t>
            </a:r>
          </a:p>
          <a:p>
            <a:pPr>
              <a:buFontTx/>
              <a:buChar char="-"/>
            </a:pPr>
            <a:endParaRPr lang="en-US" sz="20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>
              <a:buFontTx/>
              <a:buChar char="-"/>
            </a:pPr>
            <a:endParaRPr lang="en-IN" sz="20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IN" sz="2400" dirty="0" smtClean="0">
                <a:latin typeface="Arial Rounded MT Bold" pitchFamily="34" charset="0"/>
              </a:rPr>
              <a:t> Enhanced cryopreservation methods :</a:t>
            </a:r>
          </a:p>
          <a:p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   Multi-Thermal Gradient freezing system</a:t>
            </a:r>
          </a:p>
          <a:p>
            <a:r>
              <a:rPr lang="en-IN" sz="2400" dirty="0" smtClean="0">
                <a:latin typeface="Arial Rounded MT Bold" pitchFamily="34" charset="0"/>
              </a:rPr>
              <a:t>   : Sorted sperm to survive cryopreservation and thawing 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                                                                   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</a:t>
            </a:r>
            <a:r>
              <a:rPr lang="en-IN" sz="2000" dirty="0" err="1" smtClean="0">
                <a:solidFill>
                  <a:srgbClr val="FF0000"/>
                </a:solidFill>
                <a:latin typeface="Arial Rounded MT Bold" pitchFamily="34" charset="0"/>
              </a:rPr>
              <a:t>Arav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 et al., 2002)</a:t>
            </a:r>
            <a:endParaRPr lang="en-IN" sz="24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609600"/>
            <a:ext cx="8458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latin typeface="Arial Rounded MT Bold" pitchFamily="34" charset="0"/>
              </a:rPr>
              <a:t>Potential </a:t>
            </a:r>
            <a:r>
              <a:rPr lang="en-US" sz="2600" dirty="0" smtClean="0">
                <a:solidFill>
                  <a:srgbClr val="6600CC"/>
                </a:solidFill>
                <a:latin typeface="Arial Rounded MT Bold" pitchFamily="34" charset="0"/>
              </a:rPr>
              <a:t>Differences</a:t>
            </a:r>
            <a:r>
              <a:rPr lang="en-US" sz="26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600" dirty="0" smtClean="0">
                <a:latin typeface="Arial Rounded MT Bold" pitchFamily="34" charset="0"/>
              </a:rPr>
              <a:t>between X and Y spermatozoa</a:t>
            </a:r>
            <a:endParaRPr lang="en-US" sz="2600" dirty="0">
              <a:latin typeface="Arial Rounded MT Bold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1447800"/>
          <a:ext cx="8534400" cy="4749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905000"/>
                <a:gridCol w="1905000"/>
                <a:gridCol w="1341120"/>
                <a:gridCol w="1706880"/>
              </a:tblGrid>
              <a:tr h="79763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Parameter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X-Spermatozoa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Y-Spermatozoa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Method</a:t>
                      </a:r>
                      <a:endParaRPr lang="en-IN" sz="2400" dirty="0"/>
                    </a:p>
                  </a:txBody>
                  <a:tcPr/>
                </a:tc>
              </a:tr>
              <a:tr h="65016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itchFamily="34" charset="0"/>
                        </a:rPr>
                        <a:t>DNA</a:t>
                      </a:r>
                      <a:endParaRPr lang="en-IN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itchFamily="34" charset="0"/>
                        </a:rPr>
                        <a:t>More</a:t>
                      </a:r>
                      <a:endParaRPr lang="en-IN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itchFamily="34" charset="0"/>
                        </a:rPr>
                        <a:t>Less</a:t>
                      </a:r>
                      <a:endParaRPr lang="en-IN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itchFamily="34" charset="0"/>
                        </a:rPr>
                        <a:t>Flow </a:t>
                      </a:r>
                      <a:r>
                        <a:rPr lang="en-US" dirty="0" err="1" smtClean="0">
                          <a:latin typeface="Arial Rounded MT Bold" pitchFamily="34" charset="0"/>
                        </a:rPr>
                        <a:t>cytometry</a:t>
                      </a:r>
                      <a:endParaRPr lang="en-IN" dirty="0"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itchFamily="34" charset="0"/>
                        </a:rPr>
                        <a:t>Size</a:t>
                      </a:r>
                      <a:endParaRPr lang="en-IN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itchFamily="34" charset="0"/>
                        </a:rPr>
                        <a:t>Large</a:t>
                      </a:r>
                      <a:endParaRPr lang="en-IN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itchFamily="34" charset="0"/>
                        </a:rPr>
                        <a:t>Small</a:t>
                      </a:r>
                      <a:endParaRPr lang="en-IN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IN" sz="1800" kern="1200" dirty="0" smtClean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Cui, 1997</a:t>
                      </a:r>
                      <a:endParaRPr lang="en-IN" dirty="0">
                        <a:solidFill>
                          <a:srgbClr val="FF0000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 Rounded MT Bold" pitchFamily="34" charset="0"/>
                        </a:rPr>
                        <a:t>Percoll</a:t>
                      </a:r>
                      <a:r>
                        <a:rPr lang="en-US" dirty="0" smtClean="0">
                          <a:latin typeface="Arial Rounded MT Bold" pitchFamily="34" charset="0"/>
                        </a:rPr>
                        <a:t> method</a:t>
                      </a:r>
                      <a:endParaRPr lang="en-IN" dirty="0"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itchFamily="34" charset="0"/>
                        </a:rPr>
                        <a:t>Motility</a:t>
                      </a:r>
                      <a:endParaRPr lang="en-IN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Arial Rounded MT Bold" pitchFamily="34" charset="0"/>
                        </a:rPr>
                        <a:t>Swim slow</a:t>
                      </a:r>
                      <a:endParaRPr lang="en-IN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itchFamily="34" charset="0"/>
                        </a:rPr>
                        <a:t>Swim fast</a:t>
                      </a:r>
                      <a:endParaRPr lang="en-IN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IN" sz="1800" kern="1200" dirty="0" err="1" smtClean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Shettles</a:t>
                      </a:r>
                      <a:r>
                        <a:rPr kumimoji="0" lang="en-IN" sz="1800" kern="1200" dirty="0" smtClean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, 1960</a:t>
                      </a:r>
                      <a:endParaRPr lang="en-IN" dirty="0">
                        <a:solidFill>
                          <a:srgbClr val="FF0000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itchFamily="34" charset="0"/>
                        </a:rPr>
                        <a:t>Swim up</a:t>
                      </a:r>
                      <a:endParaRPr lang="en-IN" dirty="0"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  <a:tr h="79763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itchFamily="34" charset="0"/>
                        </a:rPr>
                        <a:t>Surface</a:t>
                      </a:r>
                      <a:r>
                        <a:rPr lang="en-US" baseline="0" dirty="0" smtClean="0">
                          <a:latin typeface="Arial Rounded MT Bold" pitchFamily="34" charset="0"/>
                        </a:rPr>
                        <a:t> charge</a:t>
                      </a:r>
                      <a:endParaRPr lang="en-IN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itchFamily="34" charset="0"/>
                        </a:rPr>
                        <a:t>Migrate to cathode</a:t>
                      </a:r>
                      <a:endParaRPr lang="en-IN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 Rounded MT Bold" pitchFamily="34" charset="0"/>
                        </a:rPr>
                        <a:t>Migrate to anode</a:t>
                      </a:r>
                      <a:endParaRPr lang="en-IN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IN" sz="1800" kern="1200" dirty="0" err="1" smtClean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Kiddy</a:t>
                      </a:r>
                      <a:r>
                        <a:rPr kumimoji="0" lang="en-IN" sz="1800" kern="1200" dirty="0" smtClean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 and </a:t>
                      </a:r>
                      <a:r>
                        <a:rPr kumimoji="0" lang="en-IN" sz="1800" kern="1200" dirty="0" err="1" smtClean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Hafs</a:t>
                      </a:r>
                      <a:r>
                        <a:rPr kumimoji="0" lang="en-IN" sz="1800" kern="1200" dirty="0" smtClean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, 1971</a:t>
                      </a:r>
                      <a:endParaRPr lang="en-IN" dirty="0">
                        <a:solidFill>
                          <a:srgbClr val="FF0000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itchFamily="34" charset="0"/>
                        </a:rPr>
                        <a:t>Free flow electrophoresis</a:t>
                      </a:r>
                      <a:endParaRPr lang="en-IN" dirty="0"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  <a:tr h="79763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itchFamily="34" charset="0"/>
                        </a:rPr>
                        <a:t>Sperm surface</a:t>
                      </a:r>
                    </a:p>
                    <a:p>
                      <a:r>
                        <a:rPr lang="en-US" dirty="0" smtClean="0">
                          <a:latin typeface="Arial Rounded MT Bold" pitchFamily="34" charset="0"/>
                        </a:rPr>
                        <a:t>determinants</a:t>
                      </a:r>
                      <a:endParaRPr lang="en-IN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itchFamily="34" charset="0"/>
                        </a:rPr>
                        <a:t>No HY antigen</a:t>
                      </a:r>
                      <a:endParaRPr lang="en-IN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itchFamily="34" charset="0"/>
                        </a:rPr>
                        <a:t>Yes antigen</a:t>
                      </a:r>
                      <a:endParaRPr lang="en-IN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IN" sz="1800" kern="1200" dirty="0" smtClean="0">
                          <a:solidFill>
                            <a:srgbClr val="FF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Hoppe and Koo, 1984</a:t>
                      </a:r>
                      <a:endParaRPr lang="en-IN" dirty="0">
                        <a:solidFill>
                          <a:srgbClr val="FF0000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itchFamily="34" charset="0"/>
                        </a:rPr>
                        <a:t>Immunological sexing</a:t>
                      </a:r>
                      <a:endParaRPr lang="en-IN" dirty="0"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5344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Rounded MT Bold" pitchFamily="34" charset="0"/>
              </a:rPr>
              <a:t> - </a:t>
            </a:r>
            <a:r>
              <a:rPr lang="en-US" sz="2400" dirty="0" smtClean="0">
                <a:latin typeface="Algerian" pitchFamily="82" charset="0"/>
              </a:rPr>
              <a:t>Limitations -</a:t>
            </a:r>
          </a:p>
          <a:p>
            <a:r>
              <a:rPr lang="en-US" sz="2400" dirty="0" smtClean="0">
                <a:latin typeface="Arial Rounded MT Bold" pitchFamily="34" charset="0"/>
              </a:rPr>
              <a:t> - </a:t>
            </a:r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</a:rPr>
              <a:t>Low  sorting  rate</a:t>
            </a:r>
            <a:r>
              <a:rPr lang="en-US" sz="2400" dirty="0" smtClean="0">
                <a:latin typeface="Arial Rounded MT Bold" pitchFamily="34" charset="0"/>
              </a:rPr>
              <a:t>:  20 X 10</a:t>
            </a:r>
            <a:r>
              <a:rPr lang="en-US" sz="2400" baseline="30000" dirty="0" smtClean="0">
                <a:latin typeface="Arial Rounded MT Bold" pitchFamily="34" charset="0"/>
              </a:rPr>
              <a:t>6</a:t>
            </a:r>
            <a:r>
              <a:rPr lang="en-US" sz="2400" dirty="0" smtClean="0">
                <a:latin typeface="Arial Rounded MT Bold" pitchFamily="34" charset="0"/>
              </a:rPr>
              <a:t> spermatozoa / day</a:t>
            </a:r>
          </a:p>
          <a:p>
            <a:r>
              <a:rPr lang="en-US" sz="2400" dirty="0" smtClean="0">
                <a:latin typeface="Arial Rounded MT Bold" pitchFamily="34" charset="0"/>
              </a:rPr>
              <a:t> - </a:t>
            </a:r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</a:rPr>
              <a:t>Expensive</a:t>
            </a:r>
            <a:r>
              <a:rPr lang="en-US" sz="2400" dirty="0" smtClean="0">
                <a:latin typeface="Arial Rounded MT Bold" pitchFamily="34" charset="0"/>
              </a:rPr>
              <a:t>:  to purchase and  maintain</a:t>
            </a:r>
          </a:p>
          <a:p>
            <a:r>
              <a:rPr lang="en-US" sz="2400" dirty="0" smtClean="0">
                <a:latin typeface="Arial Rounded MT Bold" pitchFamily="34" charset="0"/>
              </a:rPr>
              <a:t> - Skill is required 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</a:rPr>
              <a:t>Mutagenic  effects</a:t>
            </a:r>
            <a:r>
              <a:rPr lang="en-US" sz="2400" dirty="0" smtClean="0">
                <a:latin typeface="Arial Rounded MT Bold" pitchFamily="34" charset="0"/>
              </a:rPr>
              <a:t>: DNA  binding and </a:t>
            </a:r>
            <a:r>
              <a:rPr lang="en-US" sz="2400" dirty="0" err="1" smtClean="0">
                <a:latin typeface="Arial Rounded MT Bold" pitchFamily="34" charset="0"/>
              </a:rPr>
              <a:t>Fluorochrome</a:t>
            </a:r>
            <a:r>
              <a:rPr lang="en-US" sz="2400" dirty="0" smtClean="0">
                <a:latin typeface="Arial Rounded MT Bold" pitchFamily="34" charset="0"/>
              </a:rPr>
              <a:t>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dyes …Chromosomal aberrations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…Low embryo viability ……… low pregnancy rates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 Physical trauma </a:t>
            </a:r>
            <a:r>
              <a:rPr lang="en-IN" sz="2400" dirty="0" smtClean="0">
                <a:latin typeface="Arial Rounded MT Bold" pitchFamily="34" charset="0"/>
              </a:rPr>
              <a:t>during sorting : </a:t>
            </a:r>
            <a:r>
              <a:rPr lang="en-US" sz="2400" dirty="0" smtClean="0">
                <a:latin typeface="Arial Rounded MT Bold" pitchFamily="34" charset="0"/>
              </a:rPr>
              <a:t>low fertility</a:t>
            </a:r>
          </a:p>
          <a:p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                                                                                                     (Garner, 2006) </a:t>
            </a:r>
            <a:endParaRPr lang="en-US" sz="24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</a:rPr>
              <a:t>Low sperm viability/ motility/fertility  </a:t>
            </a:r>
            <a:r>
              <a:rPr lang="en-US" sz="2000" dirty="0" smtClean="0">
                <a:solidFill>
                  <a:srgbClr val="FF0000"/>
                </a:solidFill>
                <a:latin typeface="Arial Rounded MT Bold" pitchFamily="34" charset="0"/>
              </a:rPr>
              <a:t>(</a:t>
            </a:r>
            <a:r>
              <a:rPr lang="en-IN" sz="2000" dirty="0" err="1" smtClean="0">
                <a:solidFill>
                  <a:srgbClr val="FF0000"/>
                </a:solidFill>
                <a:latin typeface="Arial Rounded MT Bold" pitchFamily="34" charset="0"/>
              </a:rPr>
              <a:t>Carvalho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 et al., 2010)</a:t>
            </a:r>
          </a:p>
          <a:p>
            <a:pPr>
              <a:buFontTx/>
              <a:buChar char="-"/>
            </a:pPr>
            <a:endParaRPr lang="en-US" sz="24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>
              <a:buFontTx/>
              <a:buChar char="-"/>
            </a:pPr>
            <a:endParaRPr lang="en-IN" sz="24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IN" sz="2400" dirty="0" smtClean="0">
                <a:latin typeface="Arial Rounded MT Bold" pitchFamily="34" charset="0"/>
              </a:rPr>
              <a:t> Gene expression and organelle development : Impaired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                                                                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</a:t>
            </a:r>
            <a:r>
              <a:rPr lang="en-IN" sz="2000" dirty="0" err="1" smtClean="0">
                <a:solidFill>
                  <a:srgbClr val="FF0000"/>
                </a:solidFill>
                <a:latin typeface="Arial Rounded MT Bold" pitchFamily="34" charset="0"/>
              </a:rPr>
              <a:t>Rath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 et al., 2009)</a:t>
            </a:r>
            <a:endParaRPr lang="en-US" sz="2400" dirty="0" smtClean="0">
              <a:solidFill>
                <a:srgbClr val="FF0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304800"/>
            <a:ext cx="84582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IN" sz="2400" dirty="0" smtClean="0">
                <a:latin typeface="Arial Rounded MT Bold" pitchFamily="34" charset="0"/>
              </a:rPr>
              <a:t>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SORTING PROCEDURES </a:t>
            </a:r>
          </a:p>
          <a:p>
            <a:r>
              <a:rPr lang="en-IN" sz="2400" dirty="0" smtClean="0">
                <a:latin typeface="Arial Rounded MT Bold" pitchFamily="34" charset="0"/>
              </a:rPr>
              <a:t>- Changes in pH and </a:t>
            </a:r>
            <a:r>
              <a:rPr lang="en-IN" sz="2400" dirty="0" err="1" smtClean="0">
                <a:latin typeface="Arial Rounded MT Bold" pitchFamily="34" charset="0"/>
              </a:rPr>
              <a:t>osmolarity</a:t>
            </a:r>
            <a:r>
              <a:rPr lang="en-IN" sz="2400" dirty="0" smtClean="0">
                <a:latin typeface="Arial Rounded MT Bold" pitchFamily="34" charset="0"/>
              </a:rPr>
              <a:t> : Poor fertilizing ability</a:t>
            </a:r>
          </a:p>
          <a:p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                                                                      (Harrison and </a:t>
            </a:r>
            <a:r>
              <a:rPr lang="en-IN" sz="2000" dirty="0" err="1" smtClean="0">
                <a:solidFill>
                  <a:srgbClr val="FF0000"/>
                </a:solidFill>
                <a:latin typeface="Arial Rounded MT Bold" pitchFamily="34" charset="0"/>
              </a:rPr>
              <a:t>Gadella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, 2005)</a:t>
            </a:r>
          </a:p>
          <a:p>
            <a:pPr>
              <a:buFontTx/>
              <a:buChar char="-"/>
            </a:pPr>
            <a:r>
              <a:rPr lang="en-IN" sz="2400" dirty="0" smtClean="0">
                <a:latin typeface="Arial Rounded MT Bold" pitchFamily="34" charset="0"/>
              </a:rPr>
              <a:t> Removal of seminal plasma</a:t>
            </a:r>
          </a:p>
          <a:p>
            <a:pPr>
              <a:buFontTx/>
              <a:buChar char="-"/>
            </a:pPr>
            <a:r>
              <a:rPr lang="en-IN" sz="2400" dirty="0" smtClean="0">
                <a:latin typeface="Arial Rounded MT Bold" pitchFamily="34" charset="0"/>
              </a:rPr>
              <a:t> Sorting pressure and speed</a:t>
            </a:r>
          </a:p>
          <a:p>
            <a:pPr>
              <a:buFontTx/>
              <a:buChar char="-"/>
            </a:pPr>
            <a:r>
              <a:rPr lang="en-IN" sz="2400" dirty="0" smtClean="0">
                <a:latin typeface="Arial Rounded MT Bold" pitchFamily="34" charset="0"/>
              </a:rPr>
              <a:t> Electrical deviation and laser radiation</a:t>
            </a:r>
          </a:p>
          <a:p>
            <a:r>
              <a:rPr lang="en-IN" sz="2400" dirty="0" smtClean="0">
                <a:latin typeface="Arial Rounded MT Bold" pitchFamily="34" charset="0"/>
              </a:rPr>
              <a:t> ... Membrane alteration(depolarization) </a:t>
            </a:r>
          </a:p>
          <a:p>
            <a:r>
              <a:rPr lang="en-IN" sz="2400" dirty="0" smtClean="0">
                <a:latin typeface="Arial Rounded MT Bold" pitchFamily="34" charset="0"/>
              </a:rPr>
              <a:t> ... Pre – </a:t>
            </a:r>
            <a:r>
              <a:rPr lang="en-IN" sz="2400" dirty="0" err="1" smtClean="0">
                <a:latin typeface="Arial Rounded MT Bold" pitchFamily="34" charset="0"/>
              </a:rPr>
              <a:t>capacitation</a:t>
            </a:r>
            <a:r>
              <a:rPr lang="en-IN" sz="2400" dirty="0" smtClean="0">
                <a:latin typeface="Arial Rounded MT Bold" pitchFamily="34" charset="0"/>
              </a:rPr>
              <a:t> like changes 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(Schenk et al., 2009)</a:t>
            </a:r>
            <a:endParaRPr lang="en-IN" sz="24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r>
              <a:rPr lang="en-IN" sz="2400" dirty="0" smtClean="0">
                <a:latin typeface="Arial Rounded MT Bold" pitchFamily="34" charset="0"/>
              </a:rPr>
              <a:t> ... Alteration of membrane </a:t>
            </a:r>
            <a:r>
              <a:rPr lang="en-IN" sz="2400" dirty="0" err="1" smtClean="0">
                <a:latin typeface="Arial Rounded MT Bold" pitchFamily="34" charset="0"/>
              </a:rPr>
              <a:t>proteinase</a:t>
            </a:r>
            <a:r>
              <a:rPr lang="en-IN" sz="2400" dirty="0" smtClean="0">
                <a:latin typeface="Arial Rounded MT Bold" pitchFamily="34" charset="0"/>
              </a:rPr>
              <a:t> </a:t>
            </a:r>
          </a:p>
          <a:p>
            <a:r>
              <a:rPr lang="en-IN" sz="2400" dirty="0" smtClean="0">
                <a:solidFill>
                  <a:srgbClr val="FF0000"/>
                </a:solidFill>
                <a:latin typeface="Arial Rounded MT Bold" pitchFamily="34" charset="0"/>
              </a:rPr>
              <a:t>                                                               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(de </a:t>
            </a:r>
            <a:r>
              <a:rPr lang="en-IN" sz="2000" dirty="0" err="1" smtClean="0">
                <a:solidFill>
                  <a:srgbClr val="FF0000"/>
                </a:solidFill>
                <a:latin typeface="Arial Rounded MT Bold" pitchFamily="34" charset="0"/>
              </a:rPr>
              <a:t>Graaf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 et al., 2008) </a:t>
            </a:r>
          </a:p>
          <a:p>
            <a:r>
              <a:rPr lang="en-IN" sz="2400" dirty="0" smtClean="0">
                <a:latin typeface="Arial Rounded MT Bold" pitchFamily="34" charset="0"/>
              </a:rPr>
              <a:t> ... Poor mitochondrial activity     </a:t>
            </a:r>
            <a:r>
              <a:rPr lang="en-IN" sz="24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</a:t>
            </a:r>
            <a:r>
              <a:rPr lang="en-IN" sz="2000" dirty="0" err="1" smtClean="0">
                <a:solidFill>
                  <a:srgbClr val="FF0000"/>
                </a:solidFill>
                <a:latin typeface="Arial Rounded MT Bold" pitchFamily="34" charset="0"/>
              </a:rPr>
              <a:t>Rath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 and Johnson, 2008)</a:t>
            </a:r>
            <a:endParaRPr lang="en-IN" sz="24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endParaRPr lang="en-US" sz="24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endParaRPr lang="en-IN" sz="24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IN" sz="2400" dirty="0" smtClean="0">
                <a:latin typeface="Arial Rounded MT Bold" pitchFamily="34" charset="0"/>
              </a:rPr>
              <a:t> Reduce the life span and motility of spermatozoa</a:t>
            </a:r>
          </a:p>
          <a:p>
            <a:pPr>
              <a:buFontTx/>
              <a:buChar char="-"/>
            </a:pPr>
            <a:r>
              <a:rPr lang="en-IN" sz="2400" dirty="0" smtClean="0">
                <a:latin typeface="Arial Rounded MT Bold" pitchFamily="34" charset="0"/>
              </a:rPr>
              <a:t> Reduced fertility                                 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</a:t>
            </a:r>
            <a:r>
              <a:rPr lang="en-IN" sz="2000" dirty="0" err="1" smtClean="0">
                <a:solidFill>
                  <a:srgbClr val="FF0000"/>
                </a:solidFill>
                <a:latin typeface="Arial Rounded MT Bold" pitchFamily="34" charset="0"/>
              </a:rPr>
              <a:t>Peippo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 et al., 2009)</a:t>
            </a:r>
          </a:p>
          <a:p>
            <a:r>
              <a:rPr lang="en-IN" sz="2400" dirty="0" smtClean="0">
                <a:latin typeface="Arial Rounded MT Bold" pitchFamily="34" charset="0"/>
              </a:rPr>
              <a:t>- Reduce embryonic viability            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</a:t>
            </a:r>
            <a:r>
              <a:rPr lang="en-IN" sz="2000" dirty="0" err="1" smtClean="0">
                <a:solidFill>
                  <a:srgbClr val="FF0000"/>
                </a:solidFill>
                <a:latin typeface="Arial Rounded MT Bold" pitchFamily="34" charset="0"/>
              </a:rPr>
              <a:t>Tesarik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 et al., 2004)</a:t>
            </a:r>
            <a:endParaRPr lang="en-IN" sz="2400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381000"/>
            <a:ext cx="83820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- </a:t>
            </a:r>
            <a:r>
              <a:rPr lang="en-IN" sz="2400" dirty="0" smtClean="0">
                <a:latin typeface="Arial Rounded MT Bold" pitchFamily="34" charset="0"/>
              </a:rPr>
              <a:t>Poor tolerance to cryopreservation   </a:t>
            </a:r>
            <a:r>
              <a:rPr lang="en-US" sz="2000" dirty="0" smtClean="0">
                <a:solidFill>
                  <a:srgbClr val="FF0000"/>
                </a:solidFill>
                <a:latin typeface="Arial Rounded MT Bold" pitchFamily="34" charset="0"/>
              </a:rPr>
              <a:t>(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Schenk et al. (1999)</a:t>
            </a:r>
          </a:p>
          <a:p>
            <a:endParaRPr lang="en-IN" sz="20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IN" sz="2000" dirty="0" smtClean="0">
                <a:latin typeface="Arial Rounded MT Bold" pitchFamily="34" charset="0"/>
              </a:rPr>
              <a:t>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Faster sperm degeneration                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</a:t>
            </a:r>
            <a:r>
              <a:rPr lang="en-IN" sz="2000" dirty="0" err="1" smtClean="0">
                <a:solidFill>
                  <a:srgbClr val="FF0000"/>
                </a:solidFill>
                <a:latin typeface="Arial Rounded MT Bold" pitchFamily="34" charset="0"/>
              </a:rPr>
              <a:t>Rath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 et al., 2003)</a:t>
            </a:r>
            <a:endParaRPr lang="en-IN" sz="24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pPr>
              <a:buFontTx/>
              <a:buChar char="-"/>
            </a:pPr>
            <a:endParaRPr lang="en-IN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IN" sz="2400" dirty="0" smtClean="0">
                <a:latin typeface="Arial Rounded MT Bold" pitchFamily="34" charset="0"/>
              </a:rPr>
              <a:t> Rapid </a:t>
            </a:r>
            <a:r>
              <a:rPr lang="en-IN" sz="2400" dirty="0" err="1" smtClean="0">
                <a:latin typeface="Arial Rounded MT Bold" pitchFamily="34" charset="0"/>
              </a:rPr>
              <a:t>arosome</a:t>
            </a:r>
            <a:r>
              <a:rPr lang="en-IN" sz="2400" dirty="0" smtClean="0">
                <a:latin typeface="Arial Rounded MT Bold" pitchFamily="34" charset="0"/>
              </a:rPr>
              <a:t> reactions (23%)     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</a:t>
            </a:r>
            <a:r>
              <a:rPr lang="en-IN" sz="2000" dirty="0" err="1" smtClean="0">
                <a:solidFill>
                  <a:srgbClr val="FF0000"/>
                </a:solidFill>
                <a:latin typeface="Arial Rounded MT Bold" pitchFamily="34" charset="0"/>
              </a:rPr>
              <a:t>Moce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´ et al., 2006)</a:t>
            </a:r>
          </a:p>
          <a:p>
            <a:pPr>
              <a:buFontTx/>
              <a:buChar char="-"/>
            </a:pPr>
            <a:endParaRPr lang="en-IN" sz="20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IN" sz="2000" dirty="0" smtClean="0">
                <a:solidFill>
                  <a:srgbClr val="6600CC"/>
                </a:solidFill>
                <a:latin typeface="Arial Rounded MT Bold" pitchFamily="34" charset="0"/>
              </a:rPr>
              <a:t>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Gene expression </a:t>
            </a:r>
            <a:r>
              <a:rPr lang="en-IN" sz="2400" dirty="0" smtClean="0">
                <a:latin typeface="Arial Rounded MT Bold" pitchFamily="34" charset="0"/>
              </a:rPr>
              <a:t>in early embryos : delayed</a:t>
            </a:r>
          </a:p>
          <a:p>
            <a:r>
              <a:rPr lang="en-IN" sz="2400" dirty="0" smtClean="0">
                <a:solidFill>
                  <a:srgbClr val="FF0000"/>
                </a:solidFill>
                <a:latin typeface="Arial Rounded MT Bold" pitchFamily="34" charset="0"/>
              </a:rPr>
              <a:t>                                                                         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(Lu et al., 1999)</a:t>
            </a:r>
          </a:p>
          <a:p>
            <a:pPr>
              <a:buFontTx/>
              <a:buChar char="-"/>
            </a:pPr>
            <a:endParaRPr lang="en-US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latin typeface="Arial Rounded MT Bold" pitchFamily="34" charset="0"/>
              </a:rPr>
              <a:t>A</a:t>
            </a:r>
            <a:r>
              <a:rPr lang="en-IN" sz="2400" dirty="0" err="1" smtClean="0">
                <a:latin typeface="Arial Rounded MT Bold" pitchFamily="34" charset="0"/>
              </a:rPr>
              <a:t>ltered</a:t>
            </a:r>
            <a:r>
              <a:rPr lang="en-IN" sz="2400" dirty="0" smtClean="0">
                <a:latin typeface="Arial Rounded MT Bold" pitchFamily="34" charset="0"/>
              </a:rPr>
              <a:t>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mRNA expression </a:t>
            </a:r>
            <a:r>
              <a:rPr lang="en-IN" sz="2400" dirty="0" smtClean="0">
                <a:latin typeface="Arial Rounded MT Bold" pitchFamily="34" charset="0"/>
              </a:rPr>
              <a:t>of embryos 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(Morton, 2007)</a:t>
            </a:r>
          </a:p>
          <a:p>
            <a:pPr>
              <a:buFontTx/>
              <a:buChar char="-"/>
            </a:pPr>
            <a:endParaRPr lang="en-IN" sz="20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IN" sz="2000" dirty="0" smtClean="0">
                <a:latin typeface="Arial Rounded MT Bold" pitchFamily="34" charset="0"/>
              </a:rPr>
              <a:t> </a:t>
            </a:r>
            <a:r>
              <a:rPr lang="en-IN" sz="2400" dirty="0" smtClean="0">
                <a:latin typeface="Arial Rounded MT Bold" pitchFamily="34" charset="0"/>
              </a:rPr>
              <a:t>Inferior embryo with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delayed development  </a:t>
            </a:r>
            <a:r>
              <a:rPr lang="en-IN" sz="2400" dirty="0" smtClean="0">
                <a:latin typeface="Arial Rounded MT Bold" pitchFamily="34" charset="0"/>
              </a:rPr>
              <a:t>to  </a:t>
            </a:r>
          </a:p>
          <a:p>
            <a:r>
              <a:rPr lang="en-IN" sz="2400" dirty="0" smtClean="0">
                <a:latin typeface="Arial Rounded MT Bold" pitchFamily="34" charset="0"/>
              </a:rPr>
              <a:t>  </a:t>
            </a:r>
            <a:r>
              <a:rPr lang="en-IN" sz="2400" dirty="0" err="1" smtClean="0">
                <a:latin typeface="Arial Rounded MT Bold" pitchFamily="34" charset="0"/>
              </a:rPr>
              <a:t>blastocysts</a:t>
            </a:r>
            <a:r>
              <a:rPr lang="en-IN" sz="2400" dirty="0" smtClean="0">
                <a:latin typeface="Arial Rounded MT Bold" pitchFamily="34" charset="0"/>
              </a:rPr>
              <a:t> </a:t>
            </a:r>
            <a:r>
              <a:rPr lang="en-IN" sz="2000" dirty="0" smtClean="0">
                <a:latin typeface="Arial Rounded MT Bold" pitchFamily="34" charset="0"/>
              </a:rPr>
              <a:t>                                                    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(Wilson et al.(2005) </a:t>
            </a:r>
          </a:p>
          <a:p>
            <a:endParaRPr lang="en-IN" sz="20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IN" sz="2000" dirty="0" smtClean="0">
                <a:latin typeface="Arial Rounded MT Bold" pitchFamily="34" charset="0"/>
              </a:rPr>
              <a:t> </a:t>
            </a:r>
            <a:r>
              <a:rPr lang="en-IN" sz="2400" dirty="0" smtClean="0">
                <a:latin typeface="Arial Rounded MT Bold" pitchFamily="34" charset="0"/>
              </a:rPr>
              <a:t>Reduction in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embryo survival </a:t>
            </a:r>
            <a:r>
              <a:rPr lang="en-IN" sz="2400" dirty="0" smtClean="0">
                <a:latin typeface="Arial Rounded MT Bold" pitchFamily="34" charset="0"/>
              </a:rPr>
              <a:t>21 days following  </a:t>
            </a:r>
          </a:p>
          <a:p>
            <a:r>
              <a:rPr lang="en-IN" sz="2400" dirty="0" smtClean="0">
                <a:latin typeface="Arial Rounded MT Bold" pitchFamily="34" charset="0"/>
              </a:rPr>
              <a:t>  insemination of  rabbits      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(McNutt and Johnson, 1996)</a:t>
            </a:r>
          </a:p>
          <a:p>
            <a:pPr>
              <a:buFontTx/>
              <a:buChar char="-"/>
            </a:pPr>
            <a:endParaRPr lang="en-IN" sz="2000" dirty="0" smtClean="0">
              <a:solidFill>
                <a:srgbClr val="FF0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52400"/>
            <a:ext cx="8534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IN" sz="2400" dirty="0" smtClean="0">
                <a:latin typeface="Arial Rounded MT Bold" pitchFamily="34" charset="0"/>
              </a:rPr>
              <a:t> Conception rate with sexed semen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in heifers  &gt; in lactating cows</a:t>
            </a:r>
            <a:r>
              <a:rPr lang="en-IN" sz="2400" dirty="0" smtClean="0">
                <a:latin typeface="Arial Rounded MT Bold" pitchFamily="34" charset="0"/>
              </a:rPr>
              <a:t>                                                   </a:t>
            </a:r>
          </a:p>
          <a:p>
            <a:r>
              <a:rPr lang="en-IN" sz="2400" dirty="0" smtClean="0">
                <a:solidFill>
                  <a:srgbClr val="FF0000"/>
                </a:solidFill>
                <a:latin typeface="Arial Rounded MT Bold" pitchFamily="34" charset="0"/>
              </a:rPr>
              <a:t>                                             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(Seidel, 2003; De </a:t>
            </a:r>
            <a:r>
              <a:rPr lang="en-IN" sz="2000" dirty="0" err="1" smtClean="0">
                <a:solidFill>
                  <a:srgbClr val="FF0000"/>
                </a:solidFill>
                <a:latin typeface="Arial Rounded MT Bold" pitchFamily="34" charset="0"/>
              </a:rPr>
              <a:t>Vries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 et al., 2008)</a:t>
            </a:r>
          </a:p>
          <a:p>
            <a:endParaRPr lang="en-IN" sz="20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IN" sz="2400" dirty="0" smtClean="0">
                <a:latin typeface="Arial Rounded MT Bold" pitchFamily="34" charset="0"/>
              </a:rPr>
              <a:t>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Low conception rate in lactating animals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... Low insemination dose &amp; Large postpartum uterus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... Weak heat symptoms    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(Yoshida and </a:t>
            </a:r>
            <a:r>
              <a:rPr lang="en-IN" sz="2000" dirty="0" err="1" smtClean="0">
                <a:solidFill>
                  <a:srgbClr val="FF0000"/>
                </a:solidFill>
                <a:latin typeface="Arial Rounded MT Bold" pitchFamily="34" charset="0"/>
              </a:rPr>
              <a:t>Nakao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, 2005) </a:t>
            </a:r>
          </a:p>
          <a:p>
            <a:pPr>
              <a:buFontTx/>
              <a:buChar char="-"/>
            </a:pPr>
            <a:r>
              <a:rPr lang="en-IN" sz="2400" dirty="0" smtClean="0">
                <a:latin typeface="Arial Rounded MT Bold" pitchFamily="34" charset="0"/>
              </a:rPr>
              <a:t> Higher number of inseminations and insemination  </a:t>
            </a:r>
          </a:p>
          <a:p>
            <a:r>
              <a:rPr lang="en-IN" sz="2400" dirty="0" smtClean="0">
                <a:latin typeface="Arial Rounded MT Bold" pitchFamily="34" charset="0"/>
              </a:rPr>
              <a:t>  doses are required for lactating cows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</a:t>
            </a:r>
            <a:r>
              <a:rPr lang="en-IN" sz="2000" dirty="0" err="1" smtClean="0">
                <a:solidFill>
                  <a:srgbClr val="FF0000"/>
                </a:solidFill>
                <a:latin typeface="Arial Rounded MT Bold" pitchFamily="34" charset="0"/>
              </a:rPr>
              <a:t>Peppio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 et al., 2009) </a:t>
            </a:r>
            <a:r>
              <a:rPr lang="en-IN" sz="2400" dirty="0" smtClean="0"/>
              <a:t/>
            </a:r>
            <a:br>
              <a:rPr lang="en-IN" sz="2400" dirty="0" smtClean="0"/>
            </a:br>
            <a:r>
              <a:rPr lang="en-IN" sz="2400" dirty="0" smtClean="0"/>
              <a:t> </a:t>
            </a:r>
            <a:br>
              <a:rPr lang="en-IN" sz="2400" dirty="0" smtClean="0"/>
            </a:br>
            <a:r>
              <a:rPr lang="en-IN" sz="2400" dirty="0" smtClean="0">
                <a:latin typeface="Arial Rounded MT Bold" pitchFamily="34" charset="0"/>
              </a:rPr>
              <a:t>-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No different between heifers and postpartum cows </a:t>
            </a:r>
          </a:p>
          <a:p>
            <a:r>
              <a:rPr lang="en-IN" sz="2000" dirty="0" smtClean="0">
                <a:solidFill>
                  <a:schemeClr val="bg1"/>
                </a:solidFill>
                <a:latin typeface="Arial Rounded MT Bold" pitchFamily="34" charset="0"/>
              </a:rPr>
              <a:t>                                                                     	    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</a:t>
            </a:r>
            <a:r>
              <a:rPr lang="en-IN" sz="2000" dirty="0" err="1" smtClean="0">
                <a:solidFill>
                  <a:srgbClr val="FF0000"/>
                </a:solidFill>
                <a:latin typeface="Arial Rounded MT Bold" pitchFamily="34" charset="0"/>
              </a:rPr>
              <a:t>Rhinehart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 et al., 2011)</a:t>
            </a:r>
          </a:p>
          <a:p>
            <a:endParaRPr lang="en-IN" sz="24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IN" sz="2400" dirty="0" smtClean="0">
                <a:latin typeface="Arial Rounded MT Bold" pitchFamily="34" charset="0"/>
              </a:rPr>
              <a:t>-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Pregnancy rates </a:t>
            </a:r>
            <a:r>
              <a:rPr lang="en-IN" sz="2400" dirty="0" smtClean="0">
                <a:latin typeface="Arial Rounded MT Bold" pitchFamily="34" charset="0"/>
              </a:rPr>
              <a:t>with sexed spermatozoa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   : 60–80% of unsexed spermatozoa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(Doyle et al., 1999)</a:t>
            </a:r>
            <a:endParaRPr lang="en-IN" sz="24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r>
              <a:rPr lang="en-IN" sz="2400" dirty="0" smtClean="0">
                <a:latin typeface="Arial Rounded MT Bold" pitchFamily="34" charset="0"/>
              </a:rPr>
              <a:t>   </a:t>
            </a:r>
            <a:r>
              <a:rPr lang="en-IN" sz="2400" dirty="0" smtClean="0">
                <a:solidFill>
                  <a:srgbClr val="00B050"/>
                </a:solidFill>
                <a:latin typeface="Arial Rounded MT Bold" pitchFamily="34" charset="0"/>
              </a:rPr>
              <a:t>But</a:t>
            </a:r>
            <a:r>
              <a:rPr lang="en-IN" sz="2400" dirty="0" smtClean="0">
                <a:latin typeface="Arial Rounded MT Bold" pitchFamily="34" charset="0"/>
              </a:rPr>
              <a:t> reverse is documented in China     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(Lu et al., 2010)</a:t>
            </a:r>
            <a:endParaRPr lang="en-IN" sz="2400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76200"/>
            <a:ext cx="86106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2400" dirty="0" smtClean="0">
              <a:latin typeface="Arial Rounded MT Bold" pitchFamily="34" charset="0"/>
            </a:endParaRPr>
          </a:p>
          <a:p>
            <a:r>
              <a:rPr lang="en-IN" sz="2400" dirty="0" smtClean="0">
                <a:latin typeface="Arial Rounded MT Bold" pitchFamily="34" charset="0"/>
              </a:rPr>
              <a:t> -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Pregnancy losses in cattle ( 1 to 2 months of gestation)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   : 1–2%  higher                                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(Seidel et al., 1999)</a:t>
            </a:r>
            <a:endParaRPr lang="en-IN" sz="24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IN" sz="2400" dirty="0" smtClean="0">
                <a:latin typeface="Arial Rounded MT Bold" pitchFamily="34" charset="0"/>
              </a:rPr>
              <a:t>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No abnormality </a:t>
            </a:r>
            <a:r>
              <a:rPr lang="en-IN" sz="2400" dirty="0" smtClean="0">
                <a:latin typeface="Arial Rounded MT Bold" pitchFamily="34" charset="0"/>
              </a:rPr>
              <a:t>in the offspring with sex-sorted sperm 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  Cattle                                    	</a:t>
            </a:r>
            <a:r>
              <a:rPr lang="en-IN" sz="2400" dirty="0" smtClean="0">
                <a:solidFill>
                  <a:srgbClr val="FF0000"/>
                </a:solidFill>
                <a:latin typeface="Arial Rounded MT Bold" pitchFamily="34" charset="0"/>
              </a:rPr>
              <a:t>  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</a:t>
            </a:r>
            <a:r>
              <a:rPr lang="en-IN" sz="2000" dirty="0" err="1" smtClean="0">
                <a:solidFill>
                  <a:srgbClr val="FF0000"/>
                </a:solidFill>
                <a:latin typeface="Arial Rounded MT Bold" pitchFamily="34" charset="0"/>
              </a:rPr>
              <a:t>Andersson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 et al.,. 2006)</a:t>
            </a:r>
            <a:endParaRPr lang="en-IN" sz="24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r>
              <a:rPr lang="en-IN" sz="2400" dirty="0" smtClean="0">
                <a:latin typeface="Arial Rounded MT Bold" pitchFamily="34" charset="0"/>
              </a:rPr>
              <a:t>          Sheep                                            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(de </a:t>
            </a:r>
            <a:r>
              <a:rPr lang="en-IN" sz="2000" dirty="0" err="1" smtClean="0">
                <a:solidFill>
                  <a:srgbClr val="FF0000"/>
                </a:solidFill>
                <a:latin typeface="Arial Rounded MT Bold" pitchFamily="34" charset="0"/>
              </a:rPr>
              <a:t>Graaf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 et al., 2007) </a:t>
            </a:r>
            <a:endParaRPr lang="en-IN" sz="24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r>
              <a:rPr lang="en-IN" sz="2400" dirty="0" smtClean="0">
                <a:latin typeface="Arial Rounded MT Bold" pitchFamily="34" charset="0"/>
              </a:rPr>
              <a:t>          Rabbits                                          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(Johnson et al., 1989)</a:t>
            </a:r>
            <a:endParaRPr lang="en-IN" sz="24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r>
              <a:rPr lang="en-IN" sz="2400" dirty="0" smtClean="0">
                <a:latin typeface="Arial Rounded MT Bold" pitchFamily="34" charset="0"/>
              </a:rPr>
              <a:t>          Swine                                             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(Maxwell et al., 2004)</a:t>
            </a:r>
            <a:endParaRPr lang="en-IN" sz="24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r>
              <a:rPr lang="en-IN" sz="2400" dirty="0" smtClean="0">
                <a:latin typeface="Arial Rounded MT Bold" pitchFamily="34" charset="0"/>
              </a:rPr>
              <a:t>          Horses                                 	      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(Lindsey et al.., 2002)</a:t>
            </a:r>
            <a:endParaRPr lang="en-IN" sz="24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r>
              <a:rPr lang="en-IN" sz="2400" dirty="0" smtClean="0">
                <a:latin typeface="Arial Rounded MT Bold" pitchFamily="34" charset="0"/>
              </a:rPr>
              <a:t>          Cats                                                      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(Holt et al., 2007)</a:t>
            </a:r>
            <a:endParaRPr lang="en-IN" sz="24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r>
              <a:rPr lang="en-IN" sz="2400" dirty="0" smtClean="0">
                <a:latin typeface="Arial Rounded MT Bold" pitchFamily="34" charset="0"/>
              </a:rPr>
              <a:t>          Dolphins                               	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(O’Brien and  </a:t>
            </a:r>
            <a:r>
              <a:rPr lang="en-IN" sz="2000" dirty="0" err="1" smtClean="0">
                <a:solidFill>
                  <a:srgbClr val="FF0000"/>
                </a:solidFill>
                <a:latin typeface="Arial Rounded MT Bold" pitchFamily="34" charset="0"/>
              </a:rPr>
              <a:t>Robeck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, 2006)</a:t>
            </a:r>
            <a:endParaRPr lang="en-IN" sz="24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r>
              <a:rPr lang="en-IN" sz="2400" dirty="0" smtClean="0">
                <a:latin typeface="Arial Rounded MT Bold" pitchFamily="34" charset="0"/>
              </a:rPr>
              <a:t>          Humans                                  	                 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(Fugger, 1999)</a:t>
            </a:r>
            <a:endParaRPr lang="en-IN" sz="24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r>
              <a:rPr lang="en-IN" sz="2400" dirty="0" smtClean="0">
                <a:latin typeface="Arial Rounded MT Bold" pitchFamily="34" charset="0"/>
              </a:rPr>
              <a:t>          Non-human primates           	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(O’Brien et al., 2003) </a:t>
            </a:r>
            <a:endParaRPr lang="en-IN" sz="24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r>
              <a:rPr lang="en-IN" sz="2400" dirty="0" smtClean="0">
                <a:latin typeface="Arial Rounded MT Bold" pitchFamily="34" charset="0"/>
              </a:rPr>
              <a:t>          Dogs                                       	        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(Meyers et al., 2008) </a:t>
            </a:r>
          </a:p>
          <a:p>
            <a:endParaRPr lang="en-US" sz="20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</a:rPr>
              <a:t>- Reliable and accurate method</a:t>
            </a:r>
          </a:p>
          <a:p>
            <a:endParaRPr lang="en-IN" sz="2400" dirty="0" smtClean="0">
              <a:solidFill>
                <a:srgbClr val="FF0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28600"/>
            <a:ext cx="8610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000" b="1" dirty="0" smtClean="0">
                <a:solidFill>
                  <a:srgbClr val="FF0000"/>
                </a:solidFill>
                <a:latin typeface="Algerian" pitchFamily="82" charset="0"/>
              </a:rPr>
              <a:t>Sperm  screening</a:t>
            </a:r>
          </a:p>
          <a:p>
            <a:endParaRPr lang="en-US" sz="3000" b="1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IN" sz="2400" dirty="0" smtClean="0">
                <a:latin typeface="Arial Rounded MT Bold" pitchFamily="34" charset="0"/>
              </a:rPr>
              <a:t> Banding techniques : </a:t>
            </a:r>
          </a:p>
          <a:p>
            <a:pPr>
              <a:buFontTx/>
              <a:buChar char="-"/>
            </a:pPr>
            <a:endParaRPr lang="en-IN" sz="2400" dirty="0" smtClean="0">
              <a:latin typeface="Arial Rounded MT Bold" pitchFamily="34" charset="0"/>
            </a:endParaRPr>
          </a:p>
          <a:p>
            <a:r>
              <a:rPr lang="en-IN" sz="2400" dirty="0" smtClean="0">
                <a:latin typeface="Arial Rounded MT Bold" pitchFamily="34" charset="0"/>
              </a:rPr>
              <a:t>- </a:t>
            </a:r>
            <a:r>
              <a:rPr lang="en-IN" sz="2400" dirty="0" err="1" smtClean="0">
                <a:solidFill>
                  <a:srgbClr val="6600CC"/>
                </a:solidFill>
                <a:latin typeface="Arial Rounded MT Bold" pitchFamily="34" charset="0"/>
              </a:rPr>
              <a:t>Quinacrine</a:t>
            </a:r>
            <a:r>
              <a:rPr lang="en-IN" sz="2400" dirty="0" smtClean="0">
                <a:latin typeface="Arial Rounded MT Bold" pitchFamily="34" charset="0"/>
              </a:rPr>
              <a:t> (C</a:t>
            </a:r>
            <a:r>
              <a:rPr lang="en-IN" sz="2400" baseline="-25000" dirty="0" smtClean="0">
                <a:latin typeface="Arial Rounded MT Bold" pitchFamily="34" charset="0"/>
              </a:rPr>
              <a:t>23</a:t>
            </a:r>
            <a:r>
              <a:rPr lang="en-IN" sz="2400" dirty="0" smtClean="0">
                <a:latin typeface="Arial Rounded MT Bold" pitchFamily="34" charset="0"/>
              </a:rPr>
              <a:t>H</a:t>
            </a:r>
            <a:r>
              <a:rPr lang="en-IN" sz="2400" baseline="-25000" dirty="0" smtClean="0">
                <a:latin typeface="Arial Rounded MT Bold" pitchFamily="34" charset="0"/>
              </a:rPr>
              <a:t>28</a:t>
            </a:r>
            <a:r>
              <a:rPr lang="en-IN" sz="2400" dirty="0" smtClean="0">
                <a:latin typeface="Arial Rounded MT Bold" pitchFamily="34" charset="0"/>
              </a:rPr>
              <a:t>Cl</a:t>
            </a:r>
            <a:r>
              <a:rPr lang="en-IN" sz="2400" baseline="-25000" dirty="0" smtClean="0">
                <a:latin typeface="Arial Rounded MT Bold" pitchFamily="34" charset="0"/>
              </a:rPr>
              <a:t>3</a:t>
            </a:r>
            <a:r>
              <a:rPr lang="en-IN" sz="2400" dirty="0" smtClean="0">
                <a:latin typeface="Arial Rounded MT Bold" pitchFamily="34" charset="0"/>
              </a:rPr>
              <a:t>N</a:t>
            </a:r>
            <a:r>
              <a:rPr lang="en-IN" sz="2400" baseline="-25000" dirty="0" smtClean="0">
                <a:latin typeface="Arial Rounded MT Bold" pitchFamily="34" charset="0"/>
              </a:rPr>
              <a:t>3</a:t>
            </a:r>
            <a:r>
              <a:rPr lang="en-IN" sz="2400" dirty="0" smtClean="0">
                <a:latin typeface="Arial Rounded MT Bold" pitchFamily="34" charset="0"/>
              </a:rPr>
              <a:t>O)staining (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Q-banding</a:t>
            </a:r>
            <a:r>
              <a:rPr lang="en-IN" sz="2400" dirty="0" smtClean="0">
                <a:latin typeface="Arial Rounded MT Bold" pitchFamily="34" charset="0"/>
              </a:rPr>
              <a:t>)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(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F-body on Y chromosome</a:t>
            </a:r>
            <a:r>
              <a:rPr lang="en-IN" sz="2400" dirty="0" smtClean="0">
                <a:latin typeface="Arial Rounded MT Bold" pitchFamily="34" charset="0"/>
              </a:rPr>
              <a:t>) :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(Barlow and </a:t>
            </a:r>
            <a:r>
              <a:rPr lang="en-IN" sz="2000" dirty="0" err="1" smtClean="0">
                <a:solidFill>
                  <a:srgbClr val="FF0000"/>
                </a:solidFill>
                <a:latin typeface="Arial Rounded MT Bold" pitchFamily="34" charset="0"/>
              </a:rPr>
              <a:t>Vosa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, 1970)</a:t>
            </a:r>
            <a:endParaRPr lang="en-IN" sz="24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     - </a:t>
            </a:r>
            <a:r>
              <a:rPr lang="en-IN" sz="2400" dirty="0" smtClean="0">
                <a:latin typeface="Arial Rounded MT Bold" pitchFamily="34" charset="0"/>
              </a:rPr>
              <a:t>Only the AT-</a:t>
            </a:r>
            <a:r>
              <a:rPr lang="en-IN" sz="2400" dirty="0" err="1" smtClean="0">
                <a:latin typeface="Arial Rounded MT Bold" pitchFamily="34" charset="0"/>
              </a:rPr>
              <a:t>quinacrin</a:t>
            </a:r>
            <a:r>
              <a:rPr lang="en-IN" sz="2400" dirty="0" smtClean="0">
                <a:latin typeface="Arial Rounded MT Bold" pitchFamily="34" charset="0"/>
              </a:rPr>
              <a:t>-complex fluoresces (intense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yellow)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- </a:t>
            </a:r>
            <a:r>
              <a:rPr lang="en-IN" sz="2400" dirty="0" smtClean="0">
                <a:latin typeface="Arial Rounded MT Bold" pitchFamily="34" charset="0"/>
              </a:rPr>
              <a:t>Unreliable                        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(Van </a:t>
            </a:r>
            <a:r>
              <a:rPr lang="en-IN" sz="2000" dirty="0" err="1" smtClean="0">
                <a:solidFill>
                  <a:srgbClr val="FF0000"/>
                </a:solidFill>
                <a:latin typeface="Arial Rounded MT Bold" pitchFamily="34" charset="0"/>
              </a:rPr>
              <a:t>Kooij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 and van </a:t>
            </a:r>
            <a:r>
              <a:rPr lang="en-IN" sz="2000" dirty="0" err="1" smtClean="0">
                <a:solidFill>
                  <a:srgbClr val="FF0000"/>
                </a:solidFill>
                <a:latin typeface="Arial Rounded MT Bold" pitchFamily="34" charset="0"/>
              </a:rPr>
              <a:t>Oost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, 1992)</a:t>
            </a:r>
            <a:endParaRPr lang="en-IN" sz="24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</a:rPr>
              <a:t>G – Banding </a:t>
            </a:r>
            <a:r>
              <a:rPr lang="en-US" sz="2400" dirty="0" smtClean="0">
                <a:latin typeface="Arial Rounded MT Bold" pitchFamily="34" charset="0"/>
              </a:rPr>
              <a:t>: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</a:t>
            </a:r>
            <a:r>
              <a:rPr lang="en-IN" sz="2400" dirty="0" err="1" smtClean="0">
                <a:latin typeface="Arial Rounded MT Bold" pitchFamily="34" charset="0"/>
              </a:rPr>
              <a:t>Giemsa</a:t>
            </a:r>
            <a:r>
              <a:rPr lang="en-IN" sz="2400" dirty="0" smtClean="0">
                <a:latin typeface="Arial Rounded MT Bold" pitchFamily="34" charset="0"/>
              </a:rPr>
              <a:t> stain of </a:t>
            </a:r>
            <a:r>
              <a:rPr lang="en-IN" sz="2400" dirty="0" err="1" smtClean="0">
                <a:latin typeface="Arial Rounded MT Bold" pitchFamily="34" charset="0"/>
              </a:rPr>
              <a:t>trypsin</a:t>
            </a:r>
            <a:r>
              <a:rPr lang="en-IN" sz="2400" dirty="0" smtClean="0">
                <a:latin typeface="Arial Rounded MT Bold" pitchFamily="34" charset="0"/>
              </a:rPr>
              <a:t> digested of chromosomes   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dark regions : heterochromatic (AT rich)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light regions : </a:t>
            </a:r>
            <a:r>
              <a:rPr lang="en-IN" sz="2400" dirty="0" err="1" smtClean="0">
                <a:latin typeface="Arial Rounded MT Bold" pitchFamily="34" charset="0"/>
              </a:rPr>
              <a:t>euchromatic</a:t>
            </a:r>
            <a:r>
              <a:rPr lang="en-IN" sz="2400" dirty="0" smtClean="0">
                <a:latin typeface="Arial Rounded MT Bold" pitchFamily="34" charset="0"/>
              </a:rPr>
              <a:t> (GC rich)</a:t>
            </a:r>
          </a:p>
          <a:p>
            <a:endParaRPr lang="en-IN" sz="24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" y="760412"/>
            <a:ext cx="8763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outerShdw blurRad="76200" dist="38100" dir="3840000" algn="ctr" rotWithShape="0">
              <a:srgbClr val="000000">
                <a:alpha val="57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152400"/>
            <a:ext cx="8763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 R- banding </a:t>
            </a:r>
            <a:r>
              <a:rPr lang="en-IN" sz="2400" dirty="0" smtClean="0">
                <a:latin typeface="Arial Rounded MT Bold" pitchFamily="34" charset="0"/>
              </a:rPr>
              <a:t>(Reverse banding to </a:t>
            </a:r>
            <a:r>
              <a:rPr lang="en-IN" sz="2400" dirty="0" err="1" smtClean="0">
                <a:latin typeface="Arial Rounded MT Bold" pitchFamily="34" charset="0"/>
              </a:rPr>
              <a:t>Giemsa</a:t>
            </a:r>
            <a:r>
              <a:rPr lang="en-IN" sz="2400" dirty="0" smtClean="0">
                <a:latin typeface="Arial Rounded MT Bold" pitchFamily="34" charset="0"/>
              </a:rPr>
              <a:t>)</a:t>
            </a:r>
          </a:p>
          <a:p>
            <a:pPr>
              <a:buFontTx/>
              <a:buChar char="-"/>
            </a:pPr>
            <a:endParaRPr lang="en-US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</a:rPr>
              <a:t> Spectral </a:t>
            </a:r>
            <a:r>
              <a:rPr lang="en-US" sz="2400" dirty="0" err="1" smtClean="0">
                <a:solidFill>
                  <a:srgbClr val="6600CC"/>
                </a:solidFill>
                <a:latin typeface="Arial Rounded MT Bold" pitchFamily="34" charset="0"/>
              </a:rPr>
              <a:t>karyotyping</a:t>
            </a:r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</a:rPr>
              <a:t> : </a:t>
            </a:r>
            <a:r>
              <a:rPr lang="en-IN" sz="2400" dirty="0" smtClean="0">
                <a:latin typeface="Arial Rounded MT Bold" pitchFamily="34" charset="0"/>
              </a:rPr>
              <a:t>molecular cytogenetic techniques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….. all the pairs of chromosomes in different </a:t>
            </a:r>
            <a:r>
              <a:rPr lang="en-IN" sz="2400" dirty="0" err="1" smtClean="0">
                <a:latin typeface="Arial Rounded MT Bold" pitchFamily="34" charset="0"/>
              </a:rPr>
              <a:t>colors</a:t>
            </a:r>
            <a:r>
              <a:rPr lang="en-IN" sz="2400" dirty="0" smtClean="0">
                <a:latin typeface="Arial Rounded MT Bold" pitchFamily="34" charset="0"/>
              </a:rPr>
              <a:t> </a:t>
            </a:r>
          </a:p>
          <a:p>
            <a:endParaRPr lang="en-IN" sz="2400" dirty="0" smtClean="0">
              <a:latin typeface="Arial Rounded MT Bold" pitchFamily="34" charset="0"/>
            </a:endParaRPr>
          </a:p>
          <a:p>
            <a:r>
              <a:rPr lang="en-IN" sz="2400" dirty="0" smtClean="0">
                <a:latin typeface="Arial Rounded MT Bold" pitchFamily="34" charset="0"/>
              </a:rPr>
              <a:t>(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Fluorescently </a:t>
            </a:r>
            <a:r>
              <a:rPr lang="en-IN" sz="2400" dirty="0" err="1" smtClean="0">
                <a:solidFill>
                  <a:srgbClr val="6600CC"/>
                </a:solidFill>
                <a:latin typeface="Arial Rounded MT Bold" pitchFamily="34" charset="0"/>
              </a:rPr>
              <a:t>labeled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 probes for each chromosome</a:t>
            </a:r>
            <a:r>
              <a:rPr lang="en-IN" sz="2400" dirty="0" smtClean="0">
                <a:latin typeface="Arial Rounded MT Bold" pitchFamily="34" charset="0"/>
              </a:rPr>
              <a:t> are made by </a:t>
            </a:r>
            <a:r>
              <a:rPr lang="en-IN" sz="2400" dirty="0" err="1" smtClean="0">
                <a:latin typeface="Arial Rounded MT Bold" pitchFamily="34" charset="0"/>
              </a:rPr>
              <a:t>labeling</a:t>
            </a:r>
            <a:r>
              <a:rPr lang="en-IN" sz="2400" dirty="0" smtClean="0">
                <a:latin typeface="Arial Rounded MT Bold" pitchFamily="34" charset="0"/>
              </a:rPr>
              <a:t> chromosome-specific DNA with different </a:t>
            </a:r>
            <a:r>
              <a:rPr lang="en-IN" sz="2400" dirty="0" err="1" smtClean="0">
                <a:latin typeface="Arial Rounded MT Bold" pitchFamily="34" charset="0"/>
              </a:rPr>
              <a:t>fluorophore</a:t>
            </a:r>
            <a:r>
              <a:rPr lang="en-IN" sz="2400" dirty="0" smtClean="0">
                <a:latin typeface="Arial Rounded MT Bold" pitchFamily="34" charset="0"/>
              </a:rPr>
              <a:t>)</a:t>
            </a:r>
            <a:endParaRPr lang="en-IN" sz="24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pic>
        <p:nvPicPr>
          <p:cNvPr id="12290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048000"/>
            <a:ext cx="5486400" cy="352704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763012"/>
            <a:ext cx="85344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IN" sz="2400" dirty="0" smtClean="0">
                <a:latin typeface="Arial Rounded MT Bold" pitchFamily="34" charset="0"/>
              </a:rPr>
              <a:t> Zeta potential method                          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(Chan et al., 2006)</a:t>
            </a:r>
            <a:endParaRPr lang="en-IN" sz="24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pPr>
              <a:buFontTx/>
              <a:buChar char="-"/>
            </a:pPr>
            <a:endParaRPr lang="en-US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endParaRPr lang="en-US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IN" sz="2400" dirty="0" smtClean="0">
                <a:latin typeface="Arial Rounded MT Bold" pitchFamily="34" charset="0"/>
              </a:rPr>
              <a:t> </a:t>
            </a:r>
            <a:r>
              <a:rPr lang="en-IN" sz="2400" dirty="0" err="1" smtClean="0">
                <a:latin typeface="Arial Rounded MT Bold" pitchFamily="34" charset="0"/>
              </a:rPr>
              <a:t>Confocal</a:t>
            </a:r>
            <a:r>
              <a:rPr lang="en-IN" sz="2400" dirty="0" smtClean="0">
                <a:latin typeface="Arial Rounded MT Bold" pitchFamily="34" charset="0"/>
              </a:rPr>
              <a:t> light absorption and scattering spectroscopic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microscopy (CLASS)</a:t>
            </a:r>
          </a:p>
          <a:p>
            <a:pPr>
              <a:buFontTx/>
              <a:buChar char="-"/>
            </a:pPr>
            <a:endParaRPr lang="en-US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endParaRPr lang="en-US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latin typeface="Arial Rounded MT Bold" pitchFamily="34" charset="0"/>
              </a:rPr>
              <a:t>Raman spectroscopy                               </a:t>
            </a:r>
            <a:r>
              <a:rPr lang="en-US" sz="2000" dirty="0" smtClean="0">
                <a:solidFill>
                  <a:srgbClr val="FF0000"/>
                </a:solidFill>
                <a:latin typeface="Arial Rounded MT Bold" pitchFamily="34" charset="0"/>
              </a:rPr>
              <a:t>(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De Luca </a:t>
            </a:r>
            <a:r>
              <a:rPr lang="en-IN" sz="2000" i="1" dirty="0" smtClean="0">
                <a:solidFill>
                  <a:srgbClr val="FF0000"/>
                </a:solidFill>
                <a:latin typeface="Arial Rounded MT Bold" pitchFamily="34" charset="0"/>
              </a:rPr>
              <a:t>et al.,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2014)</a:t>
            </a:r>
          </a:p>
          <a:p>
            <a:pPr>
              <a:buFontTx/>
              <a:buChar char="-"/>
            </a:pPr>
            <a:endParaRPr lang="en-US" sz="20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endParaRPr lang="en-US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latin typeface="Arial Rounded MT Bold" pitchFamily="34" charset="0"/>
              </a:rPr>
              <a:t> Sperm </a:t>
            </a:r>
            <a:r>
              <a:rPr lang="en-US" sz="2400" dirty="0" err="1" smtClean="0">
                <a:latin typeface="Arial Rounded MT Bold" pitchFamily="34" charset="0"/>
              </a:rPr>
              <a:t>chemotaxis</a:t>
            </a:r>
            <a:r>
              <a:rPr lang="en-US" sz="2400" dirty="0" smtClean="0">
                <a:latin typeface="Arial Rounded MT Bold" pitchFamily="34" charset="0"/>
              </a:rPr>
              <a:t>                       </a:t>
            </a:r>
            <a:r>
              <a:rPr lang="en-US" sz="2000" dirty="0" smtClean="0">
                <a:solidFill>
                  <a:srgbClr val="FF0000"/>
                </a:solidFill>
                <a:latin typeface="Arial Rounded MT Bold" pitchFamily="34" charset="0"/>
              </a:rPr>
              <a:t>(</a:t>
            </a:r>
            <a:r>
              <a:rPr lang="en-IN" sz="2000" dirty="0" err="1" smtClean="0">
                <a:solidFill>
                  <a:srgbClr val="FF0000"/>
                </a:solidFill>
                <a:latin typeface="Arial Rounded MT Bold" pitchFamily="34" charset="0"/>
              </a:rPr>
              <a:t>Eisenbach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 &amp; </a:t>
            </a:r>
            <a:r>
              <a:rPr lang="en-IN" sz="2000" dirty="0" err="1" smtClean="0">
                <a:solidFill>
                  <a:srgbClr val="FF0000"/>
                </a:solidFill>
                <a:latin typeface="Arial Rounded MT Bold" pitchFamily="34" charset="0"/>
              </a:rPr>
              <a:t>Giojalas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, 2006)</a:t>
            </a:r>
            <a:r>
              <a:rPr lang="en-IN" sz="2400" dirty="0" smtClean="0"/>
              <a:t/>
            </a:r>
            <a:br>
              <a:rPr lang="en-IN" sz="2400" dirty="0" smtClean="0"/>
            </a:br>
            <a:endParaRPr lang="en-US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endParaRPr lang="en-US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IN" sz="2400" b="1" dirty="0" err="1" smtClean="0"/>
              <a:t>Hyaluronic</a:t>
            </a:r>
            <a:r>
              <a:rPr lang="en-IN" sz="2400" b="1" dirty="0" smtClean="0"/>
              <a:t> acid sperm binding</a:t>
            </a:r>
            <a:r>
              <a:rPr lang="en-IN" sz="2400" dirty="0" smtClean="0"/>
              <a:t>                    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</a:t>
            </a:r>
            <a:r>
              <a:rPr lang="en-IN" sz="2000" dirty="0" err="1" smtClean="0">
                <a:solidFill>
                  <a:srgbClr val="FF0000"/>
                </a:solidFill>
                <a:latin typeface="Arial Rounded MT Bold" pitchFamily="34" charset="0"/>
              </a:rPr>
              <a:t>Jakab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 et al., 2005)</a:t>
            </a:r>
            <a:r>
              <a:rPr lang="en-IN" sz="2400" dirty="0" smtClean="0"/>
              <a:t/>
            </a:r>
            <a:br>
              <a:rPr lang="en-IN" sz="2400" dirty="0" smtClean="0"/>
            </a:br>
            <a:r>
              <a:rPr lang="en-IN" sz="2400" dirty="0" smtClean="0"/>
              <a:t> </a:t>
            </a:r>
            <a:br>
              <a:rPr lang="en-IN" sz="2400" dirty="0" smtClean="0"/>
            </a:br>
            <a:r>
              <a:rPr lang="en-US" sz="2400" dirty="0" smtClean="0">
                <a:latin typeface="Arial Rounded MT Bold" pitchFamily="34" charset="0"/>
              </a:rPr>
              <a:t> </a:t>
            </a:r>
            <a:endParaRPr lang="en-IN" sz="2800" dirty="0" smtClean="0">
              <a:latin typeface="Arial Rounded MT Bold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304800"/>
            <a:ext cx="86868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IN" sz="2400" b="1" dirty="0" smtClean="0">
                <a:solidFill>
                  <a:srgbClr val="6600CC"/>
                </a:solidFill>
                <a:latin typeface="Arial Rounded MT Bold" pitchFamily="34" charset="0"/>
              </a:rPr>
              <a:t> Double fluorescence in-situ hybridization (FISH)</a:t>
            </a:r>
          </a:p>
          <a:p>
            <a:r>
              <a:rPr lang="en-IN" sz="2400" dirty="0" smtClean="0">
                <a:latin typeface="Arial Rounded MT Bold" pitchFamily="34" charset="0"/>
              </a:rPr>
              <a:t>   detect sex chromosomes in </a:t>
            </a:r>
            <a:r>
              <a:rPr lang="en-IN" sz="2400" dirty="0" err="1" smtClean="0">
                <a:latin typeface="Arial Rounded MT Bold" pitchFamily="34" charset="0"/>
              </a:rPr>
              <a:t>decondensed</a:t>
            </a:r>
            <a:r>
              <a:rPr lang="en-IN" sz="2400" dirty="0" smtClean="0">
                <a:latin typeface="Arial Rounded MT Bold" pitchFamily="34" charset="0"/>
              </a:rPr>
              <a:t> sperm nuclei  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- X- and Y-chromosome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probes </a:t>
            </a:r>
            <a:r>
              <a:rPr lang="en-IN" sz="2400" dirty="0" smtClean="0">
                <a:latin typeface="Arial Rounded MT Bold" pitchFamily="34" charset="0"/>
              </a:rPr>
              <a:t>are used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- Great efficiency of  sperm screening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                               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(Han </a:t>
            </a:r>
            <a:r>
              <a:rPr lang="en-IN" sz="2000" i="1" dirty="0" smtClean="0">
                <a:solidFill>
                  <a:srgbClr val="FF0000"/>
                </a:solidFill>
                <a:latin typeface="Arial Rounded MT Bold" pitchFamily="34" charset="0"/>
              </a:rPr>
              <a:t>et al.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, 1993b; Flaherty </a:t>
            </a:r>
            <a:r>
              <a:rPr lang="en-IN" sz="2000" i="1" dirty="0" smtClean="0">
                <a:solidFill>
                  <a:srgbClr val="FF0000"/>
                </a:solidFill>
                <a:latin typeface="Arial Rounded MT Bold" pitchFamily="34" charset="0"/>
              </a:rPr>
              <a:t>et al.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, 1996)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latin typeface="Arial Rounded MT Bold" pitchFamily="34" charset="0"/>
              </a:rPr>
              <a:t> Q</a:t>
            </a:r>
            <a:r>
              <a:rPr lang="en-IN" sz="2400" dirty="0" err="1" smtClean="0">
                <a:latin typeface="Arial Rounded MT Bold" pitchFamily="34" charset="0"/>
              </a:rPr>
              <a:t>uestionable</a:t>
            </a:r>
            <a:r>
              <a:rPr lang="en-IN" sz="2400" dirty="0" smtClean="0">
                <a:latin typeface="Arial Rounded MT Bold" pitchFamily="34" charset="0"/>
              </a:rPr>
              <a:t> effectiveness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: Lab manipulation of sperm separation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                                                       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</a:t>
            </a:r>
            <a:r>
              <a:rPr lang="en-IN" sz="2000" dirty="0" err="1" smtClean="0">
                <a:solidFill>
                  <a:srgbClr val="FF0000"/>
                </a:solidFill>
                <a:latin typeface="Arial Rounded MT Bold" pitchFamily="34" charset="0"/>
              </a:rPr>
              <a:t>Claassens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IN" sz="2000" i="1" dirty="0" smtClean="0">
                <a:solidFill>
                  <a:srgbClr val="FF0000"/>
                </a:solidFill>
                <a:latin typeface="Arial Rounded MT Bold" pitchFamily="34" charset="0"/>
              </a:rPr>
              <a:t>et al.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, 1995)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</a:rPr>
              <a:t>M</a:t>
            </a:r>
            <a:r>
              <a:rPr lang="en-IN" sz="2400" dirty="0" err="1" smtClean="0">
                <a:solidFill>
                  <a:srgbClr val="6600CC"/>
                </a:solidFill>
                <a:latin typeface="Arial Rounded MT Bold" pitchFamily="34" charset="0"/>
              </a:rPr>
              <a:t>olecular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 cytogenetic technique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: Uses 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fluorescent probes</a:t>
            </a:r>
            <a:r>
              <a:rPr lang="en-IN" sz="2400" dirty="0" smtClean="0">
                <a:latin typeface="Arial Rounded MT Bold" pitchFamily="34" charset="0"/>
              </a:rPr>
              <a:t> (bind to only those parts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of the chromosome with a high degree of sequence            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</a:t>
            </a:r>
            <a:r>
              <a:rPr lang="en-IN" sz="2400" dirty="0" err="1" smtClean="0">
                <a:latin typeface="Arial Rounded MT Bold" pitchFamily="34" charset="0"/>
              </a:rPr>
              <a:t>complementarity</a:t>
            </a:r>
            <a:r>
              <a:rPr lang="en-IN" sz="2400" dirty="0" smtClean="0">
                <a:latin typeface="Arial Rounded MT Bold" pitchFamily="34" charset="0"/>
              </a:rPr>
              <a:t>)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: P</a:t>
            </a:r>
            <a:r>
              <a:rPr lang="en-IN" sz="2400" dirty="0" err="1" smtClean="0">
                <a:latin typeface="Arial Rounded MT Bold" pitchFamily="34" charset="0"/>
              </a:rPr>
              <a:t>resence</a:t>
            </a:r>
            <a:r>
              <a:rPr lang="en-IN" sz="2400" dirty="0" smtClean="0">
                <a:latin typeface="Arial Rounded MT Bold" pitchFamily="34" charset="0"/>
              </a:rPr>
              <a:t> or absence of specific DNA sequence</a:t>
            </a:r>
            <a:endParaRPr lang="en-IN" sz="2400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semen sexing\FISH+technique+is+based+on+the+unique+ability+of+a+single+stranded+piece+of+DNA+(probe)+to+anneal+or+hybridize+with+its+complementary+target+sequence+on+the+chromosome -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152400"/>
            <a:ext cx="9067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IN" sz="2400" dirty="0" smtClean="0">
                <a:latin typeface="Arial Rounded MT Bold" pitchFamily="34" charset="0"/>
              </a:rPr>
              <a:t> Determination and separation of  X &amp; Y chromosome  </a:t>
            </a:r>
          </a:p>
          <a:p>
            <a:r>
              <a:rPr lang="en-IN" sz="2400" dirty="0" smtClean="0">
                <a:latin typeface="Arial Rounded MT Bold" pitchFamily="34" charset="0"/>
              </a:rPr>
              <a:t>  bearing spermatozoa </a:t>
            </a:r>
          </a:p>
          <a:p>
            <a:endParaRPr lang="en-IN" sz="2400" dirty="0" smtClean="0"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1) Physical  Methods  (on  the  basis  of  </a:t>
            </a:r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</a:rPr>
              <a:t>Mass  and Motility</a:t>
            </a:r>
            <a:r>
              <a:rPr lang="en-US" sz="2400" dirty="0" smtClean="0">
                <a:latin typeface="Arial Rounded MT Bold" pitchFamily="34" charset="0"/>
              </a:rPr>
              <a:t>)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- Albumin gradient method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- </a:t>
            </a:r>
            <a:r>
              <a:rPr lang="en-US" sz="2400" dirty="0" err="1" smtClean="0">
                <a:latin typeface="Arial Rounded MT Bold" pitchFamily="34" charset="0"/>
              </a:rPr>
              <a:t>Percoll</a:t>
            </a:r>
            <a:r>
              <a:rPr lang="en-US" sz="2400" dirty="0" smtClean="0">
                <a:latin typeface="Arial Rounded MT Bold" pitchFamily="34" charset="0"/>
              </a:rPr>
              <a:t> density gradient method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2) Predicting differences in </a:t>
            </a:r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</a:rPr>
              <a:t>surface charge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- Free-flow electrophoresis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- Counter current galvanic separation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3) Predicting differences in </a:t>
            </a:r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</a:rPr>
              <a:t>cell surface antigenic </a:t>
            </a:r>
            <a:r>
              <a:rPr lang="en-US" sz="2400" dirty="0" smtClean="0">
                <a:latin typeface="Arial Rounded MT Bold" pitchFamily="34" charset="0"/>
              </a:rPr>
              <a:t>determinants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- </a:t>
            </a:r>
            <a:r>
              <a:rPr lang="en-US" sz="2400" dirty="0" err="1" smtClean="0">
                <a:latin typeface="Arial Rounded MT Bold" pitchFamily="34" charset="0"/>
              </a:rPr>
              <a:t>Histocompatibility</a:t>
            </a:r>
            <a:r>
              <a:rPr lang="en-US" sz="2400" dirty="0" smtClean="0">
                <a:latin typeface="Arial Rounded MT Bold" pitchFamily="34" charset="0"/>
              </a:rPr>
              <a:t>-Y  antigen  (H-Y)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- Sex specific proteins (</a:t>
            </a:r>
            <a:r>
              <a:rPr lang="en-US" sz="2400" dirty="0" err="1" smtClean="0">
                <a:latin typeface="Arial Rounded MT Bold" pitchFamily="34" charset="0"/>
              </a:rPr>
              <a:t>SSps</a:t>
            </a:r>
            <a:r>
              <a:rPr lang="en-US" sz="2400" dirty="0" smtClean="0">
                <a:latin typeface="Arial Rounded MT Bold" pitchFamily="34" charset="0"/>
              </a:rPr>
              <a:t>)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4) Predicting the difference in </a:t>
            </a:r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</a:rPr>
              <a:t>DNA content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- Flow </a:t>
            </a:r>
            <a:r>
              <a:rPr lang="en-US" sz="2400" dirty="0" err="1" smtClean="0">
                <a:latin typeface="Arial Rounded MT Bold" pitchFamily="34" charset="0"/>
              </a:rPr>
              <a:t>cytometry</a:t>
            </a:r>
            <a:endParaRPr lang="en-US" sz="2400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l="27669" t="24606" r="27669" b="24606"/>
          <a:stretch>
            <a:fillRect/>
          </a:stretch>
        </p:blipFill>
        <p:spPr bwMode="auto">
          <a:xfrm>
            <a:off x="685800" y="76200"/>
            <a:ext cx="7467600" cy="525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04800" y="541020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IN" sz="2400" dirty="0" smtClean="0">
                <a:latin typeface="Arial Rounded MT Bold" pitchFamily="34" charset="0"/>
              </a:rPr>
              <a:t> Double-</a:t>
            </a:r>
            <a:r>
              <a:rPr lang="en-IN" sz="2400" dirty="0" err="1" smtClean="0">
                <a:latin typeface="Arial Rounded MT Bold" pitchFamily="34" charset="0"/>
              </a:rPr>
              <a:t>labeled</a:t>
            </a:r>
            <a:r>
              <a:rPr lang="en-IN" sz="2400" dirty="0" smtClean="0">
                <a:latin typeface="Arial Rounded MT Bold" pitchFamily="34" charset="0"/>
              </a:rPr>
              <a:t> FISH </a:t>
            </a:r>
          </a:p>
          <a:p>
            <a:r>
              <a:rPr lang="en-IN" sz="2400" dirty="0" smtClean="0">
                <a:latin typeface="Arial Rounded MT Bold" pitchFamily="34" charset="0"/>
              </a:rPr>
              <a:t>  : more accurate and reliable than single-</a:t>
            </a:r>
            <a:r>
              <a:rPr lang="en-IN" sz="2400" dirty="0" err="1" smtClean="0">
                <a:latin typeface="Arial Rounded MT Bold" pitchFamily="34" charset="0"/>
              </a:rPr>
              <a:t>labeled</a:t>
            </a:r>
            <a:r>
              <a:rPr lang="en-IN" sz="2400" dirty="0" smtClean="0">
                <a:latin typeface="Arial Rounded MT Bold" pitchFamily="34" charset="0"/>
              </a:rPr>
              <a:t> FISH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and </a:t>
            </a:r>
            <a:r>
              <a:rPr lang="en-IN" sz="2400" dirty="0" err="1" smtClean="0">
                <a:latin typeface="Arial Rounded MT Bold" pitchFamily="34" charset="0"/>
              </a:rPr>
              <a:t>quinacrine</a:t>
            </a:r>
            <a:r>
              <a:rPr lang="en-IN" sz="2400" dirty="0" smtClean="0">
                <a:latin typeface="Arial Rounded MT Bold" pitchFamily="34" charset="0"/>
              </a:rPr>
              <a:t> staining 	                      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(Han, 1993)</a:t>
            </a:r>
            <a:endParaRPr lang="en-IN" sz="20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533400"/>
          <a:ext cx="868680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IN" sz="2400" b="0" i="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Sexed Semen Products Offered by Major A.I. Organizations</a:t>
                      </a:r>
                      <a:endParaRPr lang="en-IN" sz="2400" b="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b="0" i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Organization </a:t>
                      </a:r>
                      <a:endParaRPr lang="en-IN" sz="2400" b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2400" b="0" i="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Product </a:t>
                      </a:r>
                      <a:r>
                        <a:rPr lang="en-IN" sz="2400" b="0" i="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Label/Name </a:t>
                      </a:r>
                      <a:endParaRPr lang="en-IN" sz="2400" b="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2400" b="0" i="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Stated % Females</a:t>
                      </a:r>
                      <a:endParaRPr lang="en-IN" sz="2400" b="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b="0" i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ABS </a:t>
                      </a:r>
                      <a:endParaRPr lang="en-IN" sz="2400" b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2400" b="0" i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ABS Sexation TM </a:t>
                      </a:r>
                      <a:endParaRPr lang="en-IN" sz="2400" b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2400" b="0" i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90</a:t>
                      </a:r>
                      <a:endParaRPr lang="en-IN" sz="2400" b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b="0" i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Accelerated Genetics </a:t>
                      </a:r>
                      <a:endParaRPr lang="en-IN" sz="2400" b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2400" b="0" i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ACC-SS® (ACCESS Sexed Semen) </a:t>
                      </a:r>
                      <a:endParaRPr lang="en-IN" sz="2400" b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2400" b="0" i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90</a:t>
                      </a:r>
                      <a:endParaRPr lang="en-IN" sz="2400" b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b="0" i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Alta Genetics </a:t>
                      </a:r>
                      <a:endParaRPr lang="en-IN" sz="2400" b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2400" b="0" i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Alta511 </a:t>
                      </a:r>
                      <a:endParaRPr lang="en-IN" sz="2400" b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2400" b="0" i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90</a:t>
                      </a:r>
                      <a:endParaRPr lang="en-IN" sz="2400" b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b="0" i="0" dirty="0" err="1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Genex</a:t>
                      </a:r>
                      <a:r>
                        <a:rPr lang="en-IN" sz="2400" b="0" i="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 /CRI </a:t>
                      </a:r>
                      <a:endParaRPr lang="en-IN" sz="2400" b="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2400" b="0" i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GenChoice 90TM</a:t>
                      </a:r>
                      <a:br>
                        <a:rPr lang="en-IN" sz="2400" b="0" i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</a:br>
                      <a:r>
                        <a:rPr lang="en-IN" sz="2400" b="0" i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GenChoice 75TM</a:t>
                      </a:r>
                      <a:endParaRPr lang="en-IN" sz="2400" b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2400" b="0" i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90</a:t>
                      </a:r>
                      <a:br>
                        <a:rPr lang="en-IN" sz="2400" b="0" i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</a:br>
                      <a:r>
                        <a:rPr lang="en-IN" sz="2400" b="0" i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75</a:t>
                      </a:r>
                      <a:endParaRPr lang="en-IN" sz="2400" b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b="0" i="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Select Sires </a:t>
                      </a:r>
                      <a:endParaRPr lang="en-IN" sz="2400" b="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2400" b="0" i="1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gender </a:t>
                      </a:r>
                      <a:r>
                        <a:rPr lang="en-IN" sz="2400" b="0" i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SELECTed TM </a:t>
                      </a:r>
                      <a:endParaRPr lang="en-IN" sz="2400" b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2400" b="0" i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90</a:t>
                      </a:r>
                      <a:endParaRPr lang="en-IN" sz="2400" b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b="0" i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Semex Alliance </a:t>
                      </a:r>
                      <a:endParaRPr lang="en-IN" sz="2400" b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2400" b="0" i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Semexx TM </a:t>
                      </a:r>
                      <a:endParaRPr lang="en-IN" sz="2400" b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2400" b="0" i="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90</a:t>
                      </a:r>
                      <a:endParaRPr lang="en-IN" sz="2400" b="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28600"/>
            <a:ext cx="84582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>
                <a:latin typeface="Arial Rounded MT Bold" pitchFamily="34" charset="0"/>
              </a:rPr>
              <a:t>- (</a:t>
            </a:r>
            <a:r>
              <a:rPr lang="en-IN" sz="2400" b="1" dirty="0" smtClean="0">
                <a:latin typeface="Arial Rounded MT Bold" pitchFamily="34" charset="0"/>
              </a:rPr>
              <a:t>ABS India</a:t>
            </a:r>
            <a:r>
              <a:rPr lang="en-IN" sz="2400" dirty="0" smtClean="0">
                <a:latin typeface="Arial Rounded MT Bold" pitchFamily="34" charset="0"/>
              </a:rPr>
              <a:t>) is part of Genus PLC –provider of bovine genetics and reproduction </a:t>
            </a:r>
          </a:p>
          <a:p>
            <a:endParaRPr lang="en-IN" sz="2400" dirty="0" smtClean="0">
              <a:latin typeface="Arial Rounded MT Bold" pitchFamily="34" charset="0"/>
            </a:endParaRPr>
          </a:p>
          <a:p>
            <a:r>
              <a:rPr lang="en-IN" sz="2400" b="1" dirty="0" smtClean="0">
                <a:latin typeface="Arial Rounded MT Bold" pitchFamily="34" charset="0"/>
              </a:rPr>
              <a:t>- PUNE, India (April 28, 2016)</a:t>
            </a:r>
            <a:r>
              <a:rPr lang="en-IN" sz="2400" dirty="0" smtClean="0">
                <a:latin typeface="Arial Rounded MT Bold" pitchFamily="34" charset="0"/>
              </a:rPr>
              <a:t>— </a:t>
            </a:r>
            <a:r>
              <a:rPr lang="en-IN" sz="2400" u="sng" dirty="0" smtClean="0">
                <a:latin typeface="Arial Rounded MT Bold" pitchFamily="34" charset="0"/>
              </a:rPr>
              <a:t>Genus </a:t>
            </a:r>
            <a:r>
              <a:rPr lang="en-IN" sz="2400" dirty="0" smtClean="0">
                <a:latin typeface="Arial Rounded MT Bold" pitchFamily="34" charset="0"/>
                <a:hlinkClick r:id="rId2"/>
              </a:rPr>
              <a:t>ABS India</a:t>
            </a:r>
            <a:r>
              <a:rPr lang="en-IN" sz="2400" dirty="0" smtClean="0">
                <a:latin typeface="Arial Rounded MT Bold" pitchFamily="34" charset="0"/>
              </a:rPr>
              <a:t/>
            </a:r>
            <a:br>
              <a:rPr lang="en-IN" sz="2400" dirty="0" smtClean="0">
                <a:latin typeface="Arial Rounded MT Bold" pitchFamily="34" charset="0"/>
              </a:rPr>
            </a:br>
            <a:r>
              <a:rPr lang="en-IN" sz="2400" dirty="0" smtClean="0">
                <a:latin typeface="Arial Rounded MT Bold" pitchFamily="34" charset="0"/>
              </a:rPr>
              <a:t>      : Joint Venture (JV) collaboration with B G </a:t>
            </a:r>
            <a:r>
              <a:rPr lang="en-IN" sz="2400" dirty="0" err="1" smtClean="0">
                <a:latin typeface="Arial Rounded MT Bold" pitchFamily="34" charset="0"/>
              </a:rPr>
              <a:t>Chitale</a:t>
            </a:r>
            <a:r>
              <a:rPr lang="en-IN" sz="2400" dirty="0" smtClean="0">
                <a:latin typeface="Arial Rounded MT Bold" pitchFamily="34" charset="0"/>
              </a:rPr>
              <a:t>,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</a:t>
            </a:r>
            <a:r>
              <a:rPr lang="en-IN" sz="2400" dirty="0" err="1" smtClean="0">
                <a:latin typeface="Arial Rounded MT Bold" pitchFamily="34" charset="0"/>
              </a:rPr>
              <a:t>Bhilwadi</a:t>
            </a:r>
            <a:endParaRPr lang="en-IN" sz="2400" dirty="0" smtClean="0">
              <a:latin typeface="Arial Rounded MT Bold" pitchFamily="34" charset="0"/>
            </a:endParaRPr>
          </a:p>
          <a:p>
            <a:r>
              <a:rPr lang="en-IN" sz="2400" dirty="0" smtClean="0">
                <a:latin typeface="Arial Rounded MT Bold" pitchFamily="34" charset="0"/>
              </a:rPr>
              <a:t>        - new bull stud facility BRAHMA (</a:t>
            </a:r>
            <a:r>
              <a:rPr lang="en-IN" sz="2400" dirty="0" err="1" smtClean="0">
                <a:latin typeface="Arial Rounded MT Bold" pitchFamily="34" charset="0"/>
              </a:rPr>
              <a:t>Brahmanand</a:t>
            </a:r>
            <a:r>
              <a:rPr lang="en-IN" sz="2400" dirty="0" smtClean="0">
                <a:latin typeface="Arial Rounded MT Bold" pitchFamily="34" charset="0"/>
              </a:rPr>
              <a:t> 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  Nagar, District </a:t>
            </a:r>
            <a:r>
              <a:rPr lang="en-IN" sz="2400" dirty="0" err="1" smtClean="0">
                <a:latin typeface="Arial Rounded MT Bold" pitchFamily="34" charset="0"/>
              </a:rPr>
              <a:t>Sangli</a:t>
            </a:r>
            <a:r>
              <a:rPr lang="en-IN" sz="2400" dirty="0" smtClean="0">
                <a:latin typeface="Arial Rounded MT Bold" pitchFamily="34" charset="0"/>
              </a:rPr>
              <a:t>)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IN" sz="2400" dirty="0" smtClean="0">
                <a:latin typeface="Arial Rounded MT Bold" pitchFamily="34" charset="0"/>
              </a:rPr>
              <a:t> ABS India offers </a:t>
            </a:r>
            <a:r>
              <a:rPr lang="en-IN" sz="2400" b="1" dirty="0" err="1" smtClean="0">
                <a:latin typeface="Arial Rounded MT Bold" pitchFamily="34" charset="0"/>
              </a:rPr>
              <a:t>Sexcel</a:t>
            </a:r>
            <a:r>
              <a:rPr lang="en-IN" sz="2400" b="1" dirty="0" smtClean="0">
                <a:latin typeface="Arial Rounded MT Bold" pitchFamily="34" charset="0"/>
              </a:rPr>
              <a:t>™</a:t>
            </a:r>
            <a:r>
              <a:rPr lang="en-IN" sz="2400" dirty="0" smtClean="0">
                <a:latin typeface="Arial Rounded MT Bold" pitchFamily="34" charset="0"/>
              </a:rPr>
              <a:t> (Sexed Semen)  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Holstein, Jersey, Cross Breed, Murrah, </a:t>
            </a:r>
            <a:r>
              <a:rPr lang="en-IN" sz="2400" dirty="0" err="1" smtClean="0">
                <a:latin typeface="Arial Rounded MT Bold" pitchFamily="34" charset="0"/>
              </a:rPr>
              <a:t>Sahiwal</a:t>
            </a:r>
            <a:r>
              <a:rPr lang="en-IN" sz="2400" dirty="0" smtClean="0">
                <a:latin typeface="Arial Rounded MT Bold" pitchFamily="34" charset="0"/>
              </a:rPr>
              <a:t>, GIR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&amp; Red Sindhi.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r>
              <a:rPr lang="en-IN" sz="2400" dirty="0" smtClean="0">
                <a:latin typeface="Arial Rounded MT Bold" pitchFamily="34" charset="0"/>
              </a:rPr>
              <a:t>ABS India : represented in Bihar, Gujarat, Haryana, Punjab, Rajasthan, </a:t>
            </a:r>
            <a:r>
              <a:rPr lang="en-IN" sz="2400" dirty="0" err="1" smtClean="0">
                <a:latin typeface="Arial Rounded MT Bold" pitchFamily="34" charset="0"/>
              </a:rPr>
              <a:t>Tamilnadu</a:t>
            </a:r>
            <a:r>
              <a:rPr lang="en-IN" sz="2400" dirty="0" smtClean="0">
                <a:latin typeface="Arial Rounded MT Bold" pitchFamily="34" charset="0"/>
              </a:rPr>
              <a:t>, Uttar Pradesh (West), Uttar Pradesh (East), Uttar Pradesh (Central), </a:t>
            </a:r>
            <a:r>
              <a:rPr lang="en-IN" sz="2400" dirty="0" err="1" smtClean="0">
                <a:latin typeface="Arial Rounded MT Bold" pitchFamily="34" charset="0"/>
              </a:rPr>
              <a:t>Uttarakhand</a:t>
            </a:r>
            <a:r>
              <a:rPr lang="en-IN" sz="2400" dirty="0" smtClean="0">
                <a:latin typeface="Arial Rounded MT Bold" pitchFamily="34" charset="0"/>
              </a:rPr>
              <a:t> through authorised business associates and distributors</a:t>
            </a:r>
            <a:endParaRPr lang="en-IN" sz="2400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956608"/>
            <a:ext cx="6477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Uttar Pradesh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Indian’s </a:t>
            </a:r>
            <a:r>
              <a:rPr lang="en-IN" sz="2400" dirty="0" err="1" smtClean="0">
                <a:latin typeface="Arial Rounded MT Bold" pitchFamily="34" charset="0"/>
              </a:rPr>
              <a:t>Pharmacare</a:t>
            </a:r>
            <a:r>
              <a:rPr lang="en-IN" sz="2400" dirty="0" smtClean="0">
                <a:latin typeface="Arial Rounded MT Bold" pitchFamily="34" charset="0"/>
              </a:rPr>
              <a:t> Pvt. Ltd., Meerut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</a:t>
            </a:r>
            <a:r>
              <a:rPr lang="en-IN" sz="2400" dirty="0" err="1" smtClean="0">
                <a:latin typeface="Arial Rounded MT Bold" pitchFamily="34" charset="0"/>
              </a:rPr>
              <a:t>Kaamdhenu</a:t>
            </a:r>
            <a:r>
              <a:rPr lang="en-IN" sz="2400" dirty="0" smtClean="0">
                <a:latin typeface="Arial Rounded MT Bold" pitchFamily="34" charset="0"/>
              </a:rPr>
              <a:t> Cattle Breeder, </a:t>
            </a:r>
            <a:r>
              <a:rPr lang="en-IN" sz="2400" dirty="0" err="1" smtClean="0">
                <a:latin typeface="Arial Rounded MT Bold" pitchFamily="34" charset="0"/>
              </a:rPr>
              <a:t>Modi</a:t>
            </a:r>
            <a:r>
              <a:rPr lang="en-IN" sz="2400" dirty="0" smtClean="0">
                <a:latin typeface="Arial Rounded MT Bold" pitchFamily="34" charset="0"/>
              </a:rPr>
              <a:t> Nagar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Krishna Dairy, </a:t>
            </a:r>
            <a:r>
              <a:rPr lang="en-IN" sz="2400" dirty="0" err="1" smtClean="0">
                <a:latin typeface="Arial Rounded MT Bold" pitchFamily="34" charset="0"/>
              </a:rPr>
              <a:t>Azamgarh</a:t>
            </a:r>
            <a:endParaRPr lang="en-IN" sz="2400" dirty="0" smtClean="0">
              <a:latin typeface="Arial Rounded MT Bold" pitchFamily="34" charset="0"/>
            </a:endParaRPr>
          </a:p>
          <a:p>
            <a:r>
              <a:rPr lang="en-IN" sz="2400" dirty="0" smtClean="0">
                <a:latin typeface="Arial Rounded MT Bold" pitchFamily="34" charset="0"/>
              </a:rPr>
              <a:t>    V.K. Traders, Varanasi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762000"/>
            <a:ext cx="85344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endParaRPr lang="en-US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latin typeface="Arial Rounded MT Bold" pitchFamily="34" charset="0"/>
              </a:rPr>
              <a:t> Most ideal route for </a:t>
            </a:r>
            <a:r>
              <a:rPr lang="en-US" sz="2400" dirty="0" err="1" smtClean="0">
                <a:latin typeface="Arial Rounded MT Bold" pitchFamily="34" charset="0"/>
              </a:rPr>
              <a:t>preselection</a:t>
            </a:r>
            <a:r>
              <a:rPr lang="en-US" sz="2400" dirty="0" smtClean="0">
                <a:latin typeface="Arial Rounded MT Bold" pitchFamily="34" charset="0"/>
              </a:rPr>
              <a:t> of sex : Semen sexing</a:t>
            </a:r>
          </a:p>
          <a:p>
            <a:pPr>
              <a:buFontTx/>
              <a:buChar char="-"/>
            </a:pPr>
            <a:endParaRPr lang="en-US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endParaRPr lang="en-US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latin typeface="Arial Rounded MT Bold" pitchFamily="34" charset="0"/>
              </a:rPr>
              <a:t> Variable accuracy and efficiency</a:t>
            </a:r>
          </a:p>
          <a:p>
            <a:pPr>
              <a:buFontTx/>
              <a:buChar char="-"/>
            </a:pPr>
            <a:endParaRPr lang="en-US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endParaRPr lang="en-US" sz="2400" dirty="0" smtClean="0"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- Flow </a:t>
            </a:r>
            <a:r>
              <a:rPr lang="en-US" sz="2400" dirty="0" err="1" smtClean="0">
                <a:latin typeface="Arial Rounded MT Bold" pitchFamily="34" charset="0"/>
              </a:rPr>
              <a:t>cytometry</a:t>
            </a:r>
            <a:r>
              <a:rPr lang="en-US" sz="2400" dirty="0" smtClean="0">
                <a:latin typeface="Arial Rounded MT Bold" pitchFamily="34" charset="0"/>
              </a:rPr>
              <a:t> is best till date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(</a:t>
            </a:r>
            <a:r>
              <a:rPr lang="en-IN" sz="2400" dirty="0" smtClean="0">
                <a:latin typeface="Arial Rounded MT Bold" pitchFamily="34" charset="0"/>
              </a:rPr>
              <a:t>relatively slow, and requires specialized, expensive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and immobile equipment and skilled operators)     </a:t>
            </a:r>
            <a:r>
              <a:rPr lang="en-US" sz="2400" dirty="0" smtClean="0">
                <a:latin typeface="Arial Rounded MT Bold" pitchFamily="34" charset="0"/>
              </a:rPr>
              <a:t> 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Arial Rounded MT Bold" pitchFamily="34" charset="0"/>
              </a:rPr>
              <a:t>                                                                                   </a:t>
            </a:r>
            <a:endParaRPr lang="en-US" sz="20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pPr>
              <a:buFontTx/>
              <a:buChar char="-"/>
            </a:pPr>
            <a:endParaRPr lang="en-US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latin typeface="Arial Rounded MT Bold" pitchFamily="34" charset="0"/>
              </a:rPr>
              <a:t> Predetermine of sex of offspring from : 85–95%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                             </a:t>
            </a:r>
            <a:endParaRPr lang="en-US" sz="20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endParaRPr lang="en-US" sz="2000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524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lgerian" pitchFamily="82" charset="0"/>
              </a:rPr>
              <a:t>Conclusion</a:t>
            </a:r>
            <a:endParaRPr lang="en-US" sz="32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" y="685800"/>
            <a:ext cx="8763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outerShdw blurRad="76200" dist="38100" dir="3840000" algn="ctr" rotWithShape="0">
              <a:srgbClr val="000000">
                <a:alpha val="57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3048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lgerian" pitchFamily="82" charset="0"/>
              </a:rPr>
              <a:t>Future  prospects</a:t>
            </a:r>
            <a:endParaRPr lang="en-US" sz="32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" y="838200"/>
            <a:ext cx="8763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outerShdw blurRad="76200" dist="38100" dir="3840000" algn="ctr" rotWithShape="0">
              <a:srgbClr val="000000">
                <a:alpha val="57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3400" y="990600"/>
            <a:ext cx="8077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dirty="0" smtClean="0">
                <a:latin typeface="Arial Rounded MT Bold" pitchFamily="34" charset="0"/>
              </a:rPr>
              <a:t> Need to develop newer technique or </a:t>
            </a:r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</a:rPr>
              <a:t>modification</a:t>
            </a:r>
            <a:r>
              <a:rPr lang="en-US" sz="2400" dirty="0" smtClean="0">
                <a:latin typeface="Arial Rounded MT Bold" pitchFamily="34" charset="0"/>
              </a:rPr>
              <a:t> in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flow </a:t>
            </a:r>
            <a:r>
              <a:rPr lang="en-US" sz="2400" dirty="0" err="1" smtClean="0">
                <a:latin typeface="Arial Rounded MT Bold" pitchFamily="34" charset="0"/>
              </a:rPr>
              <a:t>cytometry</a:t>
            </a:r>
            <a:r>
              <a:rPr lang="en-US" sz="2400" dirty="0" smtClean="0">
                <a:latin typeface="Arial Rounded MT Bold" pitchFamily="34" charset="0"/>
              </a:rPr>
              <a:t> method </a:t>
            </a:r>
          </a:p>
          <a:p>
            <a:pPr>
              <a:buFontTx/>
              <a:buChar char="-"/>
            </a:pPr>
            <a:endParaRPr lang="en-US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latin typeface="Arial Rounded MT Bold" pitchFamily="34" charset="0"/>
              </a:rPr>
              <a:t> With point of view as :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Lower cost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more Number of sperm sexed in less time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Less damaging effect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More accurate and more efficient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latin typeface="Arial Rounded MT Bold" pitchFamily="34" charset="0"/>
              </a:rPr>
              <a:t> Need to evaluate more acceptable and effective  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methods with  better  accuracy and  low  costs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- Can be applied in both  </a:t>
            </a:r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</a:rPr>
              <a:t>humans  and  livestock</a:t>
            </a:r>
            <a:endParaRPr lang="en-US" sz="2400" dirty="0">
              <a:solidFill>
                <a:srgbClr val="6600CC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381000"/>
            <a:ext cx="8534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- Need to work on more advance techniques : </a:t>
            </a:r>
          </a:p>
          <a:p>
            <a:endParaRPr lang="en-IN" sz="2400" dirty="0" smtClean="0">
              <a:latin typeface="Arial Rounded MT Bold" pitchFamily="34" charset="0"/>
            </a:endParaRPr>
          </a:p>
          <a:p>
            <a:r>
              <a:rPr lang="en-IN" sz="2400" dirty="0" smtClean="0">
                <a:latin typeface="Arial Rounded MT Bold" pitchFamily="34" charset="0"/>
              </a:rPr>
              <a:t>      - CLASS</a:t>
            </a:r>
          </a:p>
          <a:p>
            <a:endParaRPr lang="en-IN" sz="2400" dirty="0" smtClean="0">
              <a:latin typeface="Arial Rounded MT Bold" pitchFamily="34" charset="0"/>
            </a:endParaRPr>
          </a:p>
          <a:p>
            <a:r>
              <a:rPr lang="en-IN" sz="2400" dirty="0" smtClean="0">
                <a:latin typeface="Arial Rounded MT Bold" pitchFamily="34" charset="0"/>
              </a:rPr>
              <a:t>      - Raman spectroscopy</a:t>
            </a:r>
          </a:p>
          <a:p>
            <a:endParaRPr lang="en-IN" sz="2400" dirty="0" smtClean="0">
              <a:latin typeface="Arial Rounded MT Bold" pitchFamily="34" charset="0"/>
            </a:endParaRPr>
          </a:p>
          <a:p>
            <a:r>
              <a:rPr lang="en-IN" sz="2400" dirty="0" smtClean="0">
                <a:latin typeface="Arial Rounded MT Bold" pitchFamily="34" charset="0"/>
              </a:rPr>
              <a:t>      - Zeta potential method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      - Sperm </a:t>
            </a:r>
            <a:r>
              <a:rPr lang="en-US" sz="2400" dirty="0" err="1" smtClean="0">
                <a:latin typeface="Arial Rounded MT Bold" pitchFamily="34" charset="0"/>
              </a:rPr>
              <a:t>chemotaxis</a:t>
            </a:r>
            <a:endParaRPr lang="en-IN" sz="2400" dirty="0" smtClean="0">
              <a:latin typeface="Arial Rounded MT Bold" pitchFamily="34" charset="0"/>
            </a:endParaRPr>
          </a:p>
          <a:p>
            <a:endParaRPr lang="en-IN" sz="2400" dirty="0" smtClean="0">
              <a:latin typeface="Arial Rounded MT Bold" pitchFamily="34" charset="0"/>
            </a:endParaRPr>
          </a:p>
          <a:p>
            <a:r>
              <a:rPr lang="en-IN" sz="2400" dirty="0" smtClean="0">
                <a:latin typeface="Arial Rounded MT Bold" pitchFamily="34" charset="0"/>
              </a:rPr>
              <a:t>      - </a:t>
            </a:r>
            <a:r>
              <a:rPr lang="en-IN" sz="2400" dirty="0" err="1" smtClean="0">
                <a:latin typeface="Arial Rounded MT Bold" pitchFamily="34" charset="0"/>
              </a:rPr>
              <a:t>Hyialuronic</a:t>
            </a:r>
            <a:r>
              <a:rPr lang="en-IN" sz="2400" dirty="0" smtClean="0">
                <a:latin typeface="Arial Rounded MT Bold" pitchFamily="34" charset="0"/>
              </a:rPr>
              <a:t>-acid sperm binding</a:t>
            </a:r>
          </a:p>
          <a:p>
            <a:endParaRPr lang="en-IN" sz="2400" dirty="0" smtClean="0">
              <a:latin typeface="Arial Rounded MT Bold" pitchFamily="34" charset="0"/>
            </a:endParaRPr>
          </a:p>
          <a:p>
            <a:r>
              <a:rPr lang="en-IN" sz="2400" dirty="0" smtClean="0">
                <a:latin typeface="Arial Rounded MT Bold" pitchFamily="34" charset="0"/>
              </a:rPr>
              <a:t>      - Real-time motile sperm organelle morphology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 examination                                              (MSOME) 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</a:t>
            </a:r>
            <a:endParaRPr lang="en-IN" sz="2400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sianweek.com/wp-content/uploads/2008/12/thank-yo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49465" y="264616"/>
            <a:ext cx="8742135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i="0" u="none" strike="noStrike" cap="none" normalizeH="0" baseline="0" dirty="0" smtClean="0">
              <a:ln>
                <a:noFill/>
              </a:ln>
              <a:effectLst/>
              <a:latin typeface="Arial Rounded MT Bold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- Emerging methods for sperm selection: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       Raman spectroscopy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       </a:t>
            </a:r>
            <a:r>
              <a:rPr lang="en-US" sz="2400" dirty="0" err="1" smtClean="0"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Confocal</a:t>
            </a:r>
            <a:r>
              <a:rPr lang="en-US" sz="2400" dirty="0" smtClean="0"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 light absorption and scattering spectroscopy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                                                                                            (CLASS)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        Sperm </a:t>
            </a:r>
            <a:r>
              <a:rPr lang="en-US" sz="2400" dirty="0" err="1" smtClean="0"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chemotaxis</a:t>
            </a:r>
            <a:r>
              <a:rPr lang="en-US" sz="2400" dirty="0" smtClean="0"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                          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</a:t>
            </a:r>
            <a:r>
              <a:rPr lang="en-IN" sz="2000" dirty="0" err="1" smtClean="0">
                <a:solidFill>
                  <a:srgbClr val="FF0000"/>
                </a:solidFill>
                <a:latin typeface="Arial Rounded MT Bold" pitchFamily="34" charset="0"/>
              </a:rPr>
              <a:t>Resende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 et al., 2009)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IN" sz="20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- S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perm separation techniques: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dirty="0" smtClean="0">
                <a:ln>
                  <a:noFill/>
                </a:ln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      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Zeta potential method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dirty="0" smtClean="0">
                <a:ln>
                  <a:noFill/>
                </a:ln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      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Magnetic-activated cell sorting (MACS)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dirty="0" smtClean="0">
                <a:ln>
                  <a:noFill/>
                </a:ln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      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Hyaluronic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 acid sperm binding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      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Selection based on live sperm morphology</a:t>
            </a:r>
            <a:endParaRPr kumimoji="0" lang="en-US" sz="2400" i="0" u="none" strike="noStrike" cap="none" normalizeH="0" baseline="0" dirty="0" smtClean="0">
              <a:ln>
                <a:noFill/>
              </a:ln>
              <a:effectLst/>
              <a:latin typeface="Arial Rounded MT Bold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850880"/>
            <a:ext cx="8458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IN" sz="2400" dirty="0" smtClean="0">
                <a:latin typeface="Arial Rounded MT Bold" pitchFamily="34" charset="0"/>
              </a:rPr>
              <a:t> Possible to predetermine the sex of offspring from a  </a:t>
            </a:r>
          </a:p>
          <a:p>
            <a:r>
              <a:rPr lang="en-IN" sz="2400" dirty="0" smtClean="0">
                <a:latin typeface="Arial Rounded MT Bold" pitchFamily="34" charset="0"/>
              </a:rPr>
              <a:t>  number of species before fertilization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: with an </a:t>
            </a:r>
            <a:r>
              <a:rPr lang="en-IN" sz="2400" dirty="0" smtClean="0">
                <a:solidFill>
                  <a:srgbClr val="6600CC"/>
                </a:solidFill>
                <a:latin typeface="Arial Rounded MT Bold" pitchFamily="34" charset="0"/>
              </a:rPr>
              <a:t>accuracy of 85–95% </a:t>
            </a:r>
          </a:p>
          <a:p>
            <a:r>
              <a:rPr lang="en-IN" sz="2400" dirty="0" smtClean="0">
                <a:latin typeface="Arial Rounded MT Bold" pitchFamily="34" charset="0"/>
              </a:rPr>
              <a:t>                                                  </a:t>
            </a:r>
            <a:r>
              <a:rPr lang="en-IN" sz="2000" dirty="0" smtClean="0">
                <a:solidFill>
                  <a:srgbClr val="FF0000"/>
                </a:solidFill>
                <a:latin typeface="Arial Rounded MT Bold" pitchFamily="34" charset="0"/>
              </a:rPr>
              <a:t>(Seidel et al., 1999; Johnson, 2000)</a:t>
            </a:r>
            <a:endParaRPr lang="en-IN" sz="24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latin typeface="Arial Rounded MT Bold" pitchFamily="34" charset="0"/>
              </a:rPr>
              <a:t> The first commercial production of sexed sperm was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by the company </a:t>
            </a:r>
            <a:r>
              <a:rPr lang="en-US" sz="2400" dirty="0" smtClean="0">
                <a:solidFill>
                  <a:srgbClr val="6600CC"/>
                </a:solidFill>
                <a:latin typeface="Arial Rounded MT Bold" pitchFamily="34" charset="0"/>
              </a:rPr>
              <a:t>Cogent in the United Kingdom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Arial Rounded MT Bold" pitchFamily="34" charset="0"/>
              </a:rPr>
              <a:t>                                                               </a:t>
            </a:r>
            <a:r>
              <a:rPr lang="en-US" sz="2000" dirty="0" smtClean="0">
                <a:solidFill>
                  <a:srgbClr val="FF0000"/>
                </a:solidFill>
                <a:latin typeface="Arial Rounded MT Bold" pitchFamily="34" charset="0"/>
              </a:rPr>
              <a:t>(Garner and </a:t>
            </a:r>
            <a:r>
              <a:rPr lang="en-US" sz="2000" dirty="0" err="1" smtClean="0">
                <a:solidFill>
                  <a:srgbClr val="FF0000"/>
                </a:solidFill>
                <a:latin typeface="Arial Rounded MT Bold" pitchFamily="34" charset="0"/>
              </a:rPr>
              <a:t>Seidal</a:t>
            </a:r>
            <a:r>
              <a:rPr lang="en-US" sz="2000" dirty="0" smtClean="0">
                <a:solidFill>
                  <a:srgbClr val="FF0000"/>
                </a:solidFill>
                <a:latin typeface="Arial Rounded MT Bold" pitchFamily="34" charset="0"/>
              </a:rPr>
              <a:t>, 2008)</a:t>
            </a:r>
            <a:endParaRPr lang="en-US" sz="24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endParaRPr lang="en-IN" sz="2400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3797</TotalTime>
  <Words>4209</Words>
  <Application>Microsoft Office PowerPoint</Application>
  <PresentationFormat>On-screen Show (4:3)</PresentationFormat>
  <Paragraphs>1041</Paragraphs>
  <Slides>77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Rishab Sharma</cp:lastModifiedBy>
  <cp:revision>711</cp:revision>
  <dcterms:created xsi:type="dcterms:W3CDTF">2006-08-16T00:00:00Z</dcterms:created>
  <dcterms:modified xsi:type="dcterms:W3CDTF">2018-05-11T05:07:14Z</dcterms:modified>
</cp:coreProperties>
</file>