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sldIdLst>
    <p:sldId id="263" r:id="rId2"/>
    <p:sldId id="284" r:id="rId3"/>
    <p:sldId id="265" r:id="rId4"/>
    <p:sldId id="262" r:id="rId5"/>
    <p:sldId id="256" r:id="rId6"/>
    <p:sldId id="285" r:id="rId7"/>
    <p:sldId id="286" r:id="rId8"/>
    <p:sldId id="287" r:id="rId9"/>
    <p:sldId id="288" r:id="rId10"/>
    <p:sldId id="292" r:id="rId11"/>
    <p:sldId id="290" r:id="rId12"/>
    <p:sldId id="291" r:id="rId13"/>
    <p:sldId id="28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0A03E-904C-4C18-A4DD-E920FB7C4D0A}" type="datetimeFigureOut">
              <a:rPr lang="en-US" smtClean="0"/>
              <a:pPr/>
              <a:t>7/26/2022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FE255-A664-4193-AF6D-2AE8B2ADB4E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FE255-A664-4193-AF6D-2AE8B2ADB4E7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115F1A-F832-4484-B942-32E85FDAFCB2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6D38-46E6-4795-B8A3-9D17746C72F0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9C2-1EED-462E-B422-0A7A6B8BD1CE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6825AA7-FE14-4AC5-9790-CF76A6AACC1D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A93750-BB0C-47E3-B331-DC18BE2BB9AA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ABF659-F5C0-421A-8619-7B2471690C30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C0F4D9-5F3F-425E-9E20-C0300B7F97DA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03C5-E38B-4FEB-94E5-538CA4AF90A6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0885030-A94B-44BC-9FAE-1CE6CF65B0D4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CCB7766-9EA1-4765-8975-F8854EDA0509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EA4F71-4A4A-46F1-8B26-C34C8F3FFAD1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CAF9360-C2FA-4259-A72A-36A89D3F60A7}" type="datetime1">
              <a:rPr lang="en-US" smtClean="0"/>
              <a:pPr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09600"/>
            <a:ext cx="9144000" cy="64008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Basic Concept of Radiographic Evaluation of Veterinary Patients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rgbClr val="FF0000"/>
                </a:solidFill>
              </a:rPr>
              <a:t>Dr Sanjay Purohit</a:t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/>
              <a:t>Department of Surgery and </a:t>
            </a:r>
            <a:r>
              <a:rPr lang="en-IN" dirty="0" smtClean="0"/>
              <a:t>Radiology, DUVASU</a:t>
            </a:r>
            <a:r>
              <a:rPr lang="en-IN" dirty="0" smtClean="0"/>
              <a:t>, Mathura</a:t>
            </a:r>
            <a:r>
              <a:rPr smtClean="0"/>
              <a:t/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E:\Department\Va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765197"/>
            <a:ext cx="2231136" cy="218780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150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Prof. Sanjay </a:t>
            </a:r>
            <a:r>
              <a:rPr lang="en-US" dirty="0" err="1"/>
              <a:t>Purohit</a:t>
            </a:r>
            <a:r>
              <a:rPr lang="en-US" dirty="0"/>
              <a:t> – Educational &amp; Confidential - contents – collected from different sources -not permitted for replication &amp; commercial purposes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733246"/>
            <a:ext cx="5257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Film Marking:</a:t>
            </a:r>
          </a:p>
          <a:p>
            <a:endParaRPr lang="en-US" sz="2800" dirty="0" smtClean="0"/>
          </a:p>
          <a:p>
            <a:pPr marL="342900" indent="-342900">
              <a:buAutoNum type="alphaUcPeriod"/>
            </a:pPr>
            <a:r>
              <a:rPr lang="en-US" sz="2800" dirty="0" smtClean="0"/>
              <a:t>White ink:</a:t>
            </a:r>
          </a:p>
          <a:p>
            <a:pPr marL="342900" indent="-342900">
              <a:buAutoNum type="alphaUcPeriod"/>
            </a:pPr>
            <a:r>
              <a:rPr lang="en-US" sz="2800" dirty="0" smtClean="0"/>
              <a:t>Lead Marking</a:t>
            </a:r>
          </a:p>
          <a:p>
            <a:pPr marL="342900" indent="-342900">
              <a:buAutoNum type="alphaUcPeriod"/>
            </a:pPr>
            <a:endParaRPr lang="en-US" sz="2800" dirty="0" smtClean="0"/>
          </a:p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About: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Radiographic View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Body part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Place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Date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Age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Sex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800" dirty="0" smtClean="0"/>
              <a:t>etc</a:t>
            </a:r>
          </a:p>
          <a:p>
            <a:pPr marL="342900" indent="-342900"/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04800" y="76201"/>
            <a:ext cx="85344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Radiographic evaluation: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 1: Case History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 2: Physical examination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 3: Correct Radiographic procedure; Two views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 4: Location of Lesion: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Knowledge of anatomy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Basic Roentgen signs of pathology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Size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Architecture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Contour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Density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Position</a:t>
            </a:r>
          </a:p>
          <a:p>
            <a:pPr lvl="4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Function			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382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Lesions Which can be diagnosed </a:t>
            </a:r>
            <a:r>
              <a:rPr lang="en-US" sz="2800" dirty="0" err="1" smtClean="0"/>
              <a:t>Radiographically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 Developmental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Metabolic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Traumatic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Infectious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err="1" smtClean="0"/>
              <a:t>Neoplastic</a:t>
            </a:r>
            <a:endParaRPr lang="en-US" sz="2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Degenerative</a:t>
            </a:r>
            <a:endParaRPr lang="en-IN" sz="2800" dirty="0" smtClean="0"/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	Radiographic finding must be interpreted in term of anatomy, physiology and 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2500" t="14002" r="3333" b="180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6090" y="2967334"/>
            <a:ext cx="5218110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Thanks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Radiograph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 </a:t>
            </a:r>
            <a:r>
              <a:rPr lang="en-IN" sz="2400" b="1" i="1" dirty="0" smtClean="0"/>
              <a:t>shadowgraph…..</a:t>
            </a:r>
            <a:r>
              <a:rPr lang="en-IN" sz="2400" dirty="0" smtClean="0"/>
              <a:t>geometric rules applicable to the formation of 	shadows are also valid for 	radiographs.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endParaRPr lang="en-IN" sz="2400" dirty="0" smtClean="0"/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Outlines an object in only two planes, at least two views, made at right angles to one another (orthogonal views), are required to demonstrate the object in a three-dimensional representation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00200" y="228600"/>
            <a:ext cx="6858000" cy="560388"/>
          </a:xfrm>
          <a:prstGeom prst="rect">
            <a:avLst/>
          </a:prstGeom>
          <a:noFill/>
          <a:ln/>
        </p:spPr>
        <p:txBody>
          <a:bodyPr lIns="92075" tIns="46038" rIns="92075" bIns="46038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X-ray production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914400"/>
            <a:ext cx="8686800" cy="1447800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energy electrons, accelerated by thousands of kilovolts of potential, interact with a metal target in 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x-ray tube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x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68575"/>
            <a:ext cx="5943600" cy="3832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71600" y="228600"/>
            <a:ext cx="6858000" cy="560388"/>
          </a:xfrm>
          <a:prstGeom prst="rect">
            <a:avLst/>
          </a:prstGeom>
          <a:noFill/>
          <a:ln/>
        </p:spPr>
        <p:txBody>
          <a:bodyPr lIns="92075" tIns="46038" rIns="92075" bIns="46038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X-rays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67000" y="5029200"/>
            <a:ext cx="4876800" cy="990600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Frequencies: &gt;3 x 10</a:t>
            </a:r>
            <a:r>
              <a:rPr kumimoji="0" lang="en-US" sz="20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Hz.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Wavelengths: &lt;10 nm.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Quantum energies: &gt;124 eV.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EM_Spectr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924800" cy="32607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Five radiographic opacities can be recognized: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Metal……..</a:t>
            </a:r>
            <a:r>
              <a:rPr lang="en-US" sz="2400" dirty="0" smtClean="0">
                <a:latin typeface="BaskervilleNewBQ-Roman" charset="0"/>
              </a:rPr>
              <a:t> ………………….Bright white </a:t>
            </a:r>
            <a:endParaRPr lang="en-IN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Bone or mineral………………….</a:t>
            </a:r>
            <a:r>
              <a:rPr lang="en-US" sz="2400" dirty="0" smtClean="0">
                <a:latin typeface="BaskervilleNewBQ-Roman" charset="0"/>
              </a:rPr>
              <a:t> White</a:t>
            </a:r>
            <a:endParaRPr lang="en-IN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Fluid or soft tissue………………</a:t>
            </a:r>
            <a:r>
              <a:rPr lang="en-US" sz="2400" dirty="0" smtClean="0">
                <a:latin typeface="BaskervilleNewBQ-Roman" charset="0"/>
              </a:rPr>
              <a:t> Grey</a:t>
            </a:r>
            <a:endParaRPr lang="en-IN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IN" sz="2400" dirty="0" smtClean="0"/>
              <a:t>Fat.</a:t>
            </a:r>
            <a:r>
              <a:rPr lang="en-US" sz="2400" dirty="0" smtClean="0">
                <a:latin typeface="BaskervilleNewBQ-Roman" charset="0"/>
              </a:rPr>
              <a:t> …………………………..Darker grey</a:t>
            </a:r>
            <a:endParaRPr lang="en-IN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Gas (air)……………………………..</a:t>
            </a:r>
            <a:r>
              <a:rPr lang="en-US" sz="2400" dirty="0" smtClean="0">
                <a:latin typeface="BaskervilleNewBQ-Roman" charset="0"/>
              </a:rPr>
              <a:t> Black</a:t>
            </a:r>
            <a:endParaRPr lang="en-IN" sz="2400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39135"/>
            <a:ext cx="8458200" cy="36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1143000"/>
            <a:ext cx="5715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RADIOLOGIC CHANGES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IN" sz="4000" dirty="0" smtClean="0"/>
              <a:t>Changes in outline.</a:t>
            </a:r>
          </a:p>
          <a:p>
            <a:pPr lvl="0">
              <a:buFont typeface="Wingdings" pitchFamily="2" charset="2"/>
              <a:buChar char="ü"/>
            </a:pPr>
            <a:r>
              <a:rPr lang="en-IN" sz="4000" dirty="0" smtClean="0"/>
              <a:t>Changes in position.</a:t>
            </a:r>
          </a:p>
          <a:p>
            <a:pPr>
              <a:buFont typeface="Wingdings" pitchFamily="2" charset="2"/>
              <a:buChar char="ü"/>
            </a:pPr>
            <a:r>
              <a:rPr lang="en-IN" sz="4000" dirty="0" smtClean="0"/>
              <a:t>Changes in opacity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990600"/>
            <a:ext cx="91440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-76200"/>
            <a:ext cx="53858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STANDARD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VIEWS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81000" y="914400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Factors affecting image detail: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Film speed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Focal spot size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Focal spot-film distance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Object-film distance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Intensifying screens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Distortion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lum bright="-10000" contrast="10000"/>
          </a:blip>
          <a:srcRect t="4444" r="1667" b="5556"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</TotalTime>
  <Words>233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Basic Concept of Radiographic Evaluation of Veterinary Patients   Dr Sanjay Purohit     Department of Surgery and Radiology, DUVASU, Mathura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Sanjay</dc:creator>
  <cp:lastModifiedBy>Rishab Sharma</cp:lastModifiedBy>
  <cp:revision>66</cp:revision>
  <dcterms:created xsi:type="dcterms:W3CDTF">2006-08-16T00:00:00Z</dcterms:created>
  <dcterms:modified xsi:type="dcterms:W3CDTF">2022-07-26T10:46:05Z</dcterms:modified>
</cp:coreProperties>
</file>