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5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1" d="100"/>
        <a:sy n="51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81000" y="1524000"/>
            <a:ext cx="8305800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lgerian" pitchFamily="82" charset="0"/>
                <a:ea typeface="Times New Roman" pitchFamily="18" charset="0"/>
                <a:cs typeface="Mangal" pitchFamily="18" charset="0"/>
              </a:rPr>
              <a:t>Puberty  &amp;  sexual maturity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lgerian" pitchFamily="82" charset="0"/>
                <a:ea typeface="Times New Roman" pitchFamily="18" charset="0"/>
                <a:cs typeface="Mangal" pitchFamily="18" charset="0"/>
              </a:rPr>
              <a:t>in  male  animals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4000" b="1" dirty="0" smtClean="0">
              <a:latin typeface="Algerian" pitchFamily="82" charset="0"/>
              <a:cs typeface="Mangal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4000" b="1" dirty="0" smtClean="0">
              <a:latin typeface="Algerian" pitchFamily="82" charset="0"/>
              <a:cs typeface="Mangal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4000" b="1" dirty="0" smtClean="0">
              <a:latin typeface="Algerian" pitchFamily="82" charset="0"/>
              <a:cs typeface="Mangal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 smtClean="0">
                <a:latin typeface="Arial Rounded MT Bold" pitchFamily="34" charset="0"/>
                <a:cs typeface="Mangal" pitchFamily="18" charset="0"/>
              </a:rPr>
              <a:t>- Dr. </a:t>
            </a:r>
            <a:r>
              <a:rPr lang="en-US" sz="2800" b="1" dirty="0" err="1" smtClean="0">
                <a:latin typeface="Arial Rounded MT Bold" pitchFamily="34" charset="0"/>
                <a:cs typeface="Mangal" pitchFamily="18" charset="0"/>
              </a:rPr>
              <a:t>Vikas</a:t>
            </a:r>
            <a:r>
              <a:rPr lang="en-US" sz="2800" b="1" dirty="0" smtClean="0">
                <a:latin typeface="Arial Rounded MT Bold" pitchFamily="34" charset="0"/>
                <a:cs typeface="Mangal" pitchFamily="18" charset="0"/>
              </a:rPr>
              <a:t> </a:t>
            </a:r>
            <a:r>
              <a:rPr lang="en-US" sz="2800" b="1" dirty="0" err="1" smtClean="0">
                <a:latin typeface="Arial Rounded MT Bold" pitchFamily="34" charset="0"/>
                <a:cs typeface="Mangal" pitchFamily="18" charset="0"/>
              </a:rPr>
              <a:t>Sachan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609600"/>
            <a:ext cx="88392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/>
            <a:endParaRPr lang="en-US" sz="2400" dirty="0" smtClean="0">
              <a:latin typeface="Arial Rounded MT Bold" pitchFamily="34" charset="0"/>
            </a:endParaRPr>
          </a:p>
          <a:p>
            <a:pPr marL="457200" lvl="0" indent="-457200"/>
            <a:r>
              <a:rPr lang="en-US" sz="2400" dirty="0" smtClean="0">
                <a:latin typeface="Arial Rounded MT Bold" pitchFamily="34" charset="0"/>
              </a:rPr>
              <a:t>4. Hormonal </a:t>
            </a:r>
            <a:r>
              <a:rPr lang="en-US" sz="2400" dirty="0" err="1" smtClean="0">
                <a:latin typeface="Arial Rounded MT Bold" pitchFamily="34" charset="0"/>
              </a:rPr>
              <a:t>inbalance</a:t>
            </a:r>
            <a:r>
              <a:rPr lang="en-US" sz="2400" dirty="0" smtClean="0">
                <a:latin typeface="Arial Rounded MT Bold" pitchFamily="34" charset="0"/>
              </a:rPr>
              <a:t> (</a:t>
            </a:r>
            <a:r>
              <a:rPr lang="en-US" sz="2400" dirty="0" err="1" smtClean="0">
                <a:latin typeface="Arial Rounded MT Bold" pitchFamily="34" charset="0"/>
              </a:rPr>
              <a:t>GnRH</a:t>
            </a:r>
            <a:r>
              <a:rPr lang="en-US" sz="2400" dirty="0" smtClean="0">
                <a:latin typeface="Arial Rounded MT Bold" pitchFamily="34" charset="0"/>
              </a:rPr>
              <a:t>---</a:t>
            </a:r>
            <a:r>
              <a:rPr lang="en-US" sz="2400" dirty="0" err="1" smtClean="0">
                <a:latin typeface="Arial Rounded MT Bold" pitchFamily="34" charset="0"/>
              </a:rPr>
              <a:t>Gn</a:t>
            </a:r>
            <a:r>
              <a:rPr lang="en-US" sz="2400" dirty="0" smtClean="0">
                <a:latin typeface="Arial Rounded MT Bold" pitchFamily="34" charset="0"/>
              </a:rPr>
              <a:t>---Testosterone)</a:t>
            </a:r>
          </a:p>
          <a:p>
            <a:pPr marL="457200" lvl="0" indent="-457200"/>
            <a:r>
              <a:rPr lang="en-US" sz="2400" dirty="0" smtClean="0">
                <a:latin typeface="Arial Rounded MT Bold" pitchFamily="34" charset="0"/>
              </a:rPr>
              <a:t>     - Melatonin from pineal gland </a:t>
            </a:r>
          </a:p>
          <a:p>
            <a:pPr marL="457200" lvl="0" indent="-457200"/>
            <a:r>
              <a:rPr lang="en-US" sz="2400" dirty="0" smtClean="0">
                <a:latin typeface="Arial Rounded MT Bold" pitchFamily="34" charset="0"/>
              </a:rPr>
              <a:t>          .. Increases the brain steroid receptors sensitivity </a:t>
            </a:r>
          </a:p>
          <a:p>
            <a:pPr marL="457200" lvl="0" indent="-457200"/>
            <a:r>
              <a:rPr lang="en-US" sz="2400" dirty="0" smtClean="0">
                <a:latin typeface="Arial Rounded MT Bold" pitchFamily="34" charset="0"/>
              </a:rPr>
              <a:t>          .. Delayed puberty</a:t>
            </a:r>
          </a:p>
          <a:p>
            <a:pPr marL="457200" lvl="0" indent="-457200"/>
            <a:endParaRPr lang="en-US" sz="2400" dirty="0" smtClean="0">
              <a:latin typeface="Arial Rounded MT Bold" pitchFamily="34" charset="0"/>
            </a:endParaRPr>
          </a:p>
          <a:p>
            <a:pPr marL="457200" lvl="0" indent="-457200"/>
            <a:r>
              <a:rPr lang="en-US" sz="2400" dirty="0" smtClean="0">
                <a:latin typeface="Arial Rounded MT Bold" pitchFamily="34" charset="0"/>
              </a:rPr>
              <a:t>5. Social factors</a:t>
            </a:r>
          </a:p>
          <a:p>
            <a:pPr marL="457200" lvl="0" indent="-457200"/>
            <a:r>
              <a:rPr lang="en-US" sz="2400" dirty="0" smtClean="0">
                <a:latin typeface="Arial Rounded MT Bold" pitchFamily="34" charset="0"/>
              </a:rPr>
              <a:t>        - Rearing in isolation</a:t>
            </a:r>
          </a:p>
          <a:p>
            <a:pPr marL="457200" lvl="0" indent="-457200"/>
            <a:r>
              <a:rPr lang="en-US" sz="2400" dirty="0" smtClean="0">
                <a:latin typeface="Arial Rounded MT Bold" pitchFamily="34" charset="0"/>
              </a:rPr>
              <a:t>        - Presence of female</a:t>
            </a:r>
          </a:p>
          <a:p>
            <a:pPr marL="457200" lvl="0" indent="-457200"/>
            <a:r>
              <a:rPr lang="en-US" sz="2400" dirty="0" smtClean="0">
                <a:latin typeface="Arial Rounded MT Bold" pitchFamily="34" charset="0"/>
              </a:rPr>
              <a:t>        </a:t>
            </a:r>
          </a:p>
          <a:p>
            <a:pPr marL="457200" lvl="0" indent="-457200"/>
            <a:endParaRPr lang="en-US" sz="2400" dirty="0" smtClean="0">
              <a:latin typeface="Arial Rounded MT Bold" pitchFamily="34" charset="0"/>
            </a:endParaRPr>
          </a:p>
          <a:p>
            <a:pPr marL="457200" lvl="0" indent="-457200"/>
            <a:r>
              <a:rPr lang="en-US" sz="2400" dirty="0" smtClean="0">
                <a:latin typeface="Arial Rounded MT Bold" pitchFamily="34" charset="0"/>
              </a:rPr>
              <a:t>6. Environmental factors</a:t>
            </a:r>
          </a:p>
          <a:p>
            <a:pPr marL="457200" lvl="0" indent="-457200"/>
            <a:r>
              <a:rPr lang="en-US" sz="2400" dirty="0" smtClean="0">
                <a:latin typeface="Arial Rounded MT Bold" pitchFamily="34" charset="0"/>
              </a:rPr>
              <a:t>        - Extreme cold/hot/humid</a:t>
            </a:r>
          </a:p>
          <a:p>
            <a:pPr marL="457200" lvl="0" indent="-457200"/>
            <a:r>
              <a:rPr lang="en-US" sz="2400" dirty="0" smtClean="0">
                <a:latin typeface="Arial Rounded MT Bold" pitchFamily="34" charset="0"/>
              </a:rPr>
              <a:t>        - Reducing day light (In ram) .. Poor </a:t>
            </a:r>
            <a:r>
              <a:rPr lang="en-US" sz="2400" dirty="0" err="1" smtClean="0">
                <a:latin typeface="Arial Rounded MT Bold" pitchFamily="34" charset="0"/>
              </a:rPr>
              <a:t>prolactin</a:t>
            </a:r>
            <a:endParaRPr lang="en-US" sz="2400" dirty="0" smtClean="0">
              <a:latin typeface="Arial Rounded MT Bold" pitchFamily="34" charset="0"/>
            </a:endParaRPr>
          </a:p>
          <a:p>
            <a:pPr marL="457200" lvl="0" indent="-457200"/>
            <a:r>
              <a:rPr lang="en-US" sz="2400" dirty="0" smtClean="0">
                <a:latin typeface="Arial Rounded MT Bold" pitchFamily="34" charset="0"/>
              </a:rPr>
              <a:t>                                                               .. More </a:t>
            </a:r>
            <a:r>
              <a:rPr lang="en-US" sz="2400" dirty="0" err="1" smtClean="0">
                <a:latin typeface="Arial Rounded MT Bold" pitchFamily="34" charset="0"/>
              </a:rPr>
              <a:t>Gn</a:t>
            </a:r>
            <a:endParaRPr lang="en-US" sz="2400" dirty="0" smtClean="0">
              <a:latin typeface="Arial Rounded MT Bold" pitchFamily="34" charset="0"/>
            </a:endParaRPr>
          </a:p>
          <a:p>
            <a:pPr marL="457200" lvl="0" indent="-457200"/>
            <a:r>
              <a:rPr lang="en-US" sz="2400" dirty="0" smtClean="0">
                <a:latin typeface="Arial Rounded MT Bold" pitchFamily="34" charset="0"/>
              </a:rPr>
              <a:t>                                                               .. More testosterone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52400" y="381000"/>
            <a:ext cx="8839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IN" sz="2800" dirty="0">
              <a:latin typeface="Arial Rounded MT Bold" pitchFamily="34" charset="0"/>
            </a:endParaRPr>
          </a:p>
        </p:txBody>
      </p:sp>
      <p:pic>
        <p:nvPicPr>
          <p:cNvPr id="4" name="Picture 3" descr="http://www.asianweek.com/wp-content/uploads/2008/12/thank-yo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410825"/>
            <a:ext cx="88392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Tx/>
              <a:buChar char="-"/>
            </a:pP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smtClean="0">
                <a:latin typeface="Arial Rounded MT Bold" pitchFamily="34" charset="0"/>
              </a:rPr>
              <a:t>Reduced brain steroid receptor sensitivity </a:t>
            </a:r>
          </a:p>
          <a:p>
            <a:pPr lvl="0"/>
            <a:r>
              <a:rPr lang="en-US" sz="2400" dirty="0" smtClean="0">
                <a:latin typeface="Arial Rounded MT Bold" pitchFamily="34" charset="0"/>
              </a:rPr>
              <a:t>      … Increased </a:t>
            </a:r>
            <a:r>
              <a:rPr lang="en-US" sz="2400" dirty="0" err="1" smtClean="0">
                <a:latin typeface="Arial Rounded MT Bold" pitchFamily="34" charset="0"/>
              </a:rPr>
              <a:t>gonadotrophins</a:t>
            </a:r>
            <a:r>
              <a:rPr lang="en-US" sz="2400" dirty="0" smtClean="0">
                <a:latin typeface="Arial Rounded MT Bold" pitchFamily="34" charset="0"/>
              </a:rPr>
              <a:t> secretion</a:t>
            </a:r>
          </a:p>
          <a:p>
            <a:pPr lvl="0"/>
            <a:endParaRPr lang="en-US" sz="2400" dirty="0" smtClean="0">
              <a:latin typeface="Arial Rounded MT Bold" pitchFamily="34" charset="0"/>
            </a:endParaRPr>
          </a:p>
          <a:p>
            <a:pPr lvl="0"/>
            <a:endParaRPr lang="en-US" sz="2400" dirty="0" smtClean="0">
              <a:latin typeface="Arial Rounded MT Bold" pitchFamily="34" charset="0"/>
            </a:endParaRPr>
          </a:p>
          <a:p>
            <a:pPr lvl="0"/>
            <a:r>
              <a:rPr lang="en-US" sz="2400" dirty="0" smtClean="0">
                <a:latin typeface="Arial Rounded MT Bold" pitchFamily="34" charset="0"/>
              </a:rPr>
              <a:t>- Age </a:t>
            </a:r>
            <a:r>
              <a:rPr lang="en-US" sz="2400" dirty="0" smtClean="0">
                <a:latin typeface="Arial Rounded MT Bold" pitchFamily="34" charset="0"/>
              </a:rPr>
              <a:t>at which </a:t>
            </a:r>
          </a:p>
          <a:p>
            <a:pPr lvl="0"/>
            <a:r>
              <a:rPr lang="en-US" sz="2400" dirty="0" smtClean="0">
                <a:latin typeface="Arial Rounded MT Bold" pitchFamily="34" charset="0"/>
              </a:rPr>
              <a:t>       … Sexual organs - functionally developed </a:t>
            </a:r>
          </a:p>
          <a:p>
            <a:pPr lvl="0"/>
            <a:r>
              <a:rPr lang="en-US" sz="2400" dirty="0" smtClean="0">
                <a:latin typeface="Arial Rounded MT Bold" pitchFamily="34" charset="0"/>
              </a:rPr>
              <a:t>       … Gonads start responding to </a:t>
            </a:r>
            <a:r>
              <a:rPr lang="en-US" sz="2400" dirty="0" err="1" smtClean="0">
                <a:latin typeface="Arial Rounded MT Bold" pitchFamily="34" charset="0"/>
              </a:rPr>
              <a:t>Gn</a:t>
            </a:r>
            <a:endParaRPr lang="en-US" sz="2400" dirty="0" smtClean="0">
              <a:latin typeface="Arial Rounded MT Bold" pitchFamily="34" charset="0"/>
            </a:endParaRPr>
          </a:p>
          <a:p>
            <a:pPr lvl="0"/>
            <a:r>
              <a:rPr lang="en-US" sz="2400" dirty="0" smtClean="0">
                <a:latin typeface="Arial Rounded MT Bold" pitchFamily="34" charset="0"/>
              </a:rPr>
              <a:t>       … Start </a:t>
            </a:r>
            <a:r>
              <a:rPr lang="en-US" sz="2400" dirty="0" err="1" smtClean="0">
                <a:latin typeface="Arial Rounded MT Bold" pitchFamily="34" charset="0"/>
              </a:rPr>
              <a:t>steroidogenesis</a:t>
            </a:r>
            <a:r>
              <a:rPr lang="en-US" sz="2400" dirty="0" smtClean="0">
                <a:latin typeface="Arial Rounded MT Bold" pitchFamily="34" charset="0"/>
              </a:rPr>
              <a:t> and spermatogenesis       </a:t>
            </a:r>
          </a:p>
          <a:p>
            <a:pPr lvl="0"/>
            <a:r>
              <a:rPr lang="en-US" sz="2400" dirty="0" smtClean="0">
                <a:latin typeface="Arial Rounded MT Bold" pitchFamily="34" charset="0"/>
              </a:rPr>
              <a:t>       … Secondary sexual characters with proper libido</a:t>
            </a:r>
          </a:p>
          <a:p>
            <a:pPr lvl="0"/>
            <a:endParaRPr lang="en-US" sz="2400" dirty="0" smtClean="0">
              <a:latin typeface="Arial Rounded MT Bold" pitchFamily="34" charset="0"/>
            </a:endParaRPr>
          </a:p>
          <a:p>
            <a:pPr lvl="0"/>
            <a:endParaRPr lang="en-US" sz="2400" dirty="0" smtClean="0">
              <a:latin typeface="Arial Rounded MT Bold" pitchFamily="34" charset="0"/>
            </a:endParaRPr>
          </a:p>
          <a:p>
            <a:pPr lvl="0"/>
            <a:r>
              <a:rPr lang="en-US" sz="2400" dirty="0" smtClean="0">
                <a:latin typeface="Arial Rounded MT Bold" pitchFamily="34" charset="0"/>
              </a:rPr>
              <a:t> </a:t>
            </a:r>
          </a:p>
          <a:p>
            <a:pPr>
              <a:buFontTx/>
              <a:buChar char="-"/>
            </a:pPr>
            <a:r>
              <a:rPr lang="en-US" sz="2400" dirty="0" smtClean="0">
                <a:latin typeface="Arial Rounded MT Bold" pitchFamily="34" charset="0"/>
              </a:rPr>
              <a:t> Functionally developed </a:t>
            </a:r>
            <a:r>
              <a:rPr lang="en-US" sz="2400" dirty="0" err="1" smtClean="0">
                <a:latin typeface="Arial Rounded MT Bold" pitchFamily="34" charset="0"/>
              </a:rPr>
              <a:t>Gonadotrophic</a:t>
            </a:r>
            <a:r>
              <a:rPr lang="en-US" sz="2400" dirty="0" smtClean="0">
                <a:latin typeface="Arial Rounded MT Bold" pitchFamily="34" charset="0"/>
              </a:rPr>
              <a:t> cells (in pituitary)       </a:t>
            </a:r>
          </a:p>
          <a:p>
            <a:r>
              <a:rPr lang="en-US" sz="2400" dirty="0" smtClean="0">
                <a:latin typeface="Arial Rounded MT Bold" pitchFamily="34" charset="0"/>
              </a:rPr>
              <a:t>       … </a:t>
            </a:r>
            <a:r>
              <a:rPr lang="en-US" sz="2400" dirty="0" err="1" smtClean="0">
                <a:latin typeface="Arial Rounded MT Bold" pitchFamily="34" charset="0"/>
              </a:rPr>
              <a:t>Gonadal</a:t>
            </a:r>
            <a:r>
              <a:rPr lang="en-US" sz="2400" dirty="0" smtClean="0">
                <a:latin typeface="Arial Rounded MT Bold" pitchFamily="34" charset="0"/>
              </a:rPr>
              <a:t> maturation</a:t>
            </a:r>
          </a:p>
          <a:p>
            <a:r>
              <a:rPr lang="en-US" sz="2400" dirty="0" smtClean="0">
                <a:latin typeface="Arial Rounded MT Bold" pitchFamily="34" charset="0"/>
              </a:rPr>
              <a:t>       … </a:t>
            </a:r>
            <a:r>
              <a:rPr lang="en-US" sz="2400" dirty="0" err="1" smtClean="0">
                <a:latin typeface="Arial Rounded MT Bold" pitchFamily="34" charset="0"/>
              </a:rPr>
              <a:t>Steroidogenesis</a:t>
            </a:r>
            <a:r>
              <a:rPr lang="en-US" sz="2400" dirty="0" smtClean="0">
                <a:latin typeface="Arial Rounded MT Bold" pitchFamily="34" charset="0"/>
              </a:rPr>
              <a:t> starts </a:t>
            </a:r>
          </a:p>
          <a:p>
            <a:r>
              <a:rPr lang="en-US" sz="2400" dirty="0" smtClean="0">
                <a:latin typeface="Arial Rounded MT Bold" pitchFamily="34" charset="0"/>
              </a:rPr>
              <a:t>                … Development of genital organs </a:t>
            </a:r>
          </a:p>
          <a:p>
            <a:r>
              <a:rPr lang="en-US" sz="2400" dirty="0" smtClean="0">
                <a:latin typeface="Arial Rounded MT Bold" pitchFamily="34" charset="0"/>
              </a:rPr>
              <a:t>                … Secondary sexual </a:t>
            </a:r>
            <a:r>
              <a:rPr lang="en-US" sz="2400" dirty="0" err="1" smtClean="0">
                <a:latin typeface="Arial Rounded MT Bold" pitchFamily="34" charset="0"/>
              </a:rPr>
              <a:t>charcters</a:t>
            </a:r>
            <a:endParaRPr lang="en-US" sz="24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762000"/>
            <a:ext cx="8686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Tx/>
              <a:buChar char="-"/>
            </a:pPr>
            <a:r>
              <a:rPr lang="en-US" sz="2400" dirty="0" smtClean="0">
                <a:latin typeface="Arial Rounded MT Bold" pitchFamily="34" charset="0"/>
              </a:rPr>
              <a:t> At puberty</a:t>
            </a:r>
          </a:p>
          <a:p>
            <a:pPr lvl="0"/>
            <a:r>
              <a:rPr lang="en-US" sz="2400" dirty="0" smtClean="0">
                <a:latin typeface="Arial Rounded MT Bold" pitchFamily="34" charset="0"/>
              </a:rPr>
              <a:t>       … Production of 50 million spermatozoa with 10%   </a:t>
            </a:r>
          </a:p>
          <a:p>
            <a:pPr lvl="0"/>
            <a:r>
              <a:rPr lang="en-US" sz="2400" dirty="0" smtClean="0">
                <a:latin typeface="Arial Rounded MT Bold" pitchFamily="34" charset="0"/>
              </a:rPr>
              <a:t>            progressive motility in 1</a:t>
            </a:r>
            <a:r>
              <a:rPr lang="en-US" sz="2400" baseline="30000" dirty="0" smtClean="0">
                <a:latin typeface="Arial Rounded MT Bold" pitchFamily="34" charset="0"/>
              </a:rPr>
              <a:t>st</a:t>
            </a:r>
            <a:r>
              <a:rPr lang="en-US" sz="2400" dirty="0" smtClean="0">
                <a:latin typeface="Arial Rounded MT Bold" pitchFamily="34" charset="0"/>
              </a:rPr>
              <a:t> seminal ejaculate</a:t>
            </a:r>
          </a:p>
          <a:p>
            <a:pPr lvl="0"/>
            <a:r>
              <a:rPr lang="en-US" sz="2400" dirty="0" smtClean="0">
                <a:latin typeface="Arial Rounded MT Bold" pitchFamily="34" charset="0"/>
              </a:rPr>
              <a:t>            (100 million spermatozoa in case of stallion)</a:t>
            </a:r>
          </a:p>
          <a:p>
            <a:pPr lvl="0"/>
            <a:endParaRPr lang="en-US" sz="2400" dirty="0" smtClean="0">
              <a:latin typeface="Arial Rounded MT Bold" pitchFamily="34" charset="0"/>
            </a:endParaRPr>
          </a:p>
          <a:p>
            <a:pPr lvl="0">
              <a:buFontTx/>
              <a:buChar char="-"/>
            </a:pPr>
            <a:r>
              <a:rPr lang="en-US" sz="2400" dirty="0" smtClean="0">
                <a:latin typeface="Arial Rounded MT Bold" pitchFamily="34" charset="0"/>
              </a:rPr>
              <a:t> Sexual maturity</a:t>
            </a:r>
          </a:p>
          <a:p>
            <a:pPr lvl="0" algn="just"/>
            <a:r>
              <a:rPr lang="en-US" sz="2400" dirty="0" smtClean="0">
                <a:latin typeface="Arial Rounded MT Bold" pitchFamily="34" charset="0"/>
              </a:rPr>
              <a:t>      … Age at which there is complete physiological   </a:t>
            </a:r>
          </a:p>
          <a:p>
            <a:pPr lvl="0" algn="just"/>
            <a:r>
              <a:rPr lang="en-US" sz="2400" dirty="0" smtClean="0">
                <a:latin typeface="Arial Rounded MT Bold" pitchFamily="34" charset="0"/>
              </a:rPr>
              <a:t>           (behavioral &amp; </a:t>
            </a:r>
            <a:r>
              <a:rPr lang="en-US" sz="2400" dirty="0" err="1" smtClean="0">
                <a:latin typeface="Arial Rounded MT Bold" pitchFamily="34" charset="0"/>
              </a:rPr>
              <a:t>spermatogenic</a:t>
            </a:r>
            <a:r>
              <a:rPr lang="en-US" sz="2400" dirty="0" smtClean="0">
                <a:latin typeface="Arial Rounded MT Bold" pitchFamily="34" charset="0"/>
              </a:rPr>
              <a:t>) reproductive </a:t>
            </a:r>
          </a:p>
          <a:p>
            <a:pPr lvl="0" algn="just"/>
            <a:r>
              <a:rPr lang="en-US" sz="2400" dirty="0" smtClean="0">
                <a:latin typeface="Arial Rounded MT Bold" pitchFamily="34" charset="0"/>
              </a:rPr>
              <a:t>           development of male animal </a:t>
            </a:r>
            <a:r>
              <a:rPr lang="en-US" sz="2400" dirty="0" smtClean="0">
                <a:solidFill>
                  <a:srgbClr val="00B050"/>
                </a:solidFill>
                <a:latin typeface="Arial Rounded MT Bold" pitchFamily="34" charset="0"/>
              </a:rPr>
              <a:t>which results into  </a:t>
            </a:r>
          </a:p>
          <a:p>
            <a:pPr lvl="0" algn="just"/>
            <a:r>
              <a:rPr lang="en-US" sz="2400" dirty="0" smtClean="0">
                <a:solidFill>
                  <a:srgbClr val="00B050"/>
                </a:solidFill>
                <a:latin typeface="Arial Rounded MT Bold" pitchFamily="34" charset="0"/>
              </a:rPr>
              <a:t>           fertile services with normal reproductive capacity</a:t>
            </a:r>
          </a:p>
          <a:p>
            <a:pPr lvl="0"/>
            <a:endParaRPr lang="en-US" sz="2400" dirty="0" smtClean="0">
              <a:latin typeface="Arial Rounded MT Bold" pitchFamily="34" charset="0"/>
            </a:endParaRPr>
          </a:p>
          <a:p>
            <a:pPr lvl="0"/>
            <a:endParaRPr lang="en-US" sz="2400" dirty="0" smtClean="0">
              <a:latin typeface="Arial Rounded MT Bold" pitchFamily="34" charset="0"/>
            </a:endParaRPr>
          </a:p>
          <a:p>
            <a:pPr lvl="0"/>
            <a:r>
              <a:rPr lang="en-US" sz="2400" dirty="0" smtClean="0">
                <a:latin typeface="Arial Rounded MT Bold" pitchFamily="34" charset="0"/>
              </a:rPr>
              <a:t>-  </a:t>
            </a:r>
            <a:r>
              <a:rPr lang="en-US" sz="2400" dirty="0" smtClean="0">
                <a:solidFill>
                  <a:srgbClr val="FF0000"/>
                </a:solidFill>
                <a:latin typeface="Arial Rounded MT Bold" pitchFamily="34" charset="0"/>
              </a:rPr>
              <a:t>“Adolescence”</a:t>
            </a:r>
          </a:p>
          <a:p>
            <a:pPr lvl="0"/>
            <a:endParaRPr lang="en-US" sz="2400" dirty="0" smtClean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278553"/>
            <a:ext cx="86868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400" dirty="0" smtClean="0">
                <a:latin typeface="Arial Rounded MT Bold" pitchFamily="34" charset="0"/>
              </a:rPr>
              <a:t>First mounting of a male animal</a:t>
            </a:r>
          </a:p>
          <a:p>
            <a:pPr lvl="0" algn="ctr"/>
            <a:endParaRPr lang="en-US" sz="2400" dirty="0" smtClean="0">
              <a:latin typeface="Arial Rounded MT Bold" pitchFamily="34" charset="0"/>
            </a:endParaRPr>
          </a:p>
          <a:p>
            <a:pPr lvl="0" algn="ctr"/>
            <a:endParaRPr lang="en-US" sz="2400" dirty="0" smtClean="0">
              <a:latin typeface="Arial Rounded MT Bold" pitchFamily="34" charset="0"/>
            </a:endParaRPr>
          </a:p>
          <a:p>
            <a:pPr lvl="0" algn="ctr"/>
            <a:r>
              <a:rPr lang="en-US" sz="2400" dirty="0" smtClean="0">
                <a:latin typeface="Arial Rounded MT Bold" pitchFamily="34" charset="0"/>
              </a:rPr>
              <a:t>Development of penile structure, its shape and size</a:t>
            </a:r>
          </a:p>
          <a:p>
            <a:pPr lvl="0" algn="ctr"/>
            <a:endParaRPr lang="en-US" sz="2400" dirty="0" smtClean="0">
              <a:latin typeface="Arial Rounded MT Bold" pitchFamily="34" charset="0"/>
            </a:endParaRPr>
          </a:p>
          <a:p>
            <a:pPr lvl="0" algn="ctr"/>
            <a:endParaRPr lang="en-US" sz="2400" dirty="0" smtClean="0">
              <a:latin typeface="Arial Rounded MT Bold" pitchFamily="34" charset="0"/>
            </a:endParaRPr>
          </a:p>
          <a:p>
            <a:pPr lvl="0" algn="ctr"/>
            <a:r>
              <a:rPr lang="en-US" sz="2400" dirty="0" smtClean="0">
                <a:latin typeface="Arial Rounded MT Bold" pitchFamily="34" charset="0"/>
              </a:rPr>
              <a:t>Detachment of penile </a:t>
            </a:r>
            <a:r>
              <a:rPr lang="en-US" sz="2400" dirty="0" err="1" smtClean="0">
                <a:latin typeface="Arial Rounded MT Bold" pitchFamily="34" charset="0"/>
              </a:rPr>
              <a:t>frenulum</a:t>
            </a:r>
            <a:endParaRPr lang="en-US" sz="2400" dirty="0" smtClean="0">
              <a:latin typeface="Arial Rounded MT Bold" pitchFamily="34" charset="0"/>
            </a:endParaRPr>
          </a:p>
          <a:p>
            <a:pPr lvl="0" algn="ctr"/>
            <a:endParaRPr lang="en-US" sz="2400" dirty="0" smtClean="0">
              <a:latin typeface="Arial Rounded MT Bold" pitchFamily="34" charset="0"/>
            </a:endParaRPr>
          </a:p>
          <a:p>
            <a:pPr lvl="0" algn="ctr"/>
            <a:endParaRPr lang="en-US" sz="2400" dirty="0" smtClean="0">
              <a:latin typeface="Arial Rounded MT Bold" pitchFamily="34" charset="0"/>
            </a:endParaRPr>
          </a:p>
          <a:p>
            <a:pPr lvl="0" algn="ctr"/>
            <a:r>
              <a:rPr lang="en-US" sz="2400" dirty="0" smtClean="0">
                <a:latin typeface="Arial Rounded MT Bold" pitchFamily="34" charset="0"/>
              </a:rPr>
              <a:t>First ejaculate</a:t>
            </a:r>
          </a:p>
          <a:p>
            <a:pPr lvl="0" algn="ctr"/>
            <a:endParaRPr lang="en-US" sz="2400" dirty="0" smtClean="0">
              <a:latin typeface="Arial Rounded MT Bold" pitchFamily="34" charset="0"/>
            </a:endParaRPr>
          </a:p>
          <a:p>
            <a:pPr lvl="0" algn="ctr"/>
            <a:endParaRPr lang="en-US" sz="2400" dirty="0" smtClean="0">
              <a:latin typeface="Arial Rounded MT Bold" pitchFamily="34" charset="0"/>
            </a:endParaRPr>
          </a:p>
          <a:p>
            <a:pPr lvl="0"/>
            <a:endParaRPr lang="en-US" sz="2400" dirty="0" smtClean="0">
              <a:latin typeface="Arial Rounded MT Bold" pitchFamily="34" charset="0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4572000" y="1676400"/>
            <a:ext cx="152400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own Arrow 3"/>
          <p:cNvSpPr/>
          <p:nvPr/>
        </p:nvSpPr>
        <p:spPr>
          <a:xfrm>
            <a:off x="4572000" y="2743200"/>
            <a:ext cx="152400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4572000" y="3886200"/>
            <a:ext cx="152400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5105400" y="4572000"/>
            <a:ext cx="16764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28600" y="1395948"/>
            <a:ext cx="8686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Ø"/>
            </a:pPr>
            <a:r>
              <a:rPr lang="en-US" sz="2400" dirty="0" smtClean="0">
                <a:latin typeface="Arial Rounded MT Bold" pitchFamily="34" charset="0"/>
              </a:rPr>
              <a:t> Increasing STH………Body growth</a:t>
            </a:r>
          </a:p>
          <a:p>
            <a:pPr lvl="0">
              <a:buFont typeface="Wingdings" pitchFamily="2" charset="2"/>
              <a:buChar char="Ø"/>
            </a:pPr>
            <a:endParaRPr lang="en-US" sz="2400" dirty="0" smtClean="0">
              <a:latin typeface="Arial Rounded MT Bold" pitchFamily="34" charset="0"/>
            </a:endParaRPr>
          </a:p>
          <a:p>
            <a:pPr lvl="0">
              <a:buFont typeface="Wingdings" pitchFamily="2" charset="2"/>
              <a:buChar char="Ø"/>
            </a:pPr>
            <a:endParaRPr lang="en-US" sz="2400" dirty="0" smtClean="0">
              <a:latin typeface="Arial Rounded MT Bold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2400" dirty="0" smtClean="0">
                <a:latin typeface="Arial Rounded MT Bold" pitchFamily="34" charset="0"/>
              </a:rPr>
              <a:t> Stop/slow body growth ……. Reducing STH</a:t>
            </a:r>
          </a:p>
          <a:p>
            <a:pPr lvl="0">
              <a:buFont typeface="Wingdings" pitchFamily="2" charset="2"/>
              <a:buChar char="Ø"/>
            </a:pPr>
            <a:endParaRPr lang="en-US" sz="2400" dirty="0" smtClean="0">
              <a:latin typeface="Arial Rounded MT Bold" pitchFamily="34" charset="0"/>
            </a:endParaRPr>
          </a:p>
          <a:p>
            <a:pPr lvl="0">
              <a:buFont typeface="Wingdings" pitchFamily="2" charset="2"/>
              <a:buChar char="Ø"/>
            </a:pPr>
            <a:endParaRPr lang="en-US" sz="2400" dirty="0" smtClean="0">
              <a:latin typeface="Arial Rounded MT Bold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2400" dirty="0" smtClean="0">
                <a:latin typeface="Arial Rounded MT Bold" pitchFamily="34" charset="0"/>
              </a:rPr>
              <a:t> Increasing ICSH ….. Increasing testosterone</a:t>
            </a:r>
          </a:p>
          <a:p>
            <a:pPr lvl="0">
              <a:buFont typeface="Wingdings" pitchFamily="2" charset="2"/>
              <a:buChar char="Ø"/>
            </a:pPr>
            <a:endParaRPr lang="en-US" sz="2400" dirty="0" smtClean="0">
              <a:latin typeface="Arial Rounded MT Bold" pitchFamily="34" charset="0"/>
            </a:endParaRPr>
          </a:p>
          <a:p>
            <a:pPr lvl="0">
              <a:buFont typeface="Wingdings" pitchFamily="2" charset="2"/>
              <a:buChar char="Ø"/>
            </a:pPr>
            <a:endParaRPr lang="en-US" sz="2400" dirty="0" smtClean="0">
              <a:latin typeface="Arial Rounded MT Bold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2400" dirty="0" smtClean="0">
                <a:latin typeface="Arial Rounded MT Bold" pitchFamily="34" charset="0"/>
              </a:rPr>
              <a:t> Libido &amp; sexual characters…… PUBERTY</a:t>
            </a:r>
          </a:p>
          <a:p>
            <a:pPr lvl="0">
              <a:buFont typeface="Wingdings" pitchFamily="2" charset="2"/>
              <a:buChar char="Ø"/>
            </a:pPr>
            <a:endParaRPr lang="en-US" sz="2400" dirty="0" smtClean="0">
              <a:latin typeface="Arial Rounded MT Bold" pitchFamily="34" charset="0"/>
            </a:endParaRPr>
          </a:p>
          <a:p>
            <a:pPr lvl="0"/>
            <a:endParaRPr lang="en-US" sz="2400" dirty="0" smtClean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909221"/>
            <a:ext cx="88392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 smtClean="0">
                <a:latin typeface="Arial Rounded MT Bold" pitchFamily="34" charset="0"/>
              </a:rPr>
              <a:t> - Age of 2 months to 6 months in bulls</a:t>
            </a:r>
          </a:p>
          <a:p>
            <a:pPr lvl="0"/>
            <a:r>
              <a:rPr lang="en-US" sz="2400" dirty="0" smtClean="0">
                <a:latin typeface="Arial Rounded MT Bold" pitchFamily="34" charset="0"/>
              </a:rPr>
              <a:t>     … Poor sensitivity of </a:t>
            </a:r>
            <a:r>
              <a:rPr lang="en-US" sz="2400" dirty="0" err="1" smtClean="0">
                <a:latin typeface="Arial Rounded MT Bold" pitchFamily="34" charset="0"/>
              </a:rPr>
              <a:t>leydig</a:t>
            </a:r>
            <a:r>
              <a:rPr lang="en-US" sz="2400" dirty="0" smtClean="0">
                <a:latin typeface="Arial Rounded MT Bold" pitchFamily="34" charset="0"/>
              </a:rPr>
              <a:t> cells to ICSH / LH</a:t>
            </a:r>
          </a:p>
          <a:p>
            <a:pPr lvl="0"/>
            <a:endParaRPr lang="en-US" sz="2400" dirty="0" smtClean="0">
              <a:latin typeface="Arial Rounded MT Bold" pitchFamily="34" charset="0"/>
            </a:endParaRPr>
          </a:p>
          <a:p>
            <a:pPr lvl="0"/>
            <a:endParaRPr lang="en-US" sz="2400" dirty="0" smtClean="0">
              <a:latin typeface="Arial Rounded MT Bold" pitchFamily="34" charset="0"/>
            </a:endParaRPr>
          </a:p>
          <a:p>
            <a:pPr lvl="0">
              <a:buFontTx/>
              <a:buChar char="-"/>
            </a:pPr>
            <a:r>
              <a:rPr lang="en-US" sz="2400" dirty="0" smtClean="0">
                <a:latin typeface="Arial Rounded MT Bold" pitchFamily="34" charset="0"/>
              </a:rPr>
              <a:t>From 6 months of age</a:t>
            </a:r>
          </a:p>
          <a:p>
            <a:pPr lvl="0"/>
            <a:r>
              <a:rPr lang="en-US" sz="2400" dirty="0" smtClean="0">
                <a:latin typeface="Arial Rounded MT Bold" pitchFamily="34" charset="0"/>
              </a:rPr>
              <a:t>    … Sensitivity of </a:t>
            </a:r>
            <a:r>
              <a:rPr lang="en-US" sz="2400" dirty="0" err="1" smtClean="0">
                <a:latin typeface="Arial Rounded MT Bold" pitchFamily="34" charset="0"/>
              </a:rPr>
              <a:t>leydig</a:t>
            </a:r>
            <a:r>
              <a:rPr lang="en-US" sz="2400" dirty="0" smtClean="0">
                <a:latin typeface="Arial Rounded MT Bold" pitchFamily="34" charset="0"/>
              </a:rPr>
              <a:t> cells to LH increases gradually </a:t>
            </a:r>
          </a:p>
          <a:p>
            <a:pPr lvl="0"/>
            <a:endParaRPr lang="en-US" sz="2400" dirty="0" smtClean="0">
              <a:latin typeface="Arial Rounded MT Bold" pitchFamily="34" charset="0"/>
            </a:endParaRPr>
          </a:p>
          <a:p>
            <a:pPr lvl="0"/>
            <a:endParaRPr lang="en-US" sz="2400" dirty="0" smtClean="0">
              <a:latin typeface="Arial Rounded MT Bold" pitchFamily="34" charset="0"/>
            </a:endParaRPr>
          </a:p>
          <a:p>
            <a:pPr lvl="0"/>
            <a:r>
              <a:rPr lang="en-US" sz="2400" dirty="0" smtClean="0">
                <a:latin typeface="Arial Rounded MT Bold" pitchFamily="34" charset="0"/>
              </a:rPr>
              <a:t>    … Androgen increases in blood</a:t>
            </a:r>
          </a:p>
          <a:p>
            <a:pPr lvl="0"/>
            <a:r>
              <a:rPr lang="en-US" sz="2400" dirty="0" smtClean="0">
                <a:latin typeface="Arial Rounded MT Bold" pitchFamily="34" charset="0"/>
              </a:rPr>
              <a:t>         (1</a:t>
            </a:r>
            <a:r>
              <a:rPr lang="en-US" sz="2400" baseline="30000" dirty="0" smtClean="0">
                <a:latin typeface="Arial Rounded MT Bold" pitchFamily="34" charset="0"/>
              </a:rPr>
              <a:t>st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androstenedione</a:t>
            </a:r>
            <a:r>
              <a:rPr lang="en-US" sz="2400" dirty="0" smtClean="0">
                <a:latin typeface="Arial Rounded MT Bold" pitchFamily="34" charset="0"/>
              </a:rPr>
              <a:t> and later on testosterone) </a:t>
            </a:r>
          </a:p>
          <a:p>
            <a:pPr lvl="0"/>
            <a:endParaRPr lang="en-US" sz="2400" dirty="0" smtClean="0">
              <a:latin typeface="Arial Rounded MT Bold" pitchFamily="34" charset="0"/>
            </a:endParaRPr>
          </a:p>
          <a:p>
            <a:pPr lvl="0"/>
            <a:endParaRPr lang="en-US" sz="2400" dirty="0" smtClean="0">
              <a:latin typeface="Arial Rounded MT Bold" pitchFamily="34" charset="0"/>
            </a:endParaRPr>
          </a:p>
          <a:p>
            <a:pPr lvl="0"/>
            <a:r>
              <a:rPr lang="en-US" sz="2400" dirty="0" smtClean="0">
                <a:latin typeface="Arial Rounded MT Bold" pitchFamily="34" charset="0"/>
              </a:rPr>
              <a:t>    … Animal attains puberty at particular age</a:t>
            </a:r>
            <a:endParaRPr lang="en-US" sz="24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609600"/>
            <a:ext cx="8839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 smtClean="0">
                <a:latin typeface="Arial Rounded MT Bold" pitchFamily="34" charset="0"/>
              </a:rPr>
              <a:t> - Testicular circumference</a:t>
            </a:r>
          </a:p>
          <a:p>
            <a:pPr lvl="0"/>
            <a:r>
              <a:rPr lang="en-US" sz="2400" dirty="0" smtClean="0">
                <a:latin typeface="Arial Rounded MT Bold" pitchFamily="34" charset="0"/>
              </a:rPr>
              <a:t>     … </a:t>
            </a:r>
            <a:r>
              <a:rPr lang="en-US" sz="2400" dirty="0" smtClean="0">
                <a:solidFill>
                  <a:srgbClr val="FF0000"/>
                </a:solidFill>
                <a:latin typeface="Arial Rounded MT Bold" pitchFamily="34" charset="0"/>
              </a:rPr>
              <a:t>More accurate predictor of puberty </a:t>
            </a:r>
          </a:p>
          <a:p>
            <a:pPr lvl="0"/>
            <a:r>
              <a:rPr lang="en-US" sz="2400" dirty="0" smtClean="0">
                <a:latin typeface="Arial Rounded MT Bold" pitchFamily="34" charset="0"/>
              </a:rPr>
              <a:t>          (than body weight and age)</a:t>
            </a:r>
          </a:p>
          <a:p>
            <a:pPr lvl="0"/>
            <a:r>
              <a:rPr lang="en-US" sz="2400" dirty="0" smtClean="0">
                <a:latin typeface="Arial Rounded MT Bold" pitchFamily="34" charset="0"/>
              </a:rPr>
              <a:t>     … 25 to 27 cm at the age of puberty in bulls</a:t>
            </a:r>
          </a:p>
          <a:p>
            <a:pPr lvl="0"/>
            <a:endParaRPr lang="en-US" sz="2400" dirty="0" smtClean="0">
              <a:latin typeface="Arial Rounded MT Bold" pitchFamily="34" charset="0"/>
            </a:endParaRPr>
          </a:p>
          <a:p>
            <a:pPr lvl="0"/>
            <a:r>
              <a:rPr lang="en-US" sz="2400" dirty="0" smtClean="0">
                <a:latin typeface="Arial Rounded MT Bold" pitchFamily="34" charset="0"/>
              </a:rPr>
              <a:t>- Age of puberty :  </a:t>
            </a:r>
          </a:p>
          <a:p>
            <a:pPr lvl="0"/>
            <a:r>
              <a:rPr lang="en-US" sz="2400" dirty="0" smtClean="0">
                <a:latin typeface="Arial Rounded MT Bold" pitchFamily="34" charset="0"/>
              </a:rPr>
              <a:t>            Cattle bull (exotic)           - 1.0 to 1.5 yrs</a:t>
            </a:r>
          </a:p>
          <a:p>
            <a:r>
              <a:rPr lang="en-US" sz="2400" dirty="0" smtClean="0">
                <a:latin typeface="Arial Rounded MT Bold" pitchFamily="34" charset="0"/>
              </a:rPr>
              <a:t>            Cattle bull (indigenous) - 1.5 to 2.0 yrs</a:t>
            </a:r>
          </a:p>
          <a:p>
            <a:r>
              <a:rPr lang="en-US" sz="2400" dirty="0" smtClean="0">
                <a:latin typeface="Arial Rounded MT Bold" pitchFamily="34" charset="0"/>
              </a:rPr>
              <a:t>            Buffalo bulls                      -  14 to 16 months </a:t>
            </a:r>
          </a:p>
          <a:p>
            <a:r>
              <a:rPr lang="en-US" sz="2400" dirty="0" smtClean="0">
                <a:latin typeface="Arial Rounded MT Bold" pitchFamily="34" charset="0"/>
              </a:rPr>
              <a:t>            Stallion                               -  1.5 to 2.0 yrs</a:t>
            </a:r>
          </a:p>
          <a:p>
            <a:r>
              <a:rPr lang="en-US" sz="2400" dirty="0" smtClean="0">
                <a:latin typeface="Arial Rounded MT Bold" pitchFamily="34" charset="0"/>
              </a:rPr>
              <a:t>            Camel                                 - 3 yrs.</a:t>
            </a:r>
          </a:p>
          <a:p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smtClean="0">
                <a:latin typeface="Arial Rounded MT Bold" pitchFamily="34" charset="0"/>
              </a:rPr>
              <a:t>           </a:t>
            </a:r>
            <a:r>
              <a:rPr lang="en-US" sz="2400" dirty="0" smtClean="0">
                <a:latin typeface="Arial Rounded MT Bold" pitchFamily="34" charset="0"/>
              </a:rPr>
              <a:t>Boar                                    </a:t>
            </a:r>
            <a:r>
              <a:rPr lang="en-US" sz="2400" dirty="0" smtClean="0">
                <a:latin typeface="Arial Rounded MT Bold" pitchFamily="34" charset="0"/>
              </a:rPr>
              <a:t>- 6.0 to 7.0 months </a:t>
            </a:r>
            <a:endParaRPr lang="en-US" sz="2400" dirty="0" smtClean="0">
              <a:latin typeface="Arial Rounded MT Bold" pitchFamily="34" charset="0"/>
            </a:endParaRPr>
          </a:p>
          <a:p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smtClean="0">
                <a:latin typeface="Arial Rounded MT Bold" pitchFamily="34" charset="0"/>
              </a:rPr>
              <a:t>           Ram                                     </a:t>
            </a:r>
            <a:r>
              <a:rPr lang="en-US" sz="2400" dirty="0" smtClean="0">
                <a:latin typeface="Arial Rounded MT Bold" pitchFamily="34" charset="0"/>
              </a:rPr>
              <a:t>- 7.0 to 8.0 months</a:t>
            </a:r>
          </a:p>
          <a:p>
            <a:r>
              <a:rPr lang="en-US" sz="2400" dirty="0" smtClean="0">
                <a:latin typeface="Arial Rounded MT Bold" pitchFamily="34" charset="0"/>
              </a:rPr>
              <a:t>            </a:t>
            </a:r>
            <a:r>
              <a:rPr lang="en-US" sz="2400" dirty="0" smtClean="0">
                <a:latin typeface="Arial Rounded MT Bold" pitchFamily="34" charset="0"/>
              </a:rPr>
              <a:t>Dog </a:t>
            </a:r>
            <a:r>
              <a:rPr lang="en-US" sz="2400" dirty="0" smtClean="0">
                <a:latin typeface="Arial Rounded MT Bold" pitchFamily="34" charset="0"/>
              </a:rPr>
              <a:t>and tom                     - 8.0 to 10 months</a:t>
            </a:r>
            <a:endParaRPr lang="en-US" sz="24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745153"/>
            <a:ext cx="8839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Arial Rounded MT Bold" pitchFamily="34" charset="0"/>
              </a:rPr>
              <a:t>FACTORS AFFECTING PUBERTY  &amp;  SEXUAL MATURITY</a:t>
            </a:r>
          </a:p>
          <a:p>
            <a:pPr lvl="0"/>
            <a:endParaRPr lang="en-US" sz="2400" dirty="0" smtClean="0">
              <a:latin typeface="Arial Rounded MT Bold" pitchFamily="34" charset="0"/>
            </a:endParaRPr>
          </a:p>
          <a:p>
            <a:pPr marL="457200" lvl="0" indent="-457200">
              <a:buAutoNum type="arabicPeriod"/>
            </a:pPr>
            <a:r>
              <a:rPr lang="en-US" sz="2400" dirty="0" smtClean="0">
                <a:latin typeface="Arial Rounded MT Bold" pitchFamily="34" charset="0"/>
              </a:rPr>
              <a:t>Genetic makeup and environment</a:t>
            </a:r>
          </a:p>
          <a:p>
            <a:pPr marL="457200" lvl="0" indent="-457200"/>
            <a:r>
              <a:rPr lang="en-US" sz="2400" dirty="0" smtClean="0">
                <a:latin typeface="Arial Rounded MT Bold" pitchFamily="34" charset="0"/>
              </a:rPr>
              <a:t>       - Species, breed, Individual</a:t>
            </a:r>
          </a:p>
          <a:p>
            <a:pPr marL="457200" lvl="0" indent="-457200"/>
            <a:r>
              <a:rPr lang="en-US" sz="2400" dirty="0" smtClean="0">
                <a:latin typeface="Arial Rounded MT Bold" pitchFamily="34" charset="0"/>
              </a:rPr>
              <a:t>         (Exotic and cross </a:t>
            </a:r>
            <a:r>
              <a:rPr lang="en-US" sz="2400" dirty="0" err="1" smtClean="0">
                <a:latin typeface="Arial Rounded MT Bold" pitchFamily="34" charset="0"/>
              </a:rPr>
              <a:t>breds</a:t>
            </a:r>
            <a:r>
              <a:rPr lang="en-US" sz="2400" dirty="0" smtClean="0">
                <a:latin typeface="Arial Rounded MT Bold" pitchFamily="34" charset="0"/>
              </a:rPr>
              <a:t> &lt; Indigenous and inbred)</a:t>
            </a:r>
          </a:p>
          <a:p>
            <a:pPr marL="457200" lvl="0" indent="-457200">
              <a:buAutoNum type="arabicPeriod"/>
            </a:pPr>
            <a:endParaRPr lang="en-US" sz="2400" dirty="0" smtClean="0">
              <a:latin typeface="Arial Rounded MT Bold" pitchFamily="34" charset="0"/>
            </a:endParaRPr>
          </a:p>
          <a:p>
            <a:pPr marL="457200" lvl="0" indent="-457200">
              <a:buAutoNum type="arabicPeriod"/>
            </a:pPr>
            <a:endParaRPr lang="en-US" sz="2400" dirty="0" smtClean="0">
              <a:latin typeface="Arial Rounded MT Bold" pitchFamily="34" charset="0"/>
            </a:endParaRPr>
          </a:p>
          <a:p>
            <a:pPr marL="457200" lvl="0" indent="-457200"/>
            <a:r>
              <a:rPr lang="en-US" sz="2400" dirty="0" smtClean="0">
                <a:latin typeface="Arial Rounded MT Bold" pitchFamily="34" charset="0"/>
              </a:rPr>
              <a:t>2.  Body weight (Cattle bull    – 240 kg)</a:t>
            </a:r>
          </a:p>
          <a:p>
            <a:pPr marL="457200" lvl="0" indent="-457200"/>
            <a:r>
              <a:rPr lang="en-US" sz="2400" dirty="0" smtClean="0">
                <a:latin typeface="Arial Rounded MT Bold" pitchFamily="34" charset="0"/>
              </a:rPr>
              <a:t>                               </a:t>
            </a:r>
            <a:r>
              <a:rPr lang="en-US" sz="2400" dirty="0" smtClean="0">
                <a:latin typeface="Arial Rounded MT Bold" pitchFamily="34" charset="0"/>
              </a:rPr>
              <a:t>(</a:t>
            </a:r>
            <a:r>
              <a:rPr lang="en-US" sz="2400" dirty="0" smtClean="0">
                <a:latin typeface="Arial Rounded MT Bold" pitchFamily="34" charset="0"/>
              </a:rPr>
              <a:t>Buffalo bull – 280 kg)  </a:t>
            </a:r>
          </a:p>
          <a:p>
            <a:pPr marL="457200" lvl="0" indent="-457200"/>
            <a:endParaRPr lang="en-US" sz="2400" dirty="0" smtClean="0">
              <a:latin typeface="Arial Rounded MT Bold" pitchFamily="34" charset="0"/>
            </a:endParaRPr>
          </a:p>
          <a:p>
            <a:pPr marL="457200" lvl="0" indent="-457200"/>
            <a:r>
              <a:rPr lang="en-US" sz="2400" dirty="0" smtClean="0">
                <a:latin typeface="Arial Rounded MT Bold" pitchFamily="34" charset="0"/>
              </a:rPr>
              <a:t>       .. At puberty .. Ram </a:t>
            </a:r>
            <a:r>
              <a:rPr lang="en-US" sz="2400" dirty="0" smtClean="0">
                <a:latin typeface="Arial Rounded MT Bold" pitchFamily="34" charset="0"/>
              </a:rPr>
              <a:t>          – </a:t>
            </a:r>
            <a:r>
              <a:rPr lang="en-US" sz="2400" dirty="0" smtClean="0">
                <a:latin typeface="Arial Rounded MT Bold" pitchFamily="34" charset="0"/>
              </a:rPr>
              <a:t>60 % of adult </a:t>
            </a:r>
            <a:r>
              <a:rPr lang="en-US" sz="2400" dirty="0" err="1" smtClean="0">
                <a:latin typeface="Arial Rounded MT Bold" pitchFamily="34" charset="0"/>
              </a:rPr>
              <a:t>bw</a:t>
            </a:r>
            <a:endParaRPr lang="en-US" sz="2400" dirty="0" smtClean="0">
              <a:latin typeface="Arial Rounded MT Bold" pitchFamily="34" charset="0"/>
            </a:endParaRPr>
          </a:p>
          <a:p>
            <a:pPr marL="457200" lvl="0" indent="-457200"/>
            <a:r>
              <a:rPr lang="en-US" sz="2400" dirty="0" smtClean="0">
                <a:latin typeface="Arial Rounded MT Bold" pitchFamily="34" charset="0"/>
              </a:rPr>
              <a:t>                                  Cattle bull </a:t>
            </a:r>
            <a:r>
              <a:rPr lang="en-US" sz="2400" dirty="0" smtClean="0">
                <a:latin typeface="Arial Rounded MT Bold" pitchFamily="34" charset="0"/>
              </a:rPr>
              <a:t> – </a:t>
            </a:r>
            <a:r>
              <a:rPr lang="en-US" sz="2400" dirty="0" smtClean="0">
                <a:latin typeface="Arial Rounded MT Bold" pitchFamily="34" charset="0"/>
              </a:rPr>
              <a:t>45 % of adult </a:t>
            </a:r>
            <a:r>
              <a:rPr lang="en-US" sz="2400" dirty="0" err="1" smtClean="0">
                <a:latin typeface="Arial Rounded MT Bold" pitchFamily="34" charset="0"/>
              </a:rPr>
              <a:t>bw</a:t>
            </a:r>
            <a:r>
              <a:rPr lang="en-US" sz="2400" dirty="0" smtClean="0">
                <a:latin typeface="Arial Rounded MT Bold" pitchFamily="34" charset="0"/>
              </a:rPr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609600"/>
            <a:ext cx="8839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/>
            <a:endParaRPr lang="en-US" sz="2400" dirty="0" smtClean="0">
              <a:latin typeface="Arial Rounded MT Bold" pitchFamily="34" charset="0"/>
            </a:endParaRPr>
          </a:p>
          <a:p>
            <a:pPr marL="457200" lvl="0" indent="-457200">
              <a:buAutoNum type="arabicPeriod" startAt="3"/>
            </a:pPr>
            <a:r>
              <a:rPr lang="en-US" sz="2400" dirty="0" err="1" smtClean="0">
                <a:latin typeface="Arial Rounded MT Bold" pitchFamily="34" charset="0"/>
              </a:rPr>
              <a:t>Nutriton</a:t>
            </a:r>
            <a:r>
              <a:rPr lang="en-US" sz="2400" dirty="0" smtClean="0">
                <a:latin typeface="Arial Rounded MT Bold" pitchFamily="34" charset="0"/>
              </a:rPr>
              <a:t> … Body growth rate/weight  </a:t>
            </a:r>
          </a:p>
          <a:p>
            <a:pPr marL="457200" lvl="0" indent="-457200"/>
            <a:r>
              <a:rPr lang="en-US" sz="2400" dirty="0" smtClean="0">
                <a:latin typeface="Arial Rounded MT Bold" pitchFamily="34" charset="0"/>
              </a:rPr>
              <a:t>                       … Endocrine function</a:t>
            </a:r>
          </a:p>
          <a:p>
            <a:pPr marL="457200" lvl="0" indent="-457200"/>
            <a:r>
              <a:rPr lang="en-US" sz="2400" dirty="0" smtClean="0">
                <a:latin typeface="Arial Rounded MT Bold" pitchFamily="34" charset="0"/>
              </a:rPr>
              <a:t>        … High plane – Deposition of fat over gonads</a:t>
            </a:r>
          </a:p>
          <a:p>
            <a:pPr marL="457200" lvl="0" indent="-457200"/>
            <a:r>
              <a:rPr lang="en-US" sz="2400" dirty="0" smtClean="0">
                <a:latin typeface="Arial Rounded MT Bold" pitchFamily="34" charset="0"/>
              </a:rPr>
              <a:t>             Poor secretion of male hormones</a:t>
            </a:r>
          </a:p>
          <a:p>
            <a:pPr marL="457200" lvl="0" indent="-457200"/>
            <a:r>
              <a:rPr lang="en-US" sz="2400" dirty="0" smtClean="0">
                <a:latin typeface="Arial Rounded MT Bold" pitchFamily="34" charset="0"/>
              </a:rPr>
              <a:t>             Hormone absorbed by the fat … Less </a:t>
            </a:r>
            <a:r>
              <a:rPr lang="en-US" sz="2400" dirty="0" err="1" smtClean="0">
                <a:latin typeface="Arial Rounded MT Bold" pitchFamily="34" charset="0"/>
              </a:rPr>
              <a:t>conc</a:t>
            </a:r>
            <a:r>
              <a:rPr lang="en-US" sz="2400" dirty="0" smtClean="0">
                <a:latin typeface="Arial Rounded MT Bold" pitchFamily="34" charset="0"/>
              </a:rPr>
              <a:t> in blood</a:t>
            </a:r>
          </a:p>
          <a:p>
            <a:pPr marL="457200" lvl="0" indent="-457200"/>
            <a:r>
              <a:rPr lang="en-US" sz="2400" dirty="0" smtClean="0">
                <a:latin typeface="Arial Rounded MT Bold" pitchFamily="34" charset="0"/>
              </a:rPr>
              <a:t>             Poor thermoregulation</a:t>
            </a:r>
          </a:p>
          <a:p>
            <a:pPr marL="457200" lvl="0" indent="-457200"/>
            <a:r>
              <a:rPr lang="en-US" sz="2400" dirty="0" smtClean="0">
                <a:latin typeface="Arial Rounded MT Bold" pitchFamily="34" charset="0"/>
              </a:rPr>
              <a:t>             Obesity, </a:t>
            </a:r>
            <a:r>
              <a:rPr lang="en-US" sz="2400" dirty="0" err="1" smtClean="0">
                <a:latin typeface="Arial Rounded MT Bold" pitchFamily="34" charset="0"/>
              </a:rPr>
              <a:t>Letharginess</a:t>
            </a:r>
            <a:r>
              <a:rPr lang="en-US" sz="2400" dirty="0" smtClean="0">
                <a:latin typeface="Arial Rounded MT Bold" pitchFamily="34" charset="0"/>
              </a:rPr>
              <a:t> &amp; </a:t>
            </a:r>
            <a:r>
              <a:rPr lang="en-US" sz="2400" dirty="0" err="1" smtClean="0">
                <a:latin typeface="Arial Rounded MT Bold" pitchFamily="34" charset="0"/>
              </a:rPr>
              <a:t>Lazyness</a:t>
            </a:r>
            <a:endParaRPr lang="en-US" sz="2400" dirty="0" smtClean="0">
              <a:latin typeface="Arial Rounded MT Bold" pitchFamily="34" charset="0"/>
            </a:endParaRPr>
          </a:p>
          <a:p>
            <a:pPr marL="457200" lvl="0" indent="-457200"/>
            <a:endParaRPr lang="en-US" sz="2400" dirty="0" smtClean="0">
              <a:latin typeface="Arial Rounded MT Bold" pitchFamily="34" charset="0"/>
            </a:endParaRPr>
          </a:p>
          <a:p>
            <a:pPr marL="457200" lvl="0" indent="-457200"/>
            <a:r>
              <a:rPr lang="en-US" sz="2400" dirty="0" smtClean="0">
                <a:latin typeface="Arial Rounded MT Bold" pitchFamily="34" charset="0"/>
              </a:rPr>
              <a:t>       </a:t>
            </a:r>
          </a:p>
          <a:p>
            <a:pPr marL="457200" lvl="0" indent="-457200"/>
            <a:r>
              <a:rPr lang="en-US" sz="2400" dirty="0" smtClean="0">
                <a:latin typeface="Arial Rounded MT Bold" pitchFamily="34" charset="0"/>
              </a:rPr>
              <a:t>        … Low plane</a:t>
            </a:r>
          </a:p>
          <a:p>
            <a:pPr marL="457200" lvl="0" indent="-457200"/>
            <a:r>
              <a:rPr lang="en-US" sz="2400" dirty="0" smtClean="0">
                <a:latin typeface="Arial Rounded MT Bold" pitchFamily="34" charset="0"/>
              </a:rPr>
              <a:t>             Poor endocrine regulation</a:t>
            </a:r>
          </a:p>
          <a:p>
            <a:pPr marL="457200" lvl="0" indent="-457200"/>
            <a:r>
              <a:rPr lang="en-US" sz="2400" dirty="0" smtClean="0">
                <a:latin typeface="Arial Rounded MT Bold" pitchFamily="34" charset="0"/>
              </a:rPr>
              <a:t>             Def. of Vitamins (A &amp; E)</a:t>
            </a:r>
          </a:p>
          <a:p>
            <a:pPr marL="457200" lvl="0" indent="-457200"/>
            <a:r>
              <a:rPr lang="en-US" sz="2400" dirty="0" smtClean="0">
                <a:latin typeface="Arial Rounded MT Bold" pitchFamily="34" charset="0"/>
              </a:rPr>
              <a:t>             High Mo &amp; Cu</a:t>
            </a:r>
          </a:p>
          <a:p>
            <a:pPr marL="457200" lvl="0" indent="-457200"/>
            <a:r>
              <a:rPr lang="en-US" sz="2400" dirty="0" smtClean="0">
                <a:latin typeface="Arial Rounded MT Bold" pitchFamily="34" charset="0"/>
              </a:rPr>
              <a:t>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573</Words>
  <Application>Microsoft Office PowerPoint</Application>
  <PresentationFormat>On-screen Show (4:3)</PresentationFormat>
  <Paragraphs>127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Rishab Sharma</cp:lastModifiedBy>
  <cp:revision>47</cp:revision>
  <dcterms:created xsi:type="dcterms:W3CDTF">2006-08-16T00:00:00Z</dcterms:created>
  <dcterms:modified xsi:type="dcterms:W3CDTF">2021-01-18T05:59:41Z</dcterms:modified>
</cp:coreProperties>
</file>