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919956106424" initials="9" lastIdx="1" clrIdx="0">
    <p:extLst>
      <p:ext uri="{19B8F6BF-5375-455C-9EA6-DF929625EA0E}">
        <p15:presenceInfo xmlns:p15="http://schemas.microsoft.com/office/powerpoint/2012/main" userId="4099c2b04d11cc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sorterViewPr>
    <p:cViewPr>
      <p:scale>
        <a:sx n="100" d="100"/>
        <a:sy n="100" d="100"/>
      </p:scale>
      <p:origin x="0" y="-200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11767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F1E3D-2B22-4934-A1B0-367CDC59BB9F}" type="datetimeFigureOut">
              <a:rPr lang="en-IN" smtClean="0"/>
              <a:t>17-10-2021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68046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56816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798649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946210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99351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2117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91699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388484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41553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384982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F1E3D-2B22-4934-A1B0-367CDC59BB9F}" type="datetimeFigureOut">
              <a:rPr lang="en-IN" smtClean="0"/>
              <a:t>17-10-2021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99932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F1E3D-2B22-4934-A1B0-367CDC59BB9F}" type="datetimeFigureOut">
              <a:rPr lang="en-IN" smtClean="0"/>
              <a:t>17-10-2021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40438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AF1E3D-2B22-4934-A1B0-367CDC59BB9F}" type="datetimeFigureOut">
              <a:rPr lang="en-IN" smtClean="0"/>
              <a:t>17-10-2021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23203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F1E3D-2B22-4934-A1B0-367CDC59BB9F}" type="datetimeFigureOut">
              <a:rPr lang="en-IN" smtClean="0"/>
              <a:t>17-10-2021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10632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F1E3D-2B22-4934-A1B0-367CDC59BB9F}" type="datetimeFigureOut">
              <a:rPr lang="en-IN" smtClean="0"/>
              <a:t>17-10-2021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54112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ACAF1E3D-2B22-4934-A1B0-367CDC59BB9F}" type="datetimeFigureOut">
              <a:rPr lang="en-IN" smtClean="0"/>
              <a:t>17-10-2021</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IN"/>
          </a:p>
        </p:txBody>
      </p:sp>
      <p:sp>
        <p:nvSpPr>
          <p:cNvPr id="7" name="Slide Number Placeholder 6"/>
          <p:cNvSpPr>
            <a:spLocks noGrp="1"/>
          </p:cNvSpPr>
          <p:nvPr>
            <p:ph type="sldNum" sz="quarter" idx="12"/>
          </p:nvPr>
        </p:nvSpPr>
        <p:spPr>
          <a:xfrm>
            <a:off x="10742612" y="5883275"/>
            <a:ext cx="322567" cy="365125"/>
          </a:xfrm>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56151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CAF1E3D-2B22-4934-A1B0-367CDC59BB9F}" type="datetimeFigureOut">
              <a:rPr lang="en-IN" smtClean="0"/>
              <a:t>17-10-2021</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E1ED710-CA08-4E9A-85EE-C3C820C5AEA4}" type="slidenum">
              <a:rPr lang="en-IN" smtClean="0"/>
              <a:t>‹#›</a:t>
            </a:fld>
            <a:endParaRPr lang="en-IN"/>
          </a:p>
        </p:txBody>
      </p:sp>
    </p:spTree>
    <p:extLst>
      <p:ext uri="{BB962C8B-B14F-4D97-AF65-F5344CB8AC3E}">
        <p14:creationId xmlns:p14="http://schemas.microsoft.com/office/powerpoint/2010/main" val="165190977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7F80-EE25-4867-B414-3223793589BB}"/>
              </a:ext>
            </a:extLst>
          </p:cNvPr>
          <p:cNvSpPr>
            <a:spLocks noGrp="1"/>
          </p:cNvSpPr>
          <p:nvPr>
            <p:ph type="ctrTitle"/>
          </p:nvPr>
        </p:nvSpPr>
        <p:spPr/>
        <p:txBody>
          <a:bodyPr/>
          <a:lstStyle/>
          <a:p>
            <a:r>
              <a:rPr lang="en-IN" dirty="0"/>
              <a:t>Hernias Part II</a:t>
            </a:r>
          </a:p>
        </p:txBody>
      </p:sp>
      <p:sp>
        <p:nvSpPr>
          <p:cNvPr id="3" name="Subtitle 2">
            <a:extLst>
              <a:ext uri="{FF2B5EF4-FFF2-40B4-BE49-F238E27FC236}">
                <a16:creationId xmlns:a16="http://schemas.microsoft.com/office/drawing/2014/main" id="{6ECB1472-4835-4EA0-A486-190DBB41F850}"/>
              </a:ext>
            </a:extLst>
          </p:cNvPr>
          <p:cNvSpPr>
            <a:spLocks noGrp="1"/>
          </p:cNvSpPr>
          <p:nvPr>
            <p:ph type="subTitle" idx="1"/>
          </p:nvPr>
        </p:nvSpPr>
        <p:spPr>
          <a:xfrm>
            <a:off x="1751012" y="4608852"/>
            <a:ext cx="8676222" cy="1467465"/>
          </a:xfrm>
        </p:spPr>
        <p:txBody>
          <a:bodyPr/>
          <a:lstStyle/>
          <a:p>
            <a:pPr>
              <a:spcBef>
                <a:spcPts val="0"/>
              </a:spcBef>
              <a:spcAft>
                <a:spcPts val="0"/>
              </a:spcAft>
            </a:pPr>
            <a:r>
              <a:rPr lang="en-IN" dirty="0"/>
              <a:t>Gulshan Kumar</a:t>
            </a:r>
          </a:p>
          <a:p>
            <a:pPr>
              <a:spcBef>
                <a:spcPts val="0"/>
              </a:spcBef>
              <a:spcAft>
                <a:spcPts val="0"/>
              </a:spcAft>
            </a:pPr>
            <a:r>
              <a:rPr lang="en-IN" dirty="0"/>
              <a:t>Dept. of Veterinary Surgery &amp; Radiology</a:t>
            </a:r>
          </a:p>
          <a:p>
            <a:pPr>
              <a:spcBef>
                <a:spcPts val="0"/>
              </a:spcBef>
              <a:spcAft>
                <a:spcPts val="0"/>
              </a:spcAft>
            </a:pPr>
            <a:r>
              <a:rPr lang="en-IN" dirty="0"/>
              <a:t>College of Veterinary Science and Animal Husbandry</a:t>
            </a:r>
          </a:p>
          <a:p>
            <a:pPr>
              <a:spcBef>
                <a:spcPts val="0"/>
              </a:spcBef>
              <a:spcAft>
                <a:spcPts val="0"/>
              </a:spcAft>
            </a:pPr>
            <a:r>
              <a:rPr lang="en-IN" sz="1200" dirty="0"/>
              <a:t>U.P. Pt. </a:t>
            </a:r>
            <a:r>
              <a:rPr lang="en-IN" sz="1200" dirty="0" err="1"/>
              <a:t>Deen</a:t>
            </a:r>
            <a:r>
              <a:rPr lang="en-IN" sz="1200" dirty="0"/>
              <a:t> </a:t>
            </a:r>
            <a:r>
              <a:rPr lang="en-IN" sz="1200" dirty="0" err="1"/>
              <a:t>Dayal</a:t>
            </a:r>
            <a:r>
              <a:rPr lang="en-IN" sz="1200" dirty="0"/>
              <a:t> Upadhyaya </a:t>
            </a:r>
            <a:r>
              <a:rPr lang="en-IN" sz="1200" dirty="0" err="1"/>
              <a:t>Pashuchikitsa</a:t>
            </a:r>
            <a:r>
              <a:rPr lang="en-IN" sz="1200" dirty="0"/>
              <a:t> Vigyan Vishwavidyalaya </a:t>
            </a:r>
            <a:r>
              <a:rPr lang="en-IN" sz="1200" dirty="0" err="1"/>
              <a:t>evam</a:t>
            </a:r>
            <a:r>
              <a:rPr lang="en-IN" sz="1200" dirty="0"/>
              <a:t> Go </a:t>
            </a:r>
            <a:r>
              <a:rPr lang="en-IN" sz="1200" dirty="0" err="1"/>
              <a:t>Anusandhan</a:t>
            </a:r>
            <a:r>
              <a:rPr lang="en-IN" sz="1200" dirty="0"/>
              <a:t> </a:t>
            </a:r>
            <a:r>
              <a:rPr lang="en-IN" sz="1200" dirty="0" err="1"/>
              <a:t>Sansthan</a:t>
            </a:r>
            <a:r>
              <a:rPr lang="en-IN" sz="1200" dirty="0"/>
              <a:t>, Mathura- 281 001</a:t>
            </a:r>
          </a:p>
        </p:txBody>
      </p:sp>
    </p:spTree>
    <p:extLst>
      <p:ext uri="{BB962C8B-B14F-4D97-AF65-F5344CB8AC3E}">
        <p14:creationId xmlns:p14="http://schemas.microsoft.com/office/powerpoint/2010/main" val="307514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Gut tie: diagnosis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1200329"/>
          </a:xfrm>
          <a:prstGeom prst="rect">
            <a:avLst/>
          </a:prstGeom>
        </p:spPr>
        <p:txBody>
          <a:bodyPr wrap="square">
            <a:spAutoFit/>
          </a:bodyPr>
          <a:lstStyle/>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Pain on palpation on the right flank.</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Rectal examination wherein the distended and herniated portion of the bowels and the stretched spermatic cord can be palpated.</a:t>
            </a:r>
          </a:p>
        </p:txBody>
      </p:sp>
    </p:spTree>
    <p:extLst>
      <p:ext uri="{BB962C8B-B14F-4D97-AF65-F5344CB8AC3E}">
        <p14:creationId xmlns:p14="http://schemas.microsoft.com/office/powerpoint/2010/main" val="101293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Gut tie: 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1569660"/>
          </a:xfrm>
          <a:prstGeom prst="rect">
            <a:avLst/>
          </a:prstGeom>
        </p:spPr>
        <p:txBody>
          <a:bodyPr wrap="square">
            <a:spAutoFit/>
          </a:bodyPr>
          <a:lstStyle/>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Sometimes it resolves on its own when the animal jumps from a height or walks down rapidly.</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Attempts may be made to reduce the hernia by rectal manipulation </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Right flank laparotomy may be done to reduce the hernia.</a:t>
            </a:r>
          </a:p>
        </p:txBody>
      </p:sp>
    </p:spTree>
    <p:extLst>
      <p:ext uri="{BB962C8B-B14F-4D97-AF65-F5344CB8AC3E}">
        <p14:creationId xmlns:p14="http://schemas.microsoft.com/office/powerpoint/2010/main" val="198254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Diaphragmatic hernia- Dogs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801314"/>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congenital form is </a:t>
            </a:r>
            <a:r>
              <a:rPr lang="en-IN" sz="2400" dirty="0" err="1">
                <a:latin typeface="Arial" panose="020B0604020202020204" pitchFamily="34" charset="0"/>
                <a:cs typeface="Arial" panose="020B0604020202020204" pitchFamily="34" charset="0"/>
              </a:rPr>
              <a:t>peritoneo</a:t>
            </a:r>
            <a:r>
              <a:rPr lang="en-IN" sz="2400" dirty="0">
                <a:latin typeface="Arial" panose="020B0604020202020204" pitchFamily="34" charset="0"/>
                <a:cs typeface="Arial" panose="020B0604020202020204" pitchFamily="34" charset="0"/>
              </a:rPr>
              <a:t>-pericardial diaphragmatic hernia.</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Signs become apparent when the animal shifts to solid food or may be noticed incidentally on a thoracic radiograph or necropsy.</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Acquired diaphragmatic hernia is usually traumatic leading to protrusion of omentum, stomach/liver or rarely, intestines into the thoracic cavity.</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extent of herniation depends upon size and location of tear.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Gradually develops through a small tear due to negative pressure in the thoracic cavity and bellowing action of the abdomen during respiration.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Weakest points in the diaphragm are </a:t>
            </a:r>
            <a:r>
              <a:rPr lang="en-IN" dirty="0"/>
              <a:t>Close to posterior vena cava, Costal margin, and close to the oesophagus.</a:t>
            </a:r>
          </a:p>
          <a:p>
            <a:pPr marL="342900" indent="-342900" algn="just">
              <a:buFont typeface="Arial" panose="020B0604020202020204" pitchFamily="34" charset="0"/>
              <a:buChar char="•"/>
            </a:pP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02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Diaphragmatic hernia- signs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154984"/>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May not be noticed until the 6 months of age when starts feeding on solid foods. </a:t>
            </a:r>
          </a:p>
          <a:p>
            <a:pPr marL="342900" indent="-342900" algn="just" defTabSz="460375">
              <a:buFont typeface="Arial" panose="020B0604020202020204" pitchFamily="34" charset="0"/>
              <a:buChar char="•"/>
            </a:pPr>
            <a:r>
              <a:rPr lang="en-IN" sz="2400" dirty="0">
                <a:latin typeface="Arial" panose="020B0604020202020204" pitchFamily="34" charset="0"/>
                <a:cs typeface="Arial" panose="020B0604020202020204" pitchFamily="34" charset="0"/>
              </a:rPr>
              <a:t>Abdominal respiration, peculiar cough, tendency to tire easily,  unthrift and tucked up abdomen.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Tendency to vomit after feeding, reluctance to move.  Remains in standing position or sits on the hunches.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Difficulty and pain while walking down from a height.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Chronic stomach disorders, respiratory distress, gurgling sounds on auscultation of chest.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Absence of respiratory sounds on affected side. More pronounced respiratory distress immediately after feeding.</a:t>
            </a:r>
          </a:p>
        </p:txBody>
      </p:sp>
    </p:spTree>
    <p:extLst>
      <p:ext uri="{BB962C8B-B14F-4D97-AF65-F5344CB8AC3E}">
        <p14:creationId xmlns:p14="http://schemas.microsoft.com/office/powerpoint/2010/main" val="87871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Diaphragmatic hernia- Diagnosis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1569660"/>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On the basis of history, signs, auscultation (muffled heart sounds).</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Radiography (Survey and contrast),</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Ultrasonography</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Exploratory laparotomy.</a:t>
            </a:r>
          </a:p>
        </p:txBody>
      </p:sp>
      <p:pic>
        <p:nvPicPr>
          <p:cNvPr id="18434" name="Picture 2" descr="Surgical Repair of Traumatic Diaphragmatic Hernia | Clinician's Brief">
            <a:extLst>
              <a:ext uri="{FF2B5EF4-FFF2-40B4-BE49-F238E27FC236}">
                <a16:creationId xmlns:a16="http://schemas.microsoft.com/office/drawing/2014/main" id="{0970D908-5DD8-41E4-89C8-D7339DD3D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778" y="2536796"/>
            <a:ext cx="5648632" cy="43212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16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Diaphragmatic hernia- 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2677656"/>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Only surgical treatment is possible. The diaphragm may be approached by:</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Abdominal approach,</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Lateral thoracic approach,</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Median sternotomy and rib splitting are rarely used,</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In all approaches, positive pressure ventilation is required.</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Restore the negative pressure in the thorax before final closure.</a:t>
            </a:r>
          </a:p>
        </p:txBody>
      </p:sp>
    </p:spTree>
    <p:extLst>
      <p:ext uri="{BB962C8B-B14F-4D97-AF65-F5344CB8AC3E}">
        <p14:creationId xmlns:p14="http://schemas.microsoft.com/office/powerpoint/2010/main" val="213423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Diaphragmatic hernia- 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785652"/>
          </a:xfrm>
          <a:prstGeom prst="rect">
            <a:avLst/>
          </a:prstGeom>
        </p:spPr>
        <p:txBody>
          <a:bodyPr wrap="square">
            <a:spAutoFit/>
          </a:bodyPr>
          <a:lstStyle/>
          <a:p>
            <a:r>
              <a:rPr lang="en-IN" sz="2400" dirty="0">
                <a:latin typeface="Arial" panose="020B0604020202020204" pitchFamily="34" charset="0"/>
                <a:cs typeface="Arial" panose="020B0604020202020204" pitchFamily="34" charset="0"/>
              </a:rPr>
              <a:t>Thoracic approach:</a:t>
            </a:r>
          </a:p>
          <a:p>
            <a:pPr marL="285750" indent="-285750">
              <a:buFont typeface="Arial" panose="020B0604020202020204" pitchFamily="34" charset="0"/>
              <a:buChar char="•"/>
            </a:pPr>
            <a:r>
              <a:rPr lang="en-IN" sz="2400" dirty="0">
                <a:latin typeface="Arial" panose="020B0604020202020204" pitchFamily="34" charset="0"/>
                <a:cs typeface="Arial" panose="020B0604020202020204" pitchFamily="34" charset="0"/>
              </a:rPr>
              <a:t>Entered through 6th or 7th intercostal space. </a:t>
            </a:r>
          </a:p>
          <a:p>
            <a:pPr marL="285750" indent="-285750">
              <a:buFont typeface="Arial" panose="020B0604020202020204" pitchFamily="34" charset="0"/>
              <a:buChar char="•"/>
            </a:pPr>
            <a:r>
              <a:rPr lang="en-IN" sz="2400" dirty="0">
                <a:latin typeface="Arial" panose="020B0604020202020204" pitchFamily="34" charset="0"/>
                <a:cs typeface="Arial" panose="020B0604020202020204" pitchFamily="34" charset="0"/>
              </a:rPr>
              <a:t>The hernia is reduced and the tear in the diaphragm is sutured with a 1-0 synthetic absorbable suture material.</a:t>
            </a:r>
          </a:p>
          <a:p>
            <a:pPr marL="285750" indent="-285750">
              <a:buFont typeface="Arial" panose="020B0604020202020204" pitchFamily="34" charset="0"/>
              <a:buChar char="•"/>
            </a:pPr>
            <a:r>
              <a:rPr lang="en-IN" sz="2400" dirty="0">
                <a:latin typeface="Arial" panose="020B0604020202020204" pitchFamily="34" charset="0"/>
                <a:cs typeface="Arial" panose="020B0604020202020204" pitchFamily="34" charset="0"/>
              </a:rPr>
              <a:t>Avoid injury to lungs and other great vessels. The intercostal incision is closed including the adjacent ribs.</a:t>
            </a:r>
          </a:p>
          <a:p>
            <a:r>
              <a:rPr lang="en-IN" sz="2400" dirty="0">
                <a:latin typeface="Arial" panose="020B0604020202020204" pitchFamily="34" charset="0"/>
                <a:cs typeface="Arial" panose="020B0604020202020204" pitchFamily="34" charset="0"/>
              </a:rPr>
              <a:t>Abdominal approach:</a:t>
            </a:r>
          </a:p>
          <a:p>
            <a:pPr marL="285750" indent="-285750">
              <a:buFont typeface="Arial" panose="020B0604020202020204" pitchFamily="34" charset="0"/>
              <a:buChar char="•"/>
            </a:pPr>
            <a:r>
              <a:rPr lang="en-IN" sz="2400" dirty="0">
                <a:latin typeface="Arial" panose="020B0604020202020204" pitchFamily="34" charset="0"/>
                <a:cs typeface="Arial" panose="020B0604020202020204" pitchFamily="34" charset="0"/>
              </a:rPr>
              <a:t>Mid line incision starting from Xyphoid backwards is made.</a:t>
            </a:r>
          </a:p>
          <a:p>
            <a:pPr marL="285750" indent="-285750">
              <a:buFont typeface="Arial" panose="020B0604020202020204" pitchFamily="34" charset="0"/>
              <a:buChar char="•"/>
            </a:pPr>
            <a:r>
              <a:rPr lang="en-IN" sz="2400" dirty="0">
                <a:latin typeface="Arial" panose="020B0604020202020204" pitchFamily="34" charset="0"/>
                <a:cs typeface="Arial" panose="020B0604020202020204" pitchFamily="34" charset="0"/>
              </a:rPr>
              <a:t>The hernia is reduced and the tear in the diaphragm is closed in the same manner.</a:t>
            </a:r>
          </a:p>
        </p:txBody>
      </p:sp>
    </p:spTree>
    <p:extLst>
      <p:ext uri="{BB962C8B-B14F-4D97-AF65-F5344CB8AC3E}">
        <p14:creationId xmlns:p14="http://schemas.microsoft.com/office/powerpoint/2010/main" val="415199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Diaphragmatic hernia- bovine</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141413" y="1689480"/>
            <a:ext cx="9905999" cy="2677656"/>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In cattle and buffaloes, reticulum is the common herniating organ, however the omasum, abomasum, loops of intestine, spleen or liver may also get involved.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Weakening of the diaphragm by lesions of traumatic </a:t>
            </a:r>
            <a:r>
              <a:rPr lang="en-IN" sz="2400" dirty="0" err="1">
                <a:latin typeface="Arial" panose="020B0604020202020204" pitchFamily="34" charset="0"/>
                <a:cs typeface="Arial" panose="020B0604020202020204" pitchFamily="34" charset="0"/>
              </a:rPr>
              <a:t>reticulo</a:t>
            </a:r>
            <a:r>
              <a:rPr lang="en-IN" sz="2400" dirty="0">
                <a:latin typeface="Arial" panose="020B0604020202020204" pitchFamily="34" charset="0"/>
                <a:cs typeface="Arial" panose="020B0604020202020204" pitchFamily="34" charset="0"/>
              </a:rPr>
              <a:t> peritonitis, congenital weak points of the diaphragm and physical force like increased intra abdominal pressure during pregnancy and parturition, or a violent fall.</a:t>
            </a:r>
          </a:p>
        </p:txBody>
      </p:sp>
    </p:spTree>
    <p:extLst>
      <p:ext uri="{BB962C8B-B14F-4D97-AF65-F5344CB8AC3E}">
        <p14:creationId xmlns:p14="http://schemas.microsoft.com/office/powerpoint/2010/main" val="324705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Diaphragmatic hernia- signs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141413" y="1689480"/>
            <a:ext cx="9905999" cy="4401205"/>
          </a:xfrm>
          <a:prstGeom prst="rect">
            <a:avLst/>
          </a:prstGeom>
        </p:spPr>
        <p:txBody>
          <a:bodyPr wrap="square">
            <a:spAutoFit/>
          </a:bodyPr>
          <a:lstStyle/>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Recurrent tympany not responding to medical treatment. The tympany is mild if only a small portion of reticulum is herniated.</a:t>
            </a:r>
          </a:p>
          <a:p>
            <a:pPr marL="285750" indent="-285750" algn="just">
              <a:buFont typeface="Arial" panose="020B0604020202020204" pitchFamily="34" charset="0"/>
              <a:buChar char="•"/>
            </a:pPr>
            <a:r>
              <a:rPr lang="en-IN" sz="2000" dirty="0">
                <a:latin typeface="Arial" panose="020B0604020202020204" pitchFamily="34" charset="0"/>
                <a:cs typeface="Arial" panose="020B0604020202020204" pitchFamily="34" charset="0"/>
              </a:rPr>
              <a:t>Progressively, the signs became severe due to development of adhesions between the reticulum and other structures like lungs, pericardium, thoracic wall and hernial ring.</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Complete or partial cessation of milk, scanty, foul smelling pasty faeces, a degree of melaena, regurgitation may lead to aspiration pneumonia.</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Brisket oedema and jugular pulse, abduction of fore limbs, rarely chronic cough may be present.</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Muffled cardiac sounds and reticular sounds heard cranial to the 6</a:t>
            </a:r>
            <a:r>
              <a:rPr lang="en-IN" sz="2000" baseline="30000" dirty="0">
                <a:latin typeface="Arial" panose="020B0604020202020204" pitchFamily="34" charset="0"/>
                <a:cs typeface="Arial" panose="020B0604020202020204" pitchFamily="34" charset="0"/>
              </a:rPr>
              <a:t>th</a:t>
            </a:r>
            <a:r>
              <a:rPr lang="en-IN" sz="2000" dirty="0">
                <a:latin typeface="Arial" panose="020B0604020202020204" pitchFamily="34" charset="0"/>
                <a:cs typeface="Arial" panose="020B0604020202020204" pitchFamily="34" charset="0"/>
              </a:rPr>
              <a:t> rib. If untreated cases, inanition, progressive emaciation, weakness and dehydration leading to death. </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The diagnosis is confirmed by plain and contrast radiography.</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Left flank exploratory laparotomy may be done.</a:t>
            </a:r>
          </a:p>
        </p:txBody>
      </p:sp>
    </p:spTree>
    <p:extLst>
      <p:ext uri="{BB962C8B-B14F-4D97-AF65-F5344CB8AC3E}">
        <p14:creationId xmlns:p14="http://schemas.microsoft.com/office/powerpoint/2010/main" val="3511628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Diaphragmatic hernia- 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141413" y="1689480"/>
            <a:ext cx="9905999" cy="3416320"/>
          </a:xfrm>
          <a:prstGeom prst="rect">
            <a:avLst/>
          </a:prstGeom>
        </p:spPr>
        <p:txBody>
          <a:bodyPr wrap="square">
            <a:spAutoFit/>
          </a:bodyPr>
          <a:lstStyle/>
          <a:p>
            <a:r>
              <a:rPr lang="en-IN" sz="2400" dirty="0">
                <a:latin typeface="Arial" panose="020B0604020202020204" pitchFamily="34" charset="0"/>
                <a:cs typeface="Arial" panose="020B0604020202020204" pitchFamily="34" charset="0"/>
              </a:rPr>
              <a:t>Only surgical treatment is effective.</a:t>
            </a:r>
          </a:p>
          <a:p>
            <a:pPr marL="457200" indent="-457200">
              <a:buFont typeface="+mj-lt"/>
              <a:buAutoNum type="arabicPeriod"/>
            </a:pPr>
            <a:r>
              <a:rPr lang="en-IN" sz="2400" dirty="0">
                <a:latin typeface="Arial" panose="020B0604020202020204" pitchFamily="34" charset="0"/>
                <a:cs typeface="Arial" panose="020B0604020202020204" pitchFamily="34" charset="0"/>
              </a:rPr>
              <a:t>Rumenotomy to evacuate the contents of the rumen and reticulum followed by cud transplantation. </a:t>
            </a:r>
          </a:p>
          <a:p>
            <a:pPr marL="457200" indent="-457200">
              <a:buFont typeface="+mj-lt"/>
              <a:buAutoNum type="arabicPeriod"/>
            </a:pPr>
            <a:r>
              <a:rPr lang="en-IN" sz="2400" dirty="0">
                <a:latin typeface="Arial" panose="020B0604020202020204" pitchFamily="34" charset="0"/>
                <a:cs typeface="Arial" panose="020B0604020202020204" pitchFamily="34" charset="0"/>
              </a:rPr>
              <a:t>Administer I/v fluids for 48 hours and </a:t>
            </a:r>
            <a:r>
              <a:rPr lang="en-IN" sz="2400">
                <a:latin typeface="Arial" panose="020B0604020202020204" pitchFamily="34" charset="0"/>
                <a:cs typeface="Arial" panose="020B0604020202020204" pitchFamily="34" charset="0"/>
              </a:rPr>
              <a:t>thereafter the </a:t>
            </a:r>
            <a:r>
              <a:rPr lang="en-IN" sz="2400" dirty="0">
                <a:latin typeface="Arial" panose="020B0604020202020204" pitchFamily="34" charset="0"/>
                <a:cs typeface="Arial" panose="020B0604020202020204" pitchFamily="34" charset="0"/>
              </a:rPr>
              <a:t>soft diets with fluids, surgery to correct hernia may be delayed for 3-4 days.</a:t>
            </a:r>
          </a:p>
          <a:p>
            <a:pPr marL="457200" indent="-457200">
              <a:buFont typeface="+mj-lt"/>
              <a:buAutoNum type="arabicPeriod"/>
            </a:pPr>
            <a:r>
              <a:rPr lang="en-IN" sz="2400" dirty="0">
                <a:latin typeface="Arial" panose="020B0604020202020204" pitchFamily="34" charset="0"/>
                <a:cs typeface="Arial" panose="020B0604020202020204" pitchFamily="34" charset="0"/>
              </a:rPr>
              <a:t>The common approaches for surgery are abdominal and thoracic. Irrespective of the approach, proper ruminal evacuation and assisted ventilation during herniorrhaphy are required for successful procedure.</a:t>
            </a:r>
          </a:p>
        </p:txBody>
      </p:sp>
    </p:spTree>
    <p:extLst>
      <p:ext uri="{BB962C8B-B14F-4D97-AF65-F5344CB8AC3E}">
        <p14:creationId xmlns:p14="http://schemas.microsoft.com/office/powerpoint/2010/main" val="60146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perineal hernia</a:t>
            </a:r>
            <a:endParaRPr lang="en-IN" dirty="0"/>
          </a:p>
        </p:txBody>
      </p:sp>
      <p:pic>
        <p:nvPicPr>
          <p:cNvPr id="14338" name="Picture 2" descr="Perineal Hernias - Metropolitan Veterinary Associates">
            <a:extLst>
              <a:ext uri="{FF2B5EF4-FFF2-40B4-BE49-F238E27FC236}">
                <a16:creationId xmlns:a16="http://schemas.microsoft.com/office/drawing/2014/main" id="{8CB4750C-8AED-4CC2-969E-DDA3D5D6E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339" y="506667"/>
            <a:ext cx="5381625" cy="5962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046988"/>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Most common in uncastrated males, however it has also been reported in females and cat, though rarely.</a:t>
            </a:r>
          </a:p>
          <a:p>
            <a:pPr marL="457200" indent="-457200" algn="just">
              <a:buFont typeface="Arial" panose="020B0604020202020204" pitchFamily="34" charset="0"/>
              <a:buChar char="•"/>
            </a:pPr>
            <a:r>
              <a:rPr lang="en-IN" sz="2400" dirty="0">
                <a:latin typeface="Arial" panose="020B0604020202020204" pitchFamily="34" charset="0"/>
                <a:cs typeface="Arial" panose="020B0604020202020204" pitchFamily="34" charset="0"/>
              </a:rPr>
              <a:t>Weakening of the pelvic diaphragm; hernia can occur due to the following factors:</a:t>
            </a:r>
          </a:p>
          <a:p>
            <a:pPr marL="914400" lvl="1" indent="-457200" algn="just">
              <a:buFont typeface="Arial" panose="020B0604020202020204" pitchFamily="34" charset="0"/>
              <a:buChar char="•"/>
            </a:pPr>
            <a:r>
              <a:rPr lang="en-IN" sz="2400" dirty="0">
                <a:latin typeface="Arial" panose="020B0604020202020204" pitchFamily="34" charset="0"/>
                <a:cs typeface="Arial" panose="020B0604020202020204" pitchFamily="34" charset="0"/>
              </a:rPr>
              <a:t>Hormonal disorders, </a:t>
            </a:r>
          </a:p>
          <a:p>
            <a:pPr marL="914400" lvl="1" indent="-457200" algn="just">
              <a:buFont typeface="Arial" panose="020B0604020202020204" pitchFamily="34" charset="0"/>
              <a:buChar char="•"/>
            </a:pPr>
            <a:r>
              <a:rPr lang="en-IN" sz="2400" dirty="0">
                <a:latin typeface="Arial" panose="020B0604020202020204" pitchFamily="34" charset="0"/>
                <a:cs typeface="Arial" panose="020B0604020202020204" pitchFamily="34" charset="0"/>
              </a:rPr>
              <a:t>Prostatic diseases, </a:t>
            </a:r>
          </a:p>
          <a:p>
            <a:pPr marL="914400" lvl="1" indent="-457200" algn="just">
              <a:buFont typeface="Arial" panose="020B0604020202020204" pitchFamily="34" charset="0"/>
              <a:buChar char="•"/>
            </a:pPr>
            <a:r>
              <a:rPr lang="en-IN" sz="2400" dirty="0">
                <a:latin typeface="Arial" panose="020B0604020202020204" pitchFamily="34" charset="0"/>
                <a:cs typeface="Arial" panose="020B0604020202020204" pitchFamily="34" charset="0"/>
              </a:rPr>
              <a:t>Rectal diseases and </a:t>
            </a:r>
          </a:p>
          <a:p>
            <a:pPr marL="914400" lvl="1" indent="-4572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Anatomical factors – rectal deviations, diverticula etc.</a:t>
            </a:r>
          </a:p>
        </p:txBody>
      </p:sp>
    </p:spTree>
    <p:extLst>
      <p:ext uri="{BB962C8B-B14F-4D97-AF65-F5344CB8AC3E}">
        <p14:creationId xmlns:p14="http://schemas.microsoft.com/office/powerpoint/2010/main" val="266337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inguinal hernia</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141413" y="1689480"/>
            <a:ext cx="9905999" cy="3785652"/>
          </a:xfrm>
          <a:prstGeom prst="rect">
            <a:avLst/>
          </a:prstGeom>
        </p:spPr>
        <p:txBody>
          <a:bodyPr wrap="square">
            <a:spAutoFit/>
          </a:bodyPr>
          <a:lstStyle/>
          <a:p>
            <a:pPr algn="just"/>
            <a:r>
              <a:rPr lang="en-IN" sz="2400" dirty="0">
                <a:latin typeface="Arial" panose="020B0604020202020204" pitchFamily="34" charset="0"/>
                <a:cs typeface="Arial" panose="020B0604020202020204" pitchFamily="34" charset="0"/>
              </a:rPr>
              <a:t>Also called </a:t>
            </a:r>
            <a:r>
              <a:rPr lang="en-IN" sz="2400" i="1" dirty="0" err="1">
                <a:latin typeface="Arial" panose="020B0604020202020204" pitchFamily="34" charset="0"/>
                <a:cs typeface="Arial" panose="020B0604020202020204" pitchFamily="34" charset="0"/>
              </a:rPr>
              <a:t>Bubonocele</a:t>
            </a:r>
            <a:r>
              <a:rPr lang="en-IN" sz="2400" dirty="0">
                <a:latin typeface="Arial" panose="020B0604020202020204" pitchFamily="34" charset="0"/>
                <a:cs typeface="Arial" panose="020B0604020202020204" pitchFamily="34" charset="0"/>
              </a:rPr>
              <a:t>, it is protrusion of an abdominal organ through the inguinal canal. If the hernial contents extend into the scrotum in male animals the condition is called as scrotal hernia .</a:t>
            </a:r>
          </a:p>
          <a:p>
            <a:pPr algn="just"/>
            <a:r>
              <a:rPr lang="en-IN" sz="2400" dirty="0">
                <a:latin typeface="Arial" panose="020B0604020202020204" pitchFamily="34" charset="0"/>
                <a:cs typeface="Arial" panose="020B0604020202020204" pitchFamily="34" charset="0"/>
              </a:rPr>
              <a:t>Incidence: Bitches, horses, bulls and  pigs.</a:t>
            </a:r>
          </a:p>
          <a:p>
            <a:pPr algn="just"/>
            <a:r>
              <a:rPr lang="en-IN" sz="2400" i="1" dirty="0">
                <a:latin typeface="Arial" panose="020B0604020202020204" pitchFamily="34" charset="0"/>
                <a:cs typeface="Arial" panose="020B0604020202020204" pitchFamily="34" charset="0"/>
              </a:rPr>
              <a:t>Anatomy</a:t>
            </a:r>
            <a:r>
              <a:rPr lang="en-IN" sz="2400" dirty="0">
                <a:latin typeface="Arial" panose="020B0604020202020204" pitchFamily="34" charset="0"/>
                <a:cs typeface="Arial" panose="020B0604020202020204" pitchFamily="34" charset="0"/>
              </a:rPr>
              <a:t>: the passage through which-</a:t>
            </a:r>
          </a:p>
          <a:p>
            <a:pPr marL="811213"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	the contents of spermatic cord in males, or</a:t>
            </a:r>
          </a:p>
          <a:p>
            <a:pPr marL="811213"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	the round ligament in females pass,</a:t>
            </a:r>
          </a:p>
          <a:p>
            <a:pPr algn="just"/>
            <a:r>
              <a:rPr lang="en-IN" sz="2400" dirty="0">
                <a:latin typeface="Arial" panose="020B0604020202020204" pitchFamily="34" charset="0"/>
                <a:cs typeface="Arial" panose="020B0604020202020204" pitchFamily="34" charset="0"/>
              </a:rPr>
              <a:t>	is an opening in the caudo-ventral abdominal wall termed the inguinal canal which is slit like, between the abdominal muscles connecting the internal and external inguinal rings.</a:t>
            </a:r>
          </a:p>
        </p:txBody>
      </p:sp>
    </p:spTree>
    <p:extLst>
      <p:ext uri="{BB962C8B-B14F-4D97-AF65-F5344CB8AC3E}">
        <p14:creationId xmlns:p14="http://schemas.microsoft.com/office/powerpoint/2010/main" val="335109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inguinal hernia</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141413" y="1689480"/>
            <a:ext cx="9905999" cy="1200329"/>
          </a:xfrm>
          <a:prstGeom prst="rect">
            <a:avLst/>
          </a:prstGeom>
        </p:spPr>
        <p:txBody>
          <a:bodyPr wrap="square">
            <a:spAutoFit/>
          </a:bodyPr>
          <a:lstStyle/>
          <a:p>
            <a:r>
              <a:rPr lang="en-IN" sz="2400" dirty="0">
                <a:latin typeface="Arial" panose="020B0604020202020204" pitchFamily="34" charset="0"/>
                <a:cs typeface="Arial" panose="020B0604020202020204" pitchFamily="34" charset="0"/>
              </a:rPr>
              <a:t>Inguinal hernias may be:</a:t>
            </a:r>
          </a:p>
          <a:p>
            <a:r>
              <a:rPr lang="en-IN" sz="2400" dirty="0">
                <a:latin typeface="Arial" panose="020B0604020202020204" pitchFamily="34" charset="0"/>
                <a:cs typeface="Arial" panose="020B0604020202020204" pitchFamily="34" charset="0"/>
              </a:rPr>
              <a:t>	-direct (through a rent in the body wall) or </a:t>
            </a:r>
          </a:p>
          <a:p>
            <a:r>
              <a:rPr lang="en-IN" sz="2400" dirty="0">
                <a:latin typeface="Arial" panose="020B0604020202020204" pitchFamily="34" charset="0"/>
                <a:cs typeface="Arial" panose="020B0604020202020204" pitchFamily="34" charset="0"/>
              </a:rPr>
              <a:t>	-indirect (through the already existing inguinal ring or umbilical ring). </a:t>
            </a:r>
          </a:p>
        </p:txBody>
      </p:sp>
      <p:pic>
        <p:nvPicPr>
          <p:cNvPr id="25604" name="Picture 4" descr="Why are direct inguinal hernias not covered by all the layers of ...">
            <a:extLst>
              <a:ext uri="{FF2B5EF4-FFF2-40B4-BE49-F238E27FC236}">
                <a16:creationId xmlns:a16="http://schemas.microsoft.com/office/drawing/2014/main" id="{4C84325A-39E9-4EB7-B30E-E3B9326BE5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28" b="49389"/>
          <a:stretch/>
        </p:blipFill>
        <p:spPr bwMode="auto">
          <a:xfrm>
            <a:off x="6239429" y="3421636"/>
            <a:ext cx="5893580" cy="27280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Why are direct inguinal hernias not covered by all the layers of ...">
            <a:extLst>
              <a:ext uri="{FF2B5EF4-FFF2-40B4-BE49-F238E27FC236}">
                <a16:creationId xmlns:a16="http://schemas.microsoft.com/office/drawing/2014/main" id="{8C7E3C5B-AF77-431C-A9FB-F37888EDCF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389"/>
          <a:stretch/>
        </p:blipFill>
        <p:spPr bwMode="auto">
          <a:xfrm>
            <a:off x="85648" y="3421636"/>
            <a:ext cx="6153781" cy="27280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5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inguinal hernia: symptoms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141413" y="1689480"/>
            <a:ext cx="9905999" cy="3785652"/>
          </a:xfrm>
          <a:prstGeom prst="rect">
            <a:avLst/>
          </a:prstGeom>
        </p:spPr>
        <p:txBody>
          <a:bodyPr wrap="square">
            <a:spAutoFit/>
          </a:bodyPr>
          <a:lstStyle/>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In female dogs, appreciable swelling is noticed in the inguinal region, difficulty in defecation, </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In large animals swelling in the inguinal canal at the neck of scrotum,</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Unilaterally enlarged scrotum; affected bulls or stallions may be reluctant to serve,</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Refuse to move due to pain, Abduction of hind limbs</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Systemic signs are evident only when the hernia gets strangulated.</a:t>
            </a:r>
          </a:p>
          <a:p>
            <a:r>
              <a:rPr lang="en-IN" sz="2400" dirty="0">
                <a:latin typeface="Arial" panose="020B0604020202020204" pitchFamily="34" charset="0"/>
                <a:cs typeface="Arial" panose="020B0604020202020204" pitchFamily="34" charset="0"/>
              </a:rPr>
              <a:t>Hernial contents may be intestines, urinary bladder, omentum or uterus in female.</a:t>
            </a:r>
          </a:p>
          <a:p>
            <a:r>
              <a:rPr lang="en-IN" sz="2400" dirty="0">
                <a:latin typeface="Arial" panose="020B0604020202020204" pitchFamily="34" charset="0"/>
                <a:cs typeface="Arial" panose="020B0604020202020204" pitchFamily="34" charset="0"/>
              </a:rPr>
              <a:t>Diagnosis is based on clinical signs, palpation, radiography &amp; USG</a:t>
            </a:r>
          </a:p>
        </p:txBody>
      </p:sp>
    </p:spTree>
    <p:extLst>
      <p:ext uri="{BB962C8B-B14F-4D97-AF65-F5344CB8AC3E}">
        <p14:creationId xmlns:p14="http://schemas.microsoft.com/office/powerpoint/2010/main" val="1925956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inguinal hernia: 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141413" y="1689480"/>
            <a:ext cx="9905999" cy="4524315"/>
          </a:xfrm>
          <a:prstGeom prst="rect">
            <a:avLst/>
          </a:prstGeom>
        </p:spPr>
        <p:txBody>
          <a:bodyPr wrap="square">
            <a:spAutoFit/>
          </a:bodyPr>
          <a:lstStyle/>
          <a:p>
            <a:pPr algn="just"/>
            <a:r>
              <a:rPr lang="en-IN" sz="2400" dirty="0">
                <a:latin typeface="Arial" panose="020B0604020202020204" pitchFamily="34" charset="0"/>
                <a:cs typeface="Arial" panose="020B0604020202020204" pitchFamily="34" charset="0"/>
              </a:rPr>
              <a:t>In small animals: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 paramedian incision is made close to the inguinal swelling.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contents are reduced by gentle pressure.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 </a:t>
            </a:r>
            <a:r>
              <a:rPr lang="en-IN" sz="2400" dirty="0" err="1">
                <a:latin typeface="Arial" panose="020B0604020202020204" pitchFamily="34" charset="0"/>
                <a:cs typeface="Arial" panose="020B0604020202020204" pitchFamily="34" charset="0"/>
              </a:rPr>
              <a:t>kelotomy</a:t>
            </a:r>
            <a:r>
              <a:rPr lang="en-IN" sz="2400" dirty="0">
                <a:latin typeface="Arial" panose="020B0604020202020204" pitchFamily="34" charset="0"/>
                <a:cs typeface="Arial" panose="020B0604020202020204" pitchFamily="34" charset="0"/>
              </a:rPr>
              <a:t> (extension of the hernial ring) may be performed if the hernial ring is small.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Debride the edges and close with absorbable suture material by overlapping pattern.</a:t>
            </a:r>
          </a:p>
          <a:p>
            <a:pPr algn="just"/>
            <a:r>
              <a:rPr lang="en-IN" sz="2400" dirty="0">
                <a:latin typeface="Arial" panose="020B0604020202020204" pitchFamily="34" charset="0"/>
                <a:cs typeface="Arial" panose="020B0604020202020204" pitchFamily="34" charset="0"/>
              </a:rPr>
              <a:t>In large animals: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Reduce the contents and close the tunica vaginalis with purse string suture as high as possible.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Muscles &amp; fascia closed with overlapping suture, the skin is closed in a routine manner.</a:t>
            </a:r>
          </a:p>
        </p:txBody>
      </p:sp>
    </p:spTree>
    <p:extLst>
      <p:ext uri="{BB962C8B-B14F-4D97-AF65-F5344CB8AC3E}">
        <p14:creationId xmlns:p14="http://schemas.microsoft.com/office/powerpoint/2010/main" val="1789544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other hernias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141413" y="1689480"/>
            <a:ext cx="9905999" cy="2492990"/>
          </a:xfrm>
          <a:prstGeom prst="rect">
            <a:avLst/>
          </a:prstGeom>
        </p:spPr>
        <p:txBody>
          <a:bodyPr wrap="square">
            <a:spAutoFit/>
          </a:bodyPr>
          <a:lstStyle/>
          <a:p>
            <a:pPr algn="just"/>
            <a:r>
              <a:rPr lang="en-IN" sz="2400" dirty="0">
                <a:latin typeface="Arial" panose="020B0604020202020204" pitchFamily="34" charset="0"/>
                <a:cs typeface="Arial" panose="020B0604020202020204" pitchFamily="34" charset="0"/>
              </a:rPr>
              <a:t>Hiatal Hernia:</a:t>
            </a:r>
          </a:p>
          <a:p>
            <a:pPr algn="just"/>
            <a:r>
              <a:rPr lang="en-IN" dirty="0"/>
              <a:t>A form of diaphragmatic hernia where the caudal end of the oesophagus and cardiac area of the stomach pass through the oesophageal hiatus of the diaphragm. The  associated sign is the oesophagitis. Treatment consists of reducing the hernia and reconstructing the diaphragm.</a:t>
            </a:r>
          </a:p>
          <a:p>
            <a:pPr algn="just"/>
            <a:r>
              <a:rPr lang="en-IN" sz="2400" dirty="0">
                <a:latin typeface="Arial" panose="020B0604020202020204" pitchFamily="34" charset="0"/>
                <a:cs typeface="Arial" panose="020B0604020202020204" pitchFamily="34" charset="0"/>
              </a:rPr>
              <a:t>Gut Tie:</a:t>
            </a:r>
          </a:p>
          <a:p>
            <a:pPr algn="just"/>
            <a:r>
              <a:rPr lang="en-IN" dirty="0"/>
              <a:t>Already discussed above.</a:t>
            </a:r>
          </a:p>
          <a:p>
            <a:pPr algn="just"/>
            <a:endParaRPr lang="en-IN" dirty="0"/>
          </a:p>
        </p:txBody>
      </p:sp>
    </p:spTree>
    <p:extLst>
      <p:ext uri="{BB962C8B-B14F-4D97-AF65-F5344CB8AC3E}">
        <p14:creationId xmlns:p14="http://schemas.microsoft.com/office/powerpoint/2010/main" val="63422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9E3D-491A-4D7F-9093-BD8D4E10DFED}"/>
              </a:ext>
            </a:extLst>
          </p:cNvPr>
          <p:cNvSpPr txBox="1">
            <a:spLocks/>
          </p:cNvSpPr>
          <p:nvPr/>
        </p:nvSpPr>
        <p:spPr>
          <a:xfrm>
            <a:off x="1143001" y="1833716"/>
            <a:ext cx="9905998" cy="3190568"/>
          </a:xfrm>
          <a:prstGeom prst="rect">
            <a:avLst/>
          </a:prstGeom>
        </p:spPr>
        <p:txBody>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9900" b="1" dirty="0">
                <a:effectLst/>
              </a:rPr>
              <a:t>Thanks</a:t>
            </a:r>
            <a:endParaRPr lang="en-IN" sz="19900" dirty="0"/>
          </a:p>
        </p:txBody>
      </p:sp>
    </p:spTree>
    <p:extLst>
      <p:ext uri="{BB962C8B-B14F-4D97-AF65-F5344CB8AC3E}">
        <p14:creationId xmlns:p14="http://schemas.microsoft.com/office/powerpoint/2010/main" val="240553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perineal hernia: symptoms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2677656"/>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 unilateral or bilateral swelling (Fluctuating/hard) ventral and lateral to the anus (in the ischiorectal fossa) in the perineal region.</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hernial contents are usually rectum, enlarged prostate and perineal fat, retroflexed bladder and uterus in case of females.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Incarceration of bladder in the perineal hernia should be considered an emergency.</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Should be differentiated from perineal neoplasms.</a:t>
            </a:r>
          </a:p>
        </p:txBody>
      </p:sp>
    </p:spTree>
    <p:extLst>
      <p:ext uri="{BB962C8B-B14F-4D97-AF65-F5344CB8AC3E}">
        <p14:creationId xmlns:p14="http://schemas.microsoft.com/office/powerpoint/2010/main" val="339962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perineal hernia: diagnosis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2308324"/>
          </a:xfrm>
          <a:prstGeom prst="rect">
            <a:avLst/>
          </a:prstGeom>
        </p:spPr>
        <p:txBody>
          <a:bodyPr wrap="square">
            <a:spAutoFit/>
          </a:bodyPr>
          <a:lstStyle/>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On the basis of clinical signs and history.</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Gentle pressure over the swelling will reduce the contents if adhesions have not occurred.</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Contrast radiography with barium enema will help to differentiate rectal deviation from rectal diverticulum.</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Ultrasonography can be used to identify a retroflexed bladder.</a:t>
            </a:r>
          </a:p>
        </p:txBody>
      </p:sp>
    </p:spTree>
    <p:extLst>
      <p:ext uri="{BB962C8B-B14F-4D97-AF65-F5344CB8AC3E}">
        <p14:creationId xmlns:p14="http://schemas.microsoft.com/office/powerpoint/2010/main" val="271348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perineal hernia: diagnosis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9" y="1763222"/>
            <a:ext cx="5540478" cy="3416320"/>
          </a:xfrm>
          <a:prstGeom prst="rect">
            <a:avLst/>
          </a:prstGeom>
        </p:spPr>
        <p:txBody>
          <a:bodyPr wrap="square">
            <a:spAutoFit/>
          </a:bodyPr>
          <a:lstStyle/>
          <a:p>
            <a:r>
              <a:rPr lang="en-IN" sz="2400" dirty="0">
                <a:latin typeface="Arial" panose="020B0604020202020204" pitchFamily="34" charset="0"/>
                <a:cs typeface="Arial" panose="020B0604020202020204" pitchFamily="34" charset="0"/>
              </a:rPr>
              <a:t>The pelvic diaphragm:</a:t>
            </a:r>
          </a:p>
          <a:p>
            <a:pPr marL="457200" indent="-457200">
              <a:buFont typeface="+mj-lt"/>
              <a:buAutoNum type="arabicPeriod"/>
            </a:pPr>
            <a:r>
              <a:rPr lang="en-IN" sz="2400" dirty="0">
                <a:latin typeface="Arial" panose="020B0604020202020204" pitchFamily="34" charset="0"/>
                <a:cs typeface="Arial" panose="020B0604020202020204" pitchFamily="34" charset="0"/>
              </a:rPr>
              <a:t>M. </a:t>
            </a:r>
            <a:r>
              <a:rPr lang="en-IN" sz="2400" dirty="0" err="1">
                <a:latin typeface="Arial" panose="020B0604020202020204" pitchFamily="34" charset="0"/>
                <a:cs typeface="Arial" panose="020B0604020202020204" pitchFamily="34" charset="0"/>
              </a:rPr>
              <a:t>levator</a:t>
            </a:r>
            <a:r>
              <a:rPr lang="en-IN" sz="2400" dirty="0">
                <a:latin typeface="Arial" panose="020B0604020202020204" pitchFamily="34" charset="0"/>
                <a:cs typeface="Arial" panose="020B0604020202020204" pitchFamily="34" charset="0"/>
              </a:rPr>
              <a:t> ani</a:t>
            </a:r>
          </a:p>
          <a:p>
            <a:pPr marL="457200" indent="-457200">
              <a:buFont typeface="+mj-lt"/>
              <a:buAutoNum type="arabicPeriod"/>
            </a:pPr>
            <a:r>
              <a:rPr lang="en-IN" sz="2400" dirty="0">
                <a:latin typeface="Arial" panose="020B0604020202020204" pitchFamily="34" charset="0"/>
                <a:cs typeface="Arial" panose="020B0604020202020204" pitchFamily="34" charset="0"/>
              </a:rPr>
              <a:t>Coccygeal muscle</a:t>
            </a:r>
          </a:p>
          <a:p>
            <a:pPr marL="457200" indent="-457200">
              <a:buFont typeface="+mj-lt"/>
              <a:buAutoNum type="arabicPeriod"/>
            </a:pPr>
            <a:r>
              <a:rPr lang="en-IN" sz="2400" dirty="0">
                <a:latin typeface="Arial" panose="020B0604020202020204" pitchFamily="34" charset="0"/>
                <a:cs typeface="Arial" panose="020B0604020202020204" pitchFamily="34" charset="0"/>
              </a:rPr>
              <a:t>Superficial gluteal muscle</a:t>
            </a:r>
          </a:p>
          <a:p>
            <a:pPr marL="457200" indent="-457200">
              <a:buFont typeface="+mj-lt"/>
              <a:buAutoNum type="arabicPeriod"/>
            </a:pPr>
            <a:r>
              <a:rPr lang="en-IN" sz="2400" dirty="0">
                <a:latin typeface="Arial" panose="020B0604020202020204" pitchFamily="34" charset="0"/>
                <a:cs typeface="Arial" panose="020B0604020202020204" pitchFamily="34" charset="0"/>
              </a:rPr>
              <a:t>External anal sphincter muscle</a:t>
            </a:r>
          </a:p>
          <a:p>
            <a:pPr marL="457200" indent="-457200">
              <a:buFont typeface="+mj-lt"/>
              <a:buAutoNum type="arabicPeriod"/>
            </a:pPr>
            <a:r>
              <a:rPr lang="en-IN" sz="2400" dirty="0">
                <a:latin typeface="Arial" panose="020B0604020202020204" pitchFamily="34" charset="0"/>
                <a:cs typeface="Arial" panose="020B0604020202020204" pitchFamily="34" charset="0"/>
              </a:rPr>
              <a:t>Internal obturator muscle</a:t>
            </a:r>
          </a:p>
          <a:p>
            <a:r>
              <a:rPr lang="en-IN" sz="2400" dirty="0">
                <a:latin typeface="Arial" panose="020B0604020202020204" pitchFamily="34" charset="0"/>
                <a:cs typeface="Arial" panose="020B0604020202020204" pitchFamily="34" charset="0"/>
              </a:rPr>
              <a:t>Arrows ‘A’ and ‘B’ show the sites of herniation.</a:t>
            </a:r>
          </a:p>
          <a:p>
            <a:pPr marL="457200" indent="-457200">
              <a:buFont typeface="+mj-lt"/>
              <a:buAutoNum type="arabicPeriod"/>
            </a:pPr>
            <a:endParaRPr lang="en-IN"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F167F20-1ED6-4AC1-8C19-D45A4B135F30}"/>
              </a:ext>
            </a:extLst>
          </p:cNvPr>
          <p:cNvPicPr>
            <a:picLocks noChangeAspect="1"/>
          </p:cNvPicPr>
          <p:nvPr/>
        </p:nvPicPr>
        <p:blipFill>
          <a:blip r:embed="rId2">
            <a:lum contrast="20000"/>
          </a:blip>
          <a:stretch>
            <a:fillRect/>
          </a:stretch>
        </p:blipFill>
        <p:spPr>
          <a:xfrm>
            <a:off x="6990736" y="609600"/>
            <a:ext cx="4984954" cy="5654807"/>
          </a:xfrm>
          <a:prstGeom prst="rect">
            <a:avLst/>
          </a:prstGeom>
          <a:ln>
            <a:noFill/>
          </a:ln>
          <a:effectLst>
            <a:softEdge rad="112500"/>
          </a:effectLst>
        </p:spPr>
      </p:pic>
    </p:spTree>
    <p:extLst>
      <p:ext uri="{BB962C8B-B14F-4D97-AF65-F5344CB8AC3E}">
        <p14:creationId xmlns:p14="http://schemas.microsoft.com/office/powerpoint/2010/main" val="59220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perineal hernia: 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899652" y="1365008"/>
            <a:ext cx="6091085" cy="4524315"/>
          </a:xfrm>
          <a:prstGeom prst="rect">
            <a:avLst/>
          </a:prstGeom>
        </p:spPr>
        <p:txBody>
          <a:bodyPr wrap="square">
            <a:spAutoFit/>
          </a:bodyPr>
          <a:lstStyle/>
          <a:p>
            <a:r>
              <a:rPr lang="en-IN" sz="2400" dirty="0">
                <a:latin typeface="Arial" panose="020B0604020202020204" pitchFamily="34" charset="0"/>
                <a:cs typeface="Arial" panose="020B0604020202020204" pitchFamily="34" charset="0"/>
              </a:rPr>
              <a:t>1. Traditional (Anatomic) Herniorrhaphy </a:t>
            </a:r>
          </a:p>
          <a:p>
            <a:pPr lvl="1" indent="-457200">
              <a:buFont typeface="Arial" panose="020B0604020202020204" pitchFamily="34" charset="0"/>
              <a:buChar char="•"/>
            </a:pPr>
            <a:r>
              <a:rPr lang="en-IN" sz="2400" dirty="0">
                <a:latin typeface="Arial" panose="020B0604020202020204" pitchFamily="34" charset="0"/>
                <a:cs typeface="Arial" panose="020B0604020202020204" pitchFamily="34" charset="0"/>
              </a:rPr>
              <a:t>Preplace simple interrupted 0 or 2-0 monofilament sutures using a large, curved needle </a:t>
            </a:r>
          </a:p>
          <a:p>
            <a:pPr lvl="1" indent="-457200">
              <a:buFont typeface="Arial" panose="020B0604020202020204" pitchFamily="34" charset="0"/>
              <a:buChar char="•"/>
            </a:pPr>
            <a:r>
              <a:rPr lang="en-IN" sz="2400" dirty="0">
                <a:latin typeface="Arial" panose="020B0604020202020204" pitchFamily="34" charset="0"/>
                <a:cs typeface="Arial" panose="020B0604020202020204" pitchFamily="34" charset="0"/>
              </a:rPr>
              <a:t>Begin suture placement between the external anal sphincter and the </a:t>
            </a:r>
            <a:r>
              <a:rPr lang="en-IN" sz="2400" dirty="0" err="1">
                <a:latin typeface="Arial" panose="020B0604020202020204" pitchFamily="34" charset="0"/>
                <a:cs typeface="Arial" panose="020B0604020202020204" pitchFamily="34" charset="0"/>
              </a:rPr>
              <a:t>levator</a:t>
            </a:r>
            <a:r>
              <a:rPr lang="en-IN" sz="2400" dirty="0">
                <a:latin typeface="Arial" panose="020B0604020202020204" pitchFamily="34" charset="0"/>
                <a:cs typeface="Arial" panose="020B0604020202020204" pitchFamily="34" charset="0"/>
              </a:rPr>
              <a:t> ani, coccygeus, or both muscles. </a:t>
            </a:r>
          </a:p>
          <a:p>
            <a:pPr lvl="1" indent="-457200">
              <a:buFont typeface="Arial" panose="020B0604020202020204" pitchFamily="34" charset="0"/>
              <a:buChar char="•"/>
            </a:pPr>
            <a:r>
              <a:rPr lang="en-IN" sz="2400" dirty="0">
                <a:latin typeface="Arial" panose="020B0604020202020204" pitchFamily="34" charset="0"/>
                <a:cs typeface="Arial" panose="020B0604020202020204" pitchFamily="34" charset="0"/>
              </a:rPr>
              <a:t>Space sutures less than 1 cm apart. </a:t>
            </a:r>
          </a:p>
          <a:p>
            <a:pPr lvl="1" indent="-457200">
              <a:buFont typeface="Arial" panose="020B0604020202020204" pitchFamily="34" charset="0"/>
              <a:buChar char="•"/>
            </a:pPr>
            <a:r>
              <a:rPr lang="en-IN" sz="2400" dirty="0">
                <a:latin typeface="Arial" panose="020B0604020202020204" pitchFamily="34" charset="0"/>
                <a:cs typeface="Arial" panose="020B0604020202020204" pitchFamily="34" charset="0"/>
              </a:rPr>
              <a:t>As placement progresses ventrally and laterally, incorporate the </a:t>
            </a:r>
            <a:r>
              <a:rPr lang="en-IN" sz="2400" dirty="0" err="1">
                <a:latin typeface="Arial" panose="020B0604020202020204" pitchFamily="34" charset="0"/>
                <a:cs typeface="Arial" panose="020B0604020202020204" pitchFamily="34" charset="0"/>
              </a:rPr>
              <a:t>sacrotuberous</a:t>
            </a:r>
            <a:r>
              <a:rPr lang="en-IN" sz="2400" dirty="0">
                <a:latin typeface="Arial" panose="020B0604020202020204" pitchFamily="34" charset="0"/>
                <a:cs typeface="Arial" panose="020B0604020202020204" pitchFamily="34" charset="0"/>
              </a:rPr>
              <a:t> ligament for a secure repair if necessary</a:t>
            </a:r>
            <a:r>
              <a:rPr lang="en-IN" dirty="0"/>
              <a:t>.</a:t>
            </a:r>
            <a:endParaRPr lang="en-IN"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2AC1175-9525-4182-B2DD-228B9D80B703}"/>
              </a:ext>
            </a:extLst>
          </p:cNvPr>
          <p:cNvPicPr>
            <a:picLocks noChangeAspect="1"/>
          </p:cNvPicPr>
          <p:nvPr/>
        </p:nvPicPr>
        <p:blipFill rotWithShape="1">
          <a:blip r:embed="rId2">
            <a:extLst>
              <a:ext uri="{28A0092B-C50C-407E-A947-70E740481C1C}">
                <a14:useLocalDpi xmlns:a14="http://schemas.microsoft.com/office/drawing/2010/main" val="0"/>
              </a:ext>
            </a:extLst>
          </a:blip>
          <a:srcRect l="5775" t="5782" r="-283" b="2749"/>
          <a:stretch/>
        </p:blipFill>
        <p:spPr>
          <a:xfrm>
            <a:off x="6984232" y="973395"/>
            <a:ext cx="5103064" cy="4906302"/>
          </a:xfrm>
          <a:prstGeom prst="rect">
            <a:avLst/>
          </a:prstGeom>
          <a:ln>
            <a:noFill/>
          </a:ln>
          <a:effectLst>
            <a:softEdge rad="112500"/>
          </a:effectLst>
        </p:spPr>
      </p:pic>
    </p:spTree>
    <p:extLst>
      <p:ext uri="{BB962C8B-B14F-4D97-AF65-F5344CB8AC3E}">
        <p14:creationId xmlns:p14="http://schemas.microsoft.com/office/powerpoint/2010/main" val="251574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perineal hernia: 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899652" y="1365008"/>
            <a:ext cx="6091085" cy="4154984"/>
          </a:xfrm>
          <a:prstGeom prst="rect">
            <a:avLst/>
          </a:prstGeom>
        </p:spPr>
        <p:txBody>
          <a:bodyPr wrap="square">
            <a:spAutoFit/>
          </a:bodyPr>
          <a:lstStyle/>
          <a:p>
            <a:r>
              <a:rPr lang="en-IN" sz="2400" dirty="0">
                <a:latin typeface="Arial" panose="020B0604020202020204" pitchFamily="34" charset="0"/>
                <a:cs typeface="Arial" panose="020B0604020202020204" pitchFamily="34" charset="0"/>
              </a:rPr>
              <a:t>2. Internal Obturator Transposition Herniorrhaphy</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Separate the origin of the internal obturator muscle from the ischial tuber. </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Elevate the periosteum and internal obturator muscle from the ischium to form a flap.</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Transpose this flap </a:t>
            </a:r>
            <a:r>
              <a:rPr lang="en-IN" sz="2400" dirty="0" err="1">
                <a:latin typeface="Arial" panose="020B0604020202020204" pitchFamily="34" charset="0"/>
                <a:cs typeface="Arial" panose="020B0604020202020204" pitchFamily="34" charset="0"/>
              </a:rPr>
              <a:t>dorsomedially</a:t>
            </a:r>
            <a:r>
              <a:rPr lang="en-IN" sz="2400" dirty="0">
                <a:latin typeface="Arial" panose="020B0604020202020204" pitchFamily="34" charset="0"/>
                <a:cs typeface="Arial" panose="020B0604020202020204" pitchFamily="34" charset="0"/>
              </a:rPr>
              <a:t> into the defect to allow apposition between the coccygeus, </a:t>
            </a:r>
            <a:r>
              <a:rPr lang="en-IN" sz="2400" dirty="0" err="1">
                <a:latin typeface="Arial" panose="020B0604020202020204" pitchFamily="34" charset="0"/>
                <a:cs typeface="Arial" panose="020B0604020202020204" pitchFamily="34" charset="0"/>
              </a:rPr>
              <a:t>levatorani</a:t>
            </a:r>
            <a:r>
              <a:rPr lang="en-IN" sz="2400" dirty="0">
                <a:latin typeface="Arial" panose="020B0604020202020204" pitchFamily="34" charset="0"/>
                <a:cs typeface="Arial" panose="020B0604020202020204" pitchFamily="34" charset="0"/>
              </a:rPr>
              <a:t>, and external anal sphincter. </a:t>
            </a:r>
          </a:p>
        </p:txBody>
      </p:sp>
      <p:pic>
        <p:nvPicPr>
          <p:cNvPr id="5" name="Picture 4">
            <a:extLst>
              <a:ext uri="{FF2B5EF4-FFF2-40B4-BE49-F238E27FC236}">
                <a16:creationId xmlns:a16="http://schemas.microsoft.com/office/drawing/2014/main" id="{99AC5E25-A393-4289-97C2-A8873481C9E8}"/>
              </a:ext>
            </a:extLst>
          </p:cNvPr>
          <p:cNvPicPr>
            <a:picLocks noChangeAspect="1"/>
          </p:cNvPicPr>
          <p:nvPr/>
        </p:nvPicPr>
        <p:blipFill rotWithShape="1">
          <a:blip r:embed="rId2">
            <a:extLst>
              <a:ext uri="{28A0092B-C50C-407E-A947-70E740481C1C}">
                <a14:useLocalDpi xmlns:a14="http://schemas.microsoft.com/office/drawing/2010/main" val="0"/>
              </a:ext>
            </a:extLst>
          </a:blip>
          <a:srcRect r="46000" b="11715"/>
          <a:stretch/>
        </p:blipFill>
        <p:spPr>
          <a:xfrm>
            <a:off x="6990737" y="866161"/>
            <a:ext cx="4946498" cy="5721588"/>
          </a:xfrm>
          <a:prstGeom prst="rect">
            <a:avLst/>
          </a:prstGeom>
          <a:ln>
            <a:noFill/>
          </a:ln>
          <a:effectLst>
            <a:softEdge rad="112500"/>
          </a:effectLst>
        </p:spPr>
      </p:pic>
    </p:spTree>
    <p:extLst>
      <p:ext uri="{BB962C8B-B14F-4D97-AF65-F5344CB8AC3E}">
        <p14:creationId xmlns:p14="http://schemas.microsoft.com/office/powerpoint/2010/main" val="412333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perineal hernia: 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899652" y="1600976"/>
            <a:ext cx="6902244" cy="3785652"/>
          </a:xfrm>
          <a:prstGeom prst="rect">
            <a:avLst/>
          </a:prstGeom>
        </p:spPr>
        <p:txBody>
          <a:bodyPr wrap="square">
            <a:spAutoFit/>
          </a:bodyPr>
          <a:lstStyle/>
          <a:p>
            <a:r>
              <a:rPr lang="en-IN" sz="2400" dirty="0">
                <a:latin typeface="Arial" panose="020B0604020202020204" pitchFamily="34" charset="0"/>
                <a:cs typeface="Arial" panose="020B0604020202020204" pitchFamily="34" charset="0"/>
              </a:rPr>
              <a:t>2. Internal Obturator Transposition Herniorrhaphy</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Preplace simple interrupted sutures the same as with the traditional technique. </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Begin by apposing the combined </a:t>
            </a:r>
            <a:r>
              <a:rPr lang="en-IN" sz="2400" dirty="0" err="1">
                <a:latin typeface="Arial" panose="020B0604020202020204" pitchFamily="34" charset="0"/>
                <a:cs typeface="Arial" panose="020B0604020202020204" pitchFamily="34" charset="0"/>
              </a:rPr>
              <a:t>levator</a:t>
            </a:r>
            <a:r>
              <a:rPr lang="en-IN" sz="2400" dirty="0">
                <a:latin typeface="Arial" panose="020B0604020202020204" pitchFamily="34" charset="0"/>
                <a:cs typeface="Arial" panose="020B0604020202020204" pitchFamily="34" charset="0"/>
              </a:rPr>
              <a:t> ani and coccygeus muscles with the external anal sphincter muscle dorsally. </a:t>
            </a:r>
          </a:p>
          <a:p>
            <a:pPr marL="342900" indent="-342900">
              <a:buFont typeface="Arial" panose="020B0604020202020204" pitchFamily="34" charset="0"/>
              <a:buChar char="•"/>
            </a:pPr>
            <a:r>
              <a:rPr lang="en-IN" sz="2400" dirty="0">
                <a:latin typeface="Arial" panose="020B0604020202020204" pitchFamily="34" charset="0"/>
                <a:cs typeface="Arial" panose="020B0604020202020204" pitchFamily="34" charset="0"/>
              </a:rPr>
              <a:t>Then place sutures between the internal obturator and external anal sphincter medially and the </a:t>
            </a:r>
            <a:r>
              <a:rPr lang="en-IN" sz="2400" dirty="0" err="1">
                <a:latin typeface="Arial" panose="020B0604020202020204" pitchFamily="34" charset="0"/>
                <a:cs typeface="Arial" panose="020B0604020202020204" pitchFamily="34" charset="0"/>
              </a:rPr>
              <a:t>levator</a:t>
            </a:r>
            <a:r>
              <a:rPr lang="en-IN" sz="2400" dirty="0">
                <a:latin typeface="Arial" panose="020B0604020202020204" pitchFamily="34" charset="0"/>
                <a:cs typeface="Arial" panose="020B0604020202020204" pitchFamily="34" charset="0"/>
              </a:rPr>
              <a:t> ani and coccygeus muscles laterally</a:t>
            </a:r>
            <a:r>
              <a:rPr lang="en-IN" dirty="0"/>
              <a:t>.</a:t>
            </a:r>
            <a:endParaRPr lang="en-IN"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9AC5E25-A393-4289-97C2-A8873481C9E8}"/>
              </a:ext>
            </a:extLst>
          </p:cNvPr>
          <p:cNvPicPr>
            <a:picLocks noChangeAspect="1"/>
          </p:cNvPicPr>
          <p:nvPr/>
        </p:nvPicPr>
        <p:blipFill rotWithShape="1">
          <a:blip r:embed="rId2">
            <a:extLst>
              <a:ext uri="{28A0092B-C50C-407E-A947-70E740481C1C}">
                <a14:useLocalDpi xmlns:a14="http://schemas.microsoft.com/office/drawing/2010/main" val="0"/>
              </a:ext>
            </a:extLst>
          </a:blip>
          <a:srcRect l="55935" b="11715"/>
          <a:stretch/>
        </p:blipFill>
        <p:spPr>
          <a:xfrm>
            <a:off x="7801896" y="394217"/>
            <a:ext cx="4247535" cy="6020887"/>
          </a:xfrm>
          <a:prstGeom prst="rect">
            <a:avLst/>
          </a:prstGeom>
          <a:ln>
            <a:noFill/>
          </a:ln>
          <a:effectLst>
            <a:softEdge rad="112500"/>
          </a:effectLst>
        </p:spPr>
      </p:pic>
    </p:spTree>
    <p:extLst>
      <p:ext uri="{BB962C8B-B14F-4D97-AF65-F5344CB8AC3E}">
        <p14:creationId xmlns:p14="http://schemas.microsoft.com/office/powerpoint/2010/main" val="420132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Gut tie</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524315"/>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Common in bullocks, rarely in others.</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When a portion of intestine passes through and gets entangled in a tear in the fold of serous membrane suspending the spermatic cord in the sub lumbar region or in a hernial ring like slit/ring formed between adhesion of the cut end of the spermatic cord to the abdominal wall and the lateral abdominal wall.</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incised end of the spermatic cord retracts in to the abdominal cavity and adheres/heals to the abdominal wall forming a ring/slit.</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 loop of bowels may pass through it and gets trapped preventing the function of the bowel.</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Seen only on the right side as the rumen on the left side prevents its occurrence on the left.</a:t>
            </a:r>
          </a:p>
        </p:txBody>
      </p:sp>
    </p:spTree>
    <p:extLst>
      <p:ext uri="{BB962C8B-B14F-4D97-AF65-F5344CB8AC3E}">
        <p14:creationId xmlns:p14="http://schemas.microsoft.com/office/powerpoint/2010/main" val="3171726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5150</TotalTime>
  <Words>1710</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Gothic</vt:lpstr>
      <vt:lpstr>Mesh</vt:lpstr>
      <vt:lpstr>Hernias Part II</vt:lpstr>
      <vt:lpstr>perineal hernia</vt:lpstr>
      <vt:lpstr>perineal hernia: symptoms</vt:lpstr>
      <vt:lpstr>perineal hernia: diagnosis</vt:lpstr>
      <vt:lpstr>perineal hernia: diagnosis</vt:lpstr>
      <vt:lpstr>perineal hernia: treatment</vt:lpstr>
      <vt:lpstr>perineal hernia: treatment</vt:lpstr>
      <vt:lpstr>perineal hernia: treatment</vt:lpstr>
      <vt:lpstr>Gut tie</vt:lpstr>
      <vt:lpstr>Gut tie: diagnosis</vt:lpstr>
      <vt:lpstr>Gut tie: treatment</vt:lpstr>
      <vt:lpstr>Diaphragmatic hernia- Dogs</vt:lpstr>
      <vt:lpstr>Diaphragmatic hernia- signs</vt:lpstr>
      <vt:lpstr>Diaphragmatic hernia- Diagnosis</vt:lpstr>
      <vt:lpstr>Diaphragmatic hernia- treatment</vt:lpstr>
      <vt:lpstr>Diaphragmatic hernia- treatment</vt:lpstr>
      <vt:lpstr>Diaphragmatic hernia- bovine</vt:lpstr>
      <vt:lpstr>Diaphragmatic hernia- signs</vt:lpstr>
      <vt:lpstr>Diaphragmatic hernia- treatment</vt:lpstr>
      <vt:lpstr>inguinal hernia</vt:lpstr>
      <vt:lpstr>inguinal hernia</vt:lpstr>
      <vt:lpstr>inguinal hernia: symptoms</vt:lpstr>
      <vt:lpstr>inguinal hernia: treatment</vt:lpstr>
      <vt:lpstr>other hernias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Thorax</dc:title>
  <dc:creator>919956106424</dc:creator>
  <cp:lastModifiedBy>Gulshan Kumar</cp:lastModifiedBy>
  <cp:revision>94</cp:revision>
  <dcterms:created xsi:type="dcterms:W3CDTF">2020-04-03T07:38:01Z</dcterms:created>
  <dcterms:modified xsi:type="dcterms:W3CDTF">2021-10-18T02:23:34Z</dcterms:modified>
</cp:coreProperties>
</file>