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62" r:id="rId3"/>
    <p:sldId id="276" r:id="rId4"/>
    <p:sldId id="277" r:id="rId5"/>
    <p:sldId id="284" r:id="rId6"/>
    <p:sldId id="285" r:id="rId7"/>
    <p:sldId id="286" r:id="rId8"/>
    <p:sldId id="278" r:id="rId9"/>
    <p:sldId id="280" r:id="rId10"/>
    <p:sldId id="279" r:id="rId11"/>
    <p:sldId id="263" r:id="rId12"/>
    <p:sldId id="281" r:id="rId13"/>
    <p:sldId id="282" r:id="rId14"/>
    <p:sldId id="283" r:id="rId15"/>
    <p:sldId id="257" r:id="rId16"/>
    <p:sldId id="287" r:id="rId17"/>
    <p:sldId id="288" r:id="rId18"/>
    <p:sldId id="290" r:id="rId19"/>
    <p:sldId id="291" r:id="rId20"/>
    <p:sldId id="292" r:id="rId21"/>
    <p:sldId id="293" r:id="rId22"/>
    <p:sldId id="294" r:id="rId23"/>
    <p:sldId id="295" r:id="rId24"/>
    <p:sldId id="296" r:id="rId25"/>
    <p:sldId id="297" r:id="rId26"/>
    <p:sldId id="298" r:id="rId27"/>
    <p:sldId id="264" r:id="rId28"/>
    <p:sldId id="299" r:id="rId29"/>
    <p:sldId id="300" r:id="rId30"/>
    <p:sldId id="301" r:id="rId31"/>
    <p:sldId id="27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19956106424" initials="9" lastIdx="1" clrIdx="0">
    <p:extLst>
      <p:ext uri="{19B8F6BF-5375-455C-9EA6-DF929625EA0E}">
        <p15:presenceInfo xmlns:p15="http://schemas.microsoft.com/office/powerpoint/2012/main" userId="4099c2b04d11cc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34" y="60"/>
      </p:cViewPr>
      <p:guideLst/>
    </p:cSldViewPr>
  </p:slideViewPr>
  <p:notesTextViewPr>
    <p:cViewPr>
      <p:scale>
        <a:sx n="1" d="1"/>
        <a:sy n="1" d="1"/>
      </p:scale>
      <p:origin x="0" y="0"/>
    </p:cViewPr>
  </p:notesTextViewPr>
  <p:sorterViewPr>
    <p:cViewPr>
      <p:scale>
        <a:sx n="100" d="100"/>
        <a:sy n="100" d="100"/>
      </p:scale>
      <p:origin x="0" y="-200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AF1E3D-2B22-4934-A1B0-367CDC59BB9F}" type="datetimeFigureOut">
              <a:rPr lang="en-IN" smtClean="0"/>
              <a:t>14-04-2020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1117671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AF1E3D-2B22-4934-A1B0-367CDC59BB9F}" type="datetimeFigureOut">
              <a:rPr lang="en-IN" smtClean="0"/>
              <a:t>14-04-2020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680467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AF1E3D-2B22-4934-A1B0-367CDC59BB9F}" type="datetimeFigureOut">
              <a:rPr lang="en-IN" smtClean="0"/>
              <a:t>14-04-2020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2568164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ACAF1E3D-2B22-4934-A1B0-367CDC59BB9F}" type="datetimeFigureOut">
              <a:rPr lang="en-IN" smtClean="0"/>
              <a:t>14-04-2020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2798649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ACAF1E3D-2B22-4934-A1B0-367CDC59BB9F}" type="datetimeFigureOut">
              <a:rPr lang="en-IN" smtClean="0"/>
              <a:t>14-04-2020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2946210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AF1E3D-2B22-4934-A1B0-367CDC59BB9F}" type="datetimeFigureOut">
              <a:rPr lang="en-IN" smtClean="0"/>
              <a:t>14-04-2020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2993512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AF1E3D-2B22-4934-A1B0-367CDC59BB9F}" type="datetimeFigureOut">
              <a:rPr lang="en-IN" smtClean="0"/>
              <a:t>14-04-2020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22117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AF1E3D-2B22-4934-A1B0-367CDC59BB9F}" type="datetimeFigureOut">
              <a:rPr lang="en-IN" smtClean="0"/>
              <a:t>14-04-2020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1916992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AF1E3D-2B22-4934-A1B0-367CDC59BB9F}" type="datetimeFigureOut">
              <a:rPr lang="en-IN" smtClean="0"/>
              <a:t>14-04-2020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3884842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AF1E3D-2B22-4934-A1B0-367CDC59BB9F}" type="datetimeFigureOut">
              <a:rPr lang="en-IN" smtClean="0"/>
              <a:t>14-04-2020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1415537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AF1E3D-2B22-4934-A1B0-367CDC59BB9F}" type="datetimeFigureOut">
              <a:rPr lang="en-IN" smtClean="0"/>
              <a:t>14-04-2020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3849828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AF1E3D-2B22-4934-A1B0-367CDC59BB9F}" type="datetimeFigureOut">
              <a:rPr lang="en-IN" smtClean="0"/>
              <a:t>14-04-2020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299932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AF1E3D-2B22-4934-A1B0-367CDC59BB9F}" type="datetimeFigureOut">
              <a:rPr lang="en-IN" smtClean="0"/>
              <a:t>14-04-2020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4043876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AF1E3D-2B22-4934-A1B0-367CDC59BB9F}" type="datetimeFigureOut">
              <a:rPr lang="en-IN" smtClean="0"/>
              <a:t>14-04-2020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1232032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F1E3D-2B22-4934-A1B0-367CDC59BB9F}" type="datetimeFigureOut">
              <a:rPr lang="en-IN" smtClean="0"/>
              <a:t>14-04-2020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2106322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AF1E3D-2B22-4934-A1B0-367CDC59BB9F}" type="datetimeFigureOut">
              <a:rPr lang="en-IN" smtClean="0"/>
              <a:t>14-04-2020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541127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ACAF1E3D-2B22-4934-A1B0-367CDC59BB9F}" type="datetimeFigureOut">
              <a:rPr lang="en-IN" smtClean="0"/>
              <a:t>14-04-2020</a:t>
            </a:fld>
            <a:endParaRPr lang="en-IN"/>
          </a:p>
        </p:txBody>
      </p:sp>
      <p:sp>
        <p:nvSpPr>
          <p:cNvPr id="6" name="Footer Placeholder 5"/>
          <p:cNvSpPr>
            <a:spLocks noGrp="1"/>
          </p:cNvSpPr>
          <p:nvPr>
            <p:ph type="ftr" sz="quarter" idx="11"/>
          </p:nvPr>
        </p:nvSpPr>
        <p:spPr>
          <a:xfrm>
            <a:off x="1141412" y="5883275"/>
            <a:ext cx="5105400" cy="365125"/>
          </a:xfrm>
        </p:spPr>
        <p:txBody>
          <a:bodyPr/>
          <a:lstStyle/>
          <a:p>
            <a:endParaRPr lang="en-IN"/>
          </a:p>
        </p:txBody>
      </p:sp>
      <p:sp>
        <p:nvSpPr>
          <p:cNvPr id="7" name="Slide Number Placeholder 6"/>
          <p:cNvSpPr>
            <a:spLocks noGrp="1"/>
          </p:cNvSpPr>
          <p:nvPr>
            <p:ph type="sldNum" sz="quarter" idx="12"/>
          </p:nvPr>
        </p:nvSpPr>
        <p:spPr>
          <a:xfrm>
            <a:off x="10742612" y="5883275"/>
            <a:ext cx="322567" cy="365125"/>
          </a:xfrm>
        </p:spPr>
        <p:txBody>
          <a:bodyPr/>
          <a:lstStyle/>
          <a:p>
            <a:fld id="{7E1ED710-CA08-4E9A-85EE-C3C820C5AEA4}" type="slidenum">
              <a:rPr lang="en-IN" smtClean="0"/>
              <a:t>‹#›</a:t>
            </a:fld>
            <a:endParaRPr lang="en-IN"/>
          </a:p>
        </p:txBody>
      </p:sp>
    </p:spTree>
    <p:extLst>
      <p:ext uri="{BB962C8B-B14F-4D97-AF65-F5344CB8AC3E}">
        <p14:creationId xmlns:p14="http://schemas.microsoft.com/office/powerpoint/2010/main" val="56151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CAF1E3D-2B22-4934-A1B0-367CDC59BB9F}" type="datetimeFigureOut">
              <a:rPr lang="en-IN" smtClean="0"/>
              <a:t>14-04-2020</a:t>
            </a:fld>
            <a:endParaRPr lang="en-IN"/>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IN"/>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7E1ED710-CA08-4E9A-85EE-C3C820C5AEA4}" type="slidenum">
              <a:rPr lang="en-IN" smtClean="0"/>
              <a:t>‹#›</a:t>
            </a:fld>
            <a:endParaRPr lang="en-IN"/>
          </a:p>
        </p:txBody>
      </p:sp>
    </p:spTree>
    <p:extLst>
      <p:ext uri="{BB962C8B-B14F-4D97-AF65-F5344CB8AC3E}">
        <p14:creationId xmlns:p14="http://schemas.microsoft.com/office/powerpoint/2010/main" val="165190977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B7F80-EE25-4867-B414-3223793589BB}"/>
              </a:ext>
            </a:extLst>
          </p:cNvPr>
          <p:cNvSpPr>
            <a:spLocks noGrp="1"/>
          </p:cNvSpPr>
          <p:nvPr>
            <p:ph type="ctrTitle"/>
          </p:nvPr>
        </p:nvSpPr>
        <p:spPr/>
        <p:txBody>
          <a:bodyPr/>
          <a:lstStyle/>
          <a:p>
            <a:r>
              <a:rPr lang="en-IN" dirty="0"/>
              <a:t>Hernias Part I</a:t>
            </a:r>
          </a:p>
        </p:txBody>
      </p:sp>
      <p:sp>
        <p:nvSpPr>
          <p:cNvPr id="3" name="Subtitle 2">
            <a:extLst>
              <a:ext uri="{FF2B5EF4-FFF2-40B4-BE49-F238E27FC236}">
                <a16:creationId xmlns:a16="http://schemas.microsoft.com/office/drawing/2014/main" id="{6ECB1472-4835-4EA0-A486-190DBB41F850}"/>
              </a:ext>
            </a:extLst>
          </p:cNvPr>
          <p:cNvSpPr>
            <a:spLocks noGrp="1"/>
          </p:cNvSpPr>
          <p:nvPr>
            <p:ph type="subTitle" idx="1"/>
          </p:nvPr>
        </p:nvSpPr>
        <p:spPr>
          <a:xfrm>
            <a:off x="1751012" y="4608852"/>
            <a:ext cx="8676222" cy="1467465"/>
          </a:xfrm>
        </p:spPr>
        <p:txBody>
          <a:bodyPr/>
          <a:lstStyle/>
          <a:p>
            <a:pPr>
              <a:spcBef>
                <a:spcPts val="0"/>
              </a:spcBef>
              <a:spcAft>
                <a:spcPts val="0"/>
              </a:spcAft>
            </a:pPr>
            <a:r>
              <a:rPr lang="en-IN" dirty="0"/>
              <a:t>Gulshan Kumar</a:t>
            </a:r>
          </a:p>
          <a:p>
            <a:pPr>
              <a:spcBef>
                <a:spcPts val="0"/>
              </a:spcBef>
              <a:spcAft>
                <a:spcPts val="0"/>
              </a:spcAft>
            </a:pPr>
            <a:r>
              <a:rPr lang="en-IN" dirty="0"/>
              <a:t>Dept. of Veterinary Surgery &amp; Radiology</a:t>
            </a:r>
          </a:p>
          <a:p>
            <a:pPr>
              <a:spcBef>
                <a:spcPts val="0"/>
              </a:spcBef>
              <a:spcAft>
                <a:spcPts val="0"/>
              </a:spcAft>
            </a:pPr>
            <a:r>
              <a:rPr lang="en-IN" dirty="0"/>
              <a:t>College of Veterinary Science and Animal Husbandry</a:t>
            </a:r>
          </a:p>
          <a:p>
            <a:pPr>
              <a:spcBef>
                <a:spcPts val="0"/>
              </a:spcBef>
              <a:spcAft>
                <a:spcPts val="0"/>
              </a:spcAft>
            </a:pPr>
            <a:r>
              <a:rPr lang="en-IN" sz="1200" dirty="0"/>
              <a:t>U.P. Pt. </a:t>
            </a:r>
            <a:r>
              <a:rPr lang="en-IN" sz="1200" dirty="0" err="1"/>
              <a:t>Deen</a:t>
            </a:r>
            <a:r>
              <a:rPr lang="en-IN" sz="1200" dirty="0"/>
              <a:t> </a:t>
            </a:r>
            <a:r>
              <a:rPr lang="en-IN" sz="1200" dirty="0" err="1"/>
              <a:t>Dayal</a:t>
            </a:r>
            <a:r>
              <a:rPr lang="en-IN" sz="1200" dirty="0"/>
              <a:t> Upadhyaya </a:t>
            </a:r>
            <a:r>
              <a:rPr lang="en-IN" sz="1200" dirty="0" err="1"/>
              <a:t>Pashuchikitsa</a:t>
            </a:r>
            <a:r>
              <a:rPr lang="en-IN" sz="1200" dirty="0"/>
              <a:t> Vigyan Vishwavidyalaya </a:t>
            </a:r>
            <a:r>
              <a:rPr lang="en-IN" sz="1200" dirty="0" err="1"/>
              <a:t>evam</a:t>
            </a:r>
            <a:r>
              <a:rPr lang="en-IN" sz="1200" dirty="0"/>
              <a:t> Go </a:t>
            </a:r>
            <a:r>
              <a:rPr lang="en-IN" sz="1200" dirty="0" err="1"/>
              <a:t>Anusandhan</a:t>
            </a:r>
            <a:r>
              <a:rPr lang="en-IN" sz="1200" dirty="0"/>
              <a:t> </a:t>
            </a:r>
            <a:r>
              <a:rPr lang="en-IN" sz="1200" dirty="0" err="1"/>
              <a:t>Sansthan</a:t>
            </a:r>
            <a:r>
              <a:rPr lang="en-IN" sz="1200" dirty="0"/>
              <a:t>, Mathura- 281 001</a:t>
            </a:r>
          </a:p>
        </p:txBody>
      </p:sp>
    </p:spTree>
    <p:extLst>
      <p:ext uri="{BB962C8B-B14F-4D97-AF65-F5344CB8AC3E}">
        <p14:creationId xmlns:p14="http://schemas.microsoft.com/office/powerpoint/2010/main" val="3075144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Hernia: parts</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3477875"/>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The parts of hernia are:</a:t>
            </a:r>
          </a:p>
          <a:p>
            <a:pPr marL="914400" lvl="1" indent="-457200" algn="just">
              <a:buFont typeface="Arial" panose="020B0604020202020204" pitchFamily="34" charset="0"/>
              <a:buChar char="•"/>
            </a:pPr>
            <a:r>
              <a:rPr lang="en-IN" sz="2400" dirty="0">
                <a:solidFill>
                  <a:schemeClr val="accent5"/>
                </a:solidFill>
                <a:cs typeface="Arial" panose="020B0604020202020204" pitchFamily="34" charset="0"/>
              </a:rPr>
              <a:t>The hernial ring:</a:t>
            </a:r>
            <a:r>
              <a:rPr lang="en-IN" sz="2400" dirty="0">
                <a:cs typeface="Arial" panose="020B0604020202020204" pitchFamily="34" charset="0"/>
              </a:rPr>
              <a:t> the defect in the wall of the cavity forms the ring which may vary in size (a few millimetres to several centimetres), </a:t>
            </a:r>
          </a:p>
          <a:p>
            <a:pPr marL="914400" lvl="1" indent="-457200" algn="just">
              <a:buFont typeface="Arial" panose="020B0604020202020204" pitchFamily="34" charset="0"/>
              <a:buChar char="•"/>
            </a:pPr>
            <a:r>
              <a:rPr lang="en-IN" sz="2400" dirty="0">
                <a:solidFill>
                  <a:schemeClr val="accent5"/>
                </a:solidFill>
                <a:cs typeface="Arial" panose="020B0604020202020204" pitchFamily="34" charset="0"/>
              </a:rPr>
              <a:t>The hernial sac: </a:t>
            </a:r>
            <a:r>
              <a:rPr lang="en-IN" sz="2400" dirty="0">
                <a:cs typeface="Arial" panose="020B0604020202020204" pitchFamily="34" charset="0"/>
              </a:rPr>
              <a:t>is the tissue that encloses the contents. It may be lined by a mesothelial lining  (in congenital hernia) or peritoneal lining in later stages of acquired hernias.</a:t>
            </a:r>
          </a:p>
          <a:p>
            <a:pPr marL="914400" lvl="1" indent="-457200" algn="just">
              <a:buFont typeface="Arial" panose="020B0604020202020204" pitchFamily="34" charset="0"/>
              <a:buChar char="•"/>
            </a:pPr>
            <a:r>
              <a:rPr lang="en-IN" sz="2400" dirty="0">
                <a:solidFill>
                  <a:schemeClr val="accent5"/>
                </a:solidFill>
                <a:cs typeface="Arial" panose="020B0604020202020204" pitchFamily="34" charset="0"/>
              </a:rPr>
              <a:t>Hernial contents</a:t>
            </a:r>
            <a:r>
              <a:rPr lang="en-IN" sz="2400" dirty="0">
                <a:cs typeface="Arial" panose="020B0604020202020204" pitchFamily="34" charset="0"/>
              </a:rPr>
              <a:t> are those organs/tissue which have been displaced to an abnormal location. </a:t>
            </a:r>
          </a:p>
        </p:txBody>
      </p:sp>
    </p:spTree>
    <p:extLst>
      <p:ext uri="{BB962C8B-B14F-4D97-AF65-F5344CB8AC3E}">
        <p14:creationId xmlns:p14="http://schemas.microsoft.com/office/powerpoint/2010/main" val="2585089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9052F8-4A69-4385-BB21-5CFFF8686A07}"/>
              </a:ext>
            </a:extLst>
          </p:cNvPr>
          <p:cNvPicPr>
            <a:picLocks noChangeAspect="1"/>
          </p:cNvPicPr>
          <p:nvPr/>
        </p:nvPicPr>
        <p:blipFill rotWithShape="1">
          <a:blip r:embed="rId2">
            <a:extLst>
              <a:ext uri="{28A0092B-C50C-407E-A947-70E740481C1C}">
                <a14:useLocalDpi xmlns:a14="http://schemas.microsoft.com/office/drawing/2010/main" val="0"/>
              </a:ext>
            </a:extLst>
          </a:blip>
          <a:srcRect t="50000" r="50000"/>
          <a:stretch/>
        </p:blipFill>
        <p:spPr>
          <a:xfrm>
            <a:off x="3152127" y="16144"/>
            <a:ext cx="5873886" cy="6841856"/>
          </a:xfrm>
          <a:prstGeom prst="rect">
            <a:avLst/>
          </a:prstGeom>
          <a:ln>
            <a:noFill/>
          </a:ln>
          <a:effectLst>
            <a:softEdge rad="112500"/>
          </a:effectLst>
        </p:spPr>
      </p:pic>
      <p:sp>
        <p:nvSpPr>
          <p:cNvPr id="5" name="Oval 4">
            <a:extLst>
              <a:ext uri="{FF2B5EF4-FFF2-40B4-BE49-F238E27FC236}">
                <a16:creationId xmlns:a16="http://schemas.microsoft.com/office/drawing/2014/main" id="{C5EEDA0E-7A90-4622-B8E3-11132E96D802}"/>
              </a:ext>
            </a:extLst>
          </p:cNvPr>
          <p:cNvSpPr/>
          <p:nvPr/>
        </p:nvSpPr>
        <p:spPr>
          <a:xfrm>
            <a:off x="5692877" y="2271252"/>
            <a:ext cx="1474839" cy="51619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577AA351-034C-4F32-9EAB-AE7ED1D7B715}"/>
              </a:ext>
            </a:extLst>
          </p:cNvPr>
          <p:cNvSpPr txBox="1"/>
          <p:nvPr/>
        </p:nvSpPr>
        <p:spPr>
          <a:xfrm>
            <a:off x="9026012" y="1784554"/>
            <a:ext cx="2035278" cy="369332"/>
          </a:xfrm>
          <a:prstGeom prst="rect">
            <a:avLst/>
          </a:prstGeom>
          <a:noFill/>
        </p:spPr>
        <p:txBody>
          <a:bodyPr wrap="square" rtlCol="0">
            <a:spAutoFit/>
          </a:bodyPr>
          <a:lstStyle/>
          <a:p>
            <a:r>
              <a:rPr lang="en-IN" dirty="0"/>
              <a:t>Hernial Ring</a:t>
            </a:r>
          </a:p>
        </p:txBody>
      </p:sp>
      <p:cxnSp>
        <p:nvCxnSpPr>
          <p:cNvPr id="8" name="Straight Connector 7">
            <a:extLst>
              <a:ext uri="{FF2B5EF4-FFF2-40B4-BE49-F238E27FC236}">
                <a16:creationId xmlns:a16="http://schemas.microsoft.com/office/drawing/2014/main" id="{53AD5DC8-644D-4B62-8115-B5A45BB5B873}"/>
              </a:ext>
            </a:extLst>
          </p:cNvPr>
          <p:cNvCxnSpPr/>
          <p:nvPr/>
        </p:nvCxnSpPr>
        <p:spPr>
          <a:xfrm flipV="1">
            <a:off x="7167716" y="1976284"/>
            <a:ext cx="1858297" cy="5530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EAE4D25-0870-4777-864B-44C3744A2B21}"/>
              </a:ext>
            </a:extLst>
          </p:cNvPr>
          <p:cNvSpPr txBox="1"/>
          <p:nvPr/>
        </p:nvSpPr>
        <p:spPr>
          <a:xfrm>
            <a:off x="9045679" y="3234815"/>
            <a:ext cx="2384323" cy="369332"/>
          </a:xfrm>
          <a:prstGeom prst="rect">
            <a:avLst/>
          </a:prstGeom>
          <a:noFill/>
        </p:spPr>
        <p:txBody>
          <a:bodyPr wrap="square" rtlCol="0">
            <a:spAutoFit/>
          </a:bodyPr>
          <a:lstStyle/>
          <a:p>
            <a:r>
              <a:rPr lang="en-IN" dirty="0"/>
              <a:t>Hernial Contents</a:t>
            </a:r>
          </a:p>
        </p:txBody>
      </p:sp>
      <p:sp>
        <p:nvSpPr>
          <p:cNvPr id="11" name="TextBox 10">
            <a:extLst>
              <a:ext uri="{FF2B5EF4-FFF2-40B4-BE49-F238E27FC236}">
                <a16:creationId xmlns:a16="http://schemas.microsoft.com/office/drawing/2014/main" id="{61C7AE02-D53C-4FB5-9C26-042C9A7E4044}"/>
              </a:ext>
            </a:extLst>
          </p:cNvPr>
          <p:cNvSpPr txBox="1"/>
          <p:nvPr/>
        </p:nvSpPr>
        <p:spPr>
          <a:xfrm>
            <a:off x="9035851" y="4817805"/>
            <a:ext cx="1465001" cy="369332"/>
          </a:xfrm>
          <a:prstGeom prst="rect">
            <a:avLst/>
          </a:prstGeom>
          <a:noFill/>
        </p:spPr>
        <p:txBody>
          <a:bodyPr wrap="square" rtlCol="0">
            <a:spAutoFit/>
          </a:bodyPr>
          <a:lstStyle/>
          <a:p>
            <a:r>
              <a:rPr lang="en-IN" dirty="0"/>
              <a:t>Hernial Sac</a:t>
            </a:r>
          </a:p>
        </p:txBody>
      </p:sp>
      <p:cxnSp>
        <p:nvCxnSpPr>
          <p:cNvPr id="14" name="Straight Connector 13">
            <a:extLst>
              <a:ext uri="{FF2B5EF4-FFF2-40B4-BE49-F238E27FC236}">
                <a16:creationId xmlns:a16="http://schemas.microsoft.com/office/drawing/2014/main" id="{E7375FD6-2F46-4E43-96C9-2A12ED69BE45}"/>
              </a:ext>
            </a:extLst>
          </p:cNvPr>
          <p:cNvCxnSpPr>
            <a:cxnSpLocks/>
            <a:endCxn id="10" idx="1"/>
          </p:cNvCxnSpPr>
          <p:nvPr/>
        </p:nvCxnSpPr>
        <p:spPr>
          <a:xfrm flipV="1">
            <a:off x="7187382" y="3419481"/>
            <a:ext cx="1858297" cy="16923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81B91A-A86E-4DEC-9A0D-04C05331899E}"/>
              </a:ext>
            </a:extLst>
          </p:cNvPr>
          <p:cNvCxnSpPr>
            <a:cxnSpLocks/>
            <a:endCxn id="10" idx="1"/>
          </p:cNvCxnSpPr>
          <p:nvPr/>
        </p:nvCxnSpPr>
        <p:spPr>
          <a:xfrm flipV="1">
            <a:off x="6430296" y="3419481"/>
            <a:ext cx="2615383" cy="8022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98532A-2C5F-4C1A-881E-6DB1D1A63320}"/>
              </a:ext>
            </a:extLst>
          </p:cNvPr>
          <p:cNvCxnSpPr>
            <a:cxnSpLocks/>
            <a:endCxn id="11" idx="1"/>
          </p:cNvCxnSpPr>
          <p:nvPr/>
        </p:nvCxnSpPr>
        <p:spPr>
          <a:xfrm flipV="1">
            <a:off x="7949381" y="5002471"/>
            <a:ext cx="1086470" cy="4839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455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Hernia: pathophysiology</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3539430"/>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Herniation causes changes varying in severity from insignificant to lethal.</a:t>
            </a:r>
          </a:p>
          <a:p>
            <a:pPr marL="914400" lvl="1" indent="-457200" algn="just">
              <a:buFont typeface="Arial" panose="020B0604020202020204" pitchFamily="34" charset="0"/>
              <a:buChar char="•"/>
            </a:pPr>
            <a:r>
              <a:rPr lang="en-IN" sz="2400" dirty="0">
                <a:cs typeface="Arial" panose="020B0604020202020204" pitchFamily="34" charset="0"/>
              </a:rPr>
              <a:t>Lethality due to space occupying effect as in diaphragmatic hernia affecting both respiratory and cardiac functions,</a:t>
            </a:r>
          </a:p>
          <a:p>
            <a:pPr marL="914400" lvl="1" indent="-457200" algn="just">
              <a:buFont typeface="Arial" panose="020B0604020202020204" pitchFamily="34" charset="0"/>
              <a:buChar char="•"/>
            </a:pPr>
            <a:r>
              <a:rPr lang="en-IN" sz="2400" dirty="0">
                <a:cs typeface="Arial" panose="020B0604020202020204" pitchFamily="34" charset="0"/>
              </a:rPr>
              <a:t>Bowel lumen obstruction causing rapid accumulation of gas and fluid (fluid &amp; electrolyte imbalance),</a:t>
            </a:r>
          </a:p>
          <a:p>
            <a:pPr marL="914400" lvl="1" indent="-457200" algn="just">
              <a:buFont typeface="Arial" panose="020B0604020202020204" pitchFamily="34" charset="0"/>
              <a:buChar char="•"/>
            </a:pPr>
            <a:r>
              <a:rPr lang="en-IN" sz="2400" dirty="0">
                <a:cs typeface="Arial" panose="020B0604020202020204" pitchFamily="34" charset="0"/>
              </a:rPr>
              <a:t>Bladder neck obstruction (perineal hernia) causing post-renal uraemia and fluid retention,</a:t>
            </a:r>
          </a:p>
        </p:txBody>
      </p:sp>
    </p:spTree>
    <p:extLst>
      <p:ext uri="{BB962C8B-B14F-4D97-AF65-F5344CB8AC3E}">
        <p14:creationId xmlns:p14="http://schemas.microsoft.com/office/powerpoint/2010/main" val="4241526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Hernia: pathophysiology</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2677656"/>
          </a:xfrm>
          <a:prstGeom prst="rect">
            <a:avLst/>
          </a:prstGeom>
        </p:spPr>
        <p:txBody>
          <a:bodyPr wrap="square">
            <a:spAutoFit/>
          </a:bodyPr>
          <a:lstStyle/>
          <a:p>
            <a:pPr marL="914400" lvl="1" indent="-457200" algn="just">
              <a:buFont typeface="Arial" panose="020B0604020202020204" pitchFamily="34" charset="0"/>
              <a:buChar char="•"/>
            </a:pPr>
            <a:r>
              <a:rPr lang="en-IN" sz="2400" dirty="0">
                <a:cs typeface="Arial" panose="020B0604020202020204" pitchFamily="34" charset="0"/>
              </a:rPr>
              <a:t>Incarceration of uterus in pregnancy or pyometra (as in inguinal hernia may lead to uterine rupture,</a:t>
            </a:r>
          </a:p>
          <a:p>
            <a:pPr marL="914400" lvl="1" indent="-457200" algn="just">
              <a:buFont typeface="Arial" panose="020B0604020202020204" pitchFamily="34" charset="0"/>
              <a:buChar char="•"/>
            </a:pPr>
            <a:r>
              <a:rPr lang="en-IN" sz="2400" dirty="0">
                <a:cs typeface="Arial" panose="020B0604020202020204" pitchFamily="34" charset="0"/>
              </a:rPr>
              <a:t>Strangulation, especially of the hollow viscus leads to obstruction of veins, venous engorgement progressing to arterial obstruction due to back pressure, this </a:t>
            </a:r>
            <a:r>
              <a:rPr lang="en-IN" sz="2400" dirty="0" err="1">
                <a:cs typeface="Arial" panose="020B0604020202020204" pitchFamily="34" charset="0"/>
              </a:rPr>
              <a:t>leadsto</a:t>
            </a:r>
            <a:r>
              <a:rPr lang="en-IN" sz="2400" dirty="0">
                <a:cs typeface="Arial" panose="020B0604020202020204" pitchFamily="34" charset="0"/>
              </a:rPr>
              <a:t> tissue death and organ rupture, loss of blood/fluid, toxaemia, septicaemia depending upon the organ involved.</a:t>
            </a:r>
          </a:p>
        </p:txBody>
      </p:sp>
    </p:spTree>
    <p:extLst>
      <p:ext uri="{BB962C8B-B14F-4D97-AF65-F5344CB8AC3E}">
        <p14:creationId xmlns:p14="http://schemas.microsoft.com/office/powerpoint/2010/main" val="2272435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Hernia: Signs</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2246769"/>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Classic sign is swelling.</a:t>
            </a:r>
            <a:r>
              <a:rPr lang="en-IN" sz="2400" dirty="0">
                <a:latin typeface="Arial" panose="020B0604020202020204" pitchFamily="34" charset="0"/>
                <a:cs typeface="Arial" panose="020B0604020202020204" pitchFamily="34" charset="0"/>
              </a:rPr>
              <a:t> </a:t>
            </a:r>
            <a:r>
              <a:rPr lang="en-IN" sz="2800" dirty="0">
                <a:latin typeface="Arial" panose="020B0604020202020204" pitchFamily="34" charset="0"/>
                <a:cs typeface="Arial" panose="020B0604020202020204" pitchFamily="34" charset="0"/>
              </a:rPr>
              <a:t>If uncomplicated, no pain on palpation. Consistency depends on contents.</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Palpation is difficult in trauma or infection in the presence of inflammation.</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Swelling is not usually seen in diaphragmatic hernia</a:t>
            </a:r>
          </a:p>
        </p:txBody>
      </p:sp>
    </p:spTree>
    <p:extLst>
      <p:ext uri="{BB962C8B-B14F-4D97-AF65-F5344CB8AC3E}">
        <p14:creationId xmlns:p14="http://schemas.microsoft.com/office/powerpoint/2010/main" val="4050240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Umbilical hernia (omphalocele)</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3970318"/>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Develops in the umbilical region and is comparatively more common in females than in males. </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Usually consist of omentum and intestines. </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Common in foals, pigs, calves and pups but rare in lambs and kids.</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Congenital umbilical hernia results from failed or delayed fusion of the lateral folds (principally the rectus  may primarily be abdominis m.)</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Most omphaloceles are inherited.  </a:t>
            </a:r>
          </a:p>
        </p:txBody>
      </p:sp>
    </p:spTree>
    <p:extLst>
      <p:ext uri="{BB962C8B-B14F-4D97-AF65-F5344CB8AC3E}">
        <p14:creationId xmlns:p14="http://schemas.microsoft.com/office/powerpoint/2010/main" val="1019010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Umbilical hernia (omphalocele)</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4832092"/>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Acquired hernia is noticed few weeks after birth. </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The umbilical aperture in the foetus serves as a passageway of the umbilical blood vessels, small vitelline duct and allantoic stalk.</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At birth, these structures are disrupted and the aperture closes around the cord forming a cicatrix (umbilicus in the later life). Acquired hernial ring may result from trauma, resection of cord too close to abdominal wall and excessive straining due to diarrhoea/ constipation. Infection delays natural closure of umbilicus.</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68643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Umbilical hernia: clinical signs</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3970318"/>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A spherical swelling at the umbilicus.</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Contents are usually fat and omentum.</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Later hernial sac may contain loops of small intestine.</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A circular or oval hernial ring can be palpated.</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Adhesions/ umbilical abscess prevent reduction.</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Rarely, the contents get strangulated with symptoms of pain and intestinal obstruction (the umbilical sac is warm or painful and the contents are irreducible).</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Diagnosis can be made on the basis of these signs.</a:t>
            </a:r>
          </a:p>
        </p:txBody>
      </p:sp>
    </p:spTree>
    <p:extLst>
      <p:ext uri="{BB962C8B-B14F-4D97-AF65-F5344CB8AC3E}">
        <p14:creationId xmlns:p14="http://schemas.microsoft.com/office/powerpoint/2010/main" val="493337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Umbilical hernia: treatment</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3108543"/>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Conservative method: if reducible</a:t>
            </a:r>
          </a:p>
          <a:p>
            <a:pPr marL="914400" lvl="1"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umbilical hernia containing only a small part of the omentum or a small loop of intestine may respond favourably to abdominal  pressure bandages or clamps.</a:t>
            </a:r>
          </a:p>
          <a:p>
            <a:pPr marL="914400" lvl="1"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Metal or wooden clamps: The main objective of the clamp application is to obliterate the hernial sac and to stimulate healing of the ring.</a:t>
            </a:r>
          </a:p>
        </p:txBody>
      </p:sp>
    </p:spTree>
    <p:extLst>
      <p:ext uri="{BB962C8B-B14F-4D97-AF65-F5344CB8AC3E}">
        <p14:creationId xmlns:p14="http://schemas.microsoft.com/office/powerpoint/2010/main" val="3817897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Umbilical hernia: treatment</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4278094"/>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Conservative method: if reducible</a:t>
            </a:r>
          </a:p>
          <a:p>
            <a:pPr marL="914400" lvl="1" indent="-457200">
              <a:buFont typeface="Arial" panose="020B0604020202020204" pitchFamily="34" charset="0"/>
              <a:buChar char="•"/>
            </a:pPr>
            <a:r>
              <a:rPr lang="en-IN" sz="2800" dirty="0">
                <a:latin typeface="Arial" panose="020B0604020202020204" pitchFamily="34" charset="0"/>
                <a:cs typeface="Arial" panose="020B0604020202020204" pitchFamily="34" charset="0"/>
              </a:rPr>
              <a:t>Metal or wooden clamps: </a:t>
            </a:r>
          </a:p>
          <a:p>
            <a:pPr marL="1371600" lvl="2" indent="-457200">
              <a:buFont typeface="Arial" panose="020B0604020202020204" pitchFamily="34" charset="0"/>
              <a:buChar char="•"/>
            </a:pPr>
            <a:r>
              <a:rPr lang="en-IN" sz="2400" dirty="0">
                <a:latin typeface="Arial" panose="020B0604020202020204" pitchFamily="34" charset="0"/>
                <a:cs typeface="Arial" panose="020B0604020202020204" pitchFamily="34" charset="0"/>
              </a:rPr>
              <a:t>The animal in dorsal recumbency and the hernial contents reduced manually. </a:t>
            </a:r>
          </a:p>
          <a:p>
            <a:pPr marL="1371600" lvl="2" indent="-457200">
              <a:buFont typeface="Arial" panose="020B0604020202020204" pitchFamily="34" charset="0"/>
              <a:buChar char="•"/>
            </a:pPr>
            <a:r>
              <a:rPr lang="en-IN" sz="2400" dirty="0">
                <a:latin typeface="Arial" panose="020B0604020202020204" pitchFamily="34" charset="0"/>
                <a:cs typeface="Arial" panose="020B0604020202020204" pitchFamily="34" charset="0"/>
              </a:rPr>
              <a:t>Apply the jaws of clamps longitudinally and directly over the hernial ring.</a:t>
            </a:r>
          </a:p>
          <a:p>
            <a:pPr marL="1371600" lvl="2" indent="-457200">
              <a:buFont typeface="Arial" panose="020B0604020202020204" pitchFamily="34" charset="0"/>
              <a:buChar char="•"/>
            </a:pPr>
            <a:r>
              <a:rPr lang="en-IN" sz="2400" dirty="0">
                <a:latin typeface="Arial" panose="020B0604020202020204" pitchFamily="34" charset="0"/>
                <a:cs typeface="Arial" panose="020B0604020202020204" pitchFamily="34" charset="0"/>
              </a:rPr>
              <a:t>Push down the hernial sac through the jaws of the clamp . </a:t>
            </a:r>
          </a:p>
          <a:p>
            <a:pPr marL="1371600" lvl="2" indent="-457200">
              <a:buFont typeface="Arial" panose="020B0604020202020204" pitchFamily="34" charset="0"/>
              <a:buChar char="•"/>
            </a:pPr>
            <a:r>
              <a:rPr lang="en-IN" sz="2400" dirty="0">
                <a:latin typeface="Arial" panose="020B0604020202020204" pitchFamily="34" charset="0"/>
                <a:cs typeface="Arial" panose="020B0604020202020204" pitchFamily="34" charset="0"/>
              </a:rPr>
              <a:t>Tighten the nuts of clamp to keep the clamp snugly against the abdominal wall.</a:t>
            </a:r>
          </a:p>
          <a:p>
            <a:pPr marL="1371600" lvl="2" indent="-457200">
              <a:buFont typeface="Arial" panose="020B0604020202020204" pitchFamily="34" charset="0"/>
              <a:buChar char="•"/>
            </a:pPr>
            <a:r>
              <a:rPr lang="en-IN" sz="2400" dirty="0">
                <a:latin typeface="Arial" panose="020B0604020202020204" pitchFamily="34" charset="0"/>
                <a:cs typeface="Arial" panose="020B0604020202020204" pitchFamily="34" charset="0"/>
              </a:rPr>
              <a:t>The sac undergoes necrosis and sloughs down within 10-12 days and the skin wound heals by 2</a:t>
            </a:r>
            <a:r>
              <a:rPr lang="en-IN" sz="2400" baseline="30000" dirty="0">
                <a:latin typeface="Arial" panose="020B0604020202020204" pitchFamily="34" charset="0"/>
                <a:cs typeface="Arial" panose="020B0604020202020204" pitchFamily="34" charset="0"/>
              </a:rPr>
              <a:t>nd</a:t>
            </a:r>
            <a:r>
              <a:rPr lang="en-IN" sz="2400" dirty="0">
                <a:latin typeface="Arial" panose="020B0604020202020204" pitchFamily="34" charset="0"/>
                <a:cs typeface="Arial" panose="020B0604020202020204" pitchFamily="34" charset="0"/>
              </a:rPr>
              <a:t>  intention .</a:t>
            </a:r>
          </a:p>
        </p:txBody>
      </p:sp>
    </p:spTree>
    <p:extLst>
      <p:ext uri="{BB962C8B-B14F-4D97-AF65-F5344CB8AC3E}">
        <p14:creationId xmlns:p14="http://schemas.microsoft.com/office/powerpoint/2010/main" val="2983656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Hernia</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2062103"/>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The term appears to originate from Sanskrit ‘‘</a:t>
            </a:r>
            <a:r>
              <a:rPr lang="en-IN" sz="4400" dirty="0" err="1">
                <a:latin typeface="Kruti Dev 021" pitchFamily="2" charset="0"/>
                <a:cs typeface="Arial" panose="020B0604020202020204" pitchFamily="34" charset="0"/>
              </a:rPr>
              <a:t>fgj</a:t>
            </a:r>
            <a:r>
              <a:rPr lang="en-IN" sz="2800" dirty="0">
                <a:latin typeface="Arial" panose="020B0604020202020204" pitchFamily="34" charset="0"/>
                <a:cs typeface="Arial" panose="020B0604020202020204" pitchFamily="34" charset="0"/>
              </a:rPr>
              <a:t>’’ meaning band or strip representing bowels,</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late 14</a:t>
            </a:r>
            <a:r>
              <a:rPr lang="en-IN" sz="2800" baseline="30000" dirty="0">
                <a:latin typeface="Arial" panose="020B0604020202020204" pitchFamily="34" charset="0"/>
                <a:cs typeface="Arial" panose="020B0604020202020204" pitchFamily="34" charset="0"/>
              </a:rPr>
              <a:t>th</a:t>
            </a:r>
            <a:r>
              <a:rPr lang="en-IN" sz="2800" dirty="0">
                <a:latin typeface="Arial" panose="020B0604020202020204" pitchFamily="34" charset="0"/>
                <a:cs typeface="Arial" panose="020B0604020202020204" pitchFamily="34" charset="0"/>
              </a:rPr>
              <a:t> century, </a:t>
            </a:r>
            <a:r>
              <a:rPr lang="en-IN" sz="2800" dirty="0" err="1">
                <a:latin typeface="Arial" panose="020B0604020202020204" pitchFamily="34" charset="0"/>
                <a:cs typeface="Arial" panose="020B0604020202020204" pitchFamily="34" charset="0"/>
              </a:rPr>
              <a:t>hirnia</a:t>
            </a:r>
            <a:r>
              <a:rPr lang="en-IN" sz="2800" dirty="0">
                <a:latin typeface="Arial" panose="020B0604020202020204" pitchFamily="34" charset="0"/>
                <a:cs typeface="Arial" panose="020B0604020202020204" pitchFamily="34" charset="0"/>
              </a:rPr>
              <a:t>, from Latin hernia "a rupture," related to </a:t>
            </a:r>
            <a:r>
              <a:rPr lang="en-IN" sz="2800" dirty="0" err="1">
                <a:latin typeface="Arial" panose="020B0604020202020204" pitchFamily="34" charset="0"/>
                <a:cs typeface="Arial" panose="020B0604020202020204" pitchFamily="34" charset="0"/>
              </a:rPr>
              <a:t>hira</a:t>
            </a:r>
            <a:r>
              <a:rPr lang="en-IN" sz="2800" dirty="0">
                <a:latin typeface="Arial" panose="020B0604020202020204" pitchFamily="34" charset="0"/>
                <a:cs typeface="Arial" panose="020B0604020202020204" pitchFamily="34" charset="0"/>
              </a:rPr>
              <a:t> "intestine," </a:t>
            </a:r>
          </a:p>
        </p:txBody>
      </p:sp>
    </p:spTree>
    <p:extLst>
      <p:ext uri="{BB962C8B-B14F-4D97-AF65-F5344CB8AC3E}">
        <p14:creationId xmlns:p14="http://schemas.microsoft.com/office/powerpoint/2010/main" val="1101478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Umbilical hernia: treatment</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4585871"/>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Surgical Treatment: </a:t>
            </a:r>
          </a:p>
          <a:p>
            <a:pPr marL="914400" lvl="1"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Ventral midline approach</a:t>
            </a:r>
          </a:p>
          <a:p>
            <a:pPr marL="914400" lvl="1"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The initial skin incision is extended cranially over the hernia sac. </a:t>
            </a:r>
          </a:p>
          <a:p>
            <a:pPr marL="914400" lvl="1"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Alternatively, an elliptical incision is made around the base of a large sac to remove redundant tissue. </a:t>
            </a:r>
          </a:p>
          <a:p>
            <a:pPr marL="914400" lvl="1"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The contents are reduced and the hernial ring is debrided and sutured.</a:t>
            </a:r>
          </a:p>
          <a:p>
            <a:pPr marL="914400" lvl="1"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Preferably a synthetic non absorbable suture material is used.</a:t>
            </a:r>
          </a:p>
          <a:p>
            <a:pPr marL="914400" lvl="1"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The ring is closed in a double breasting or overlapping pattern. Excess skin if available is trimmed before suturing. </a:t>
            </a:r>
          </a:p>
          <a:p>
            <a:pPr marL="914400" lvl="1"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Hernioplasty is indicated if the hernial ring is large and weak which, could not be apposed.</a:t>
            </a:r>
          </a:p>
        </p:txBody>
      </p:sp>
    </p:spTree>
    <p:extLst>
      <p:ext uri="{BB962C8B-B14F-4D97-AF65-F5344CB8AC3E}">
        <p14:creationId xmlns:p14="http://schemas.microsoft.com/office/powerpoint/2010/main" val="2385919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Abdominal hernia</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2739211"/>
          </a:xfrm>
          <a:prstGeom prst="rect">
            <a:avLst/>
          </a:prstGeom>
        </p:spPr>
        <p:txBody>
          <a:bodyPr wrap="square">
            <a:spAutoFit/>
          </a:bodyPr>
          <a:lstStyle/>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It is the term used to describe a hernia through any part of the abdominal wall other than a natural orifice. </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Common in horse, goat  and cattle and is generally acquired in nature.</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May be caused due to trauma as in horn thrust/gore, violent contact with blunt objects, weakening of the abdominal muscles, violent straining during parturition (sheep), </a:t>
            </a:r>
            <a:r>
              <a:rPr lang="en-IN"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1305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rse Side View Stock Photos, Pictures &amp; Royalty-Free Images - iStock">
            <a:extLst>
              <a:ext uri="{FF2B5EF4-FFF2-40B4-BE49-F238E27FC236}">
                <a16:creationId xmlns:a16="http://schemas.microsoft.com/office/drawing/2014/main" id="{CABE2F48-607E-4951-B502-FD6FCD4FD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21" t="8635" r="7573" b="3297"/>
          <a:stretch/>
        </p:blipFill>
        <p:spPr bwMode="auto">
          <a:xfrm>
            <a:off x="4376225" y="26079"/>
            <a:ext cx="7786280" cy="68171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2F2F2B-ACCC-4223-904E-F8D7403E78B5}"/>
              </a:ext>
            </a:extLst>
          </p:cNvPr>
          <p:cNvSpPr txBox="1"/>
          <p:nvPr/>
        </p:nvSpPr>
        <p:spPr>
          <a:xfrm>
            <a:off x="10411489" y="914392"/>
            <a:ext cx="1784553" cy="369332"/>
          </a:xfrm>
          <a:prstGeom prst="rect">
            <a:avLst/>
          </a:prstGeom>
          <a:noFill/>
        </p:spPr>
        <p:txBody>
          <a:bodyPr wrap="square" rtlCol="0">
            <a:spAutoFit/>
          </a:bodyPr>
          <a:lstStyle/>
          <a:p>
            <a:r>
              <a:rPr lang="en-IN" dirty="0">
                <a:solidFill>
                  <a:schemeClr val="bg1"/>
                </a:solidFill>
              </a:rPr>
              <a:t>Flap of flank</a:t>
            </a:r>
          </a:p>
        </p:txBody>
      </p:sp>
      <p:cxnSp>
        <p:nvCxnSpPr>
          <p:cNvPr id="4" name="Straight Connector 3">
            <a:extLst>
              <a:ext uri="{FF2B5EF4-FFF2-40B4-BE49-F238E27FC236}">
                <a16:creationId xmlns:a16="http://schemas.microsoft.com/office/drawing/2014/main" id="{8B683248-5BD0-46F0-9B35-AE578A3C0DA6}"/>
              </a:ext>
            </a:extLst>
          </p:cNvPr>
          <p:cNvCxnSpPr>
            <a:cxnSpLocks/>
          </p:cNvCxnSpPr>
          <p:nvPr/>
        </p:nvCxnSpPr>
        <p:spPr>
          <a:xfrm flipV="1">
            <a:off x="10117391" y="1224732"/>
            <a:ext cx="471951" cy="20936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E298EC6-EF97-485F-AE33-E7A4190CF5D2}"/>
              </a:ext>
            </a:extLst>
          </p:cNvPr>
          <p:cNvCxnSpPr>
            <a:cxnSpLocks/>
          </p:cNvCxnSpPr>
          <p:nvPr/>
        </p:nvCxnSpPr>
        <p:spPr>
          <a:xfrm flipH="1">
            <a:off x="7521677" y="3318387"/>
            <a:ext cx="2418734"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7D0F8BA-5548-4A18-A67A-66E1A15EAEF8}"/>
              </a:ext>
            </a:extLst>
          </p:cNvPr>
          <p:cNvSpPr txBox="1"/>
          <p:nvPr/>
        </p:nvSpPr>
        <p:spPr>
          <a:xfrm>
            <a:off x="7875638" y="3451129"/>
            <a:ext cx="2005780" cy="369332"/>
          </a:xfrm>
          <a:prstGeom prst="rect">
            <a:avLst/>
          </a:prstGeom>
          <a:noFill/>
        </p:spPr>
        <p:txBody>
          <a:bodyPr wrap="square" rtlCol="0">
            <a:spAutoFit/>
          </a:bodyPr>
          <a:lstStyle/>
          <a:p>
            <a:r>
              <a:rPr lang="en-IN" dirty="0"/>
              <a:t>Ventral Hernia</a:t>
            </a:r>
          </a:p>
        </p:txBody>
      </p:sp>
      <p:sp>
        <p:nvSpPr>
          <p:cNvPr id="10" name="TextBox 9">
            <a:extLst>
              <a:ext uri="{FF2B5EF4-FFF2-40B4-BE49-F238E27FC236}">
                <a16:creationId xmlns:a16="http://schemas.microsoft.com/office/drawing/2014/main" id="{8C757F6A-5D5B-4610-8913-E4408FF8E1BA}"/>
              </a:ext>
            </a:extLst>
          </p:cNvPr>
          <p:cNvSpPr txBox="1"/>
          <p:nvPr/>
        </p:nvSpPr>
        <p:spPr>
          <a:xfrm>
            <a:off x="7880558" y="2659633"/>
            <a:ext cx="2005780" cy="369332"/>
          </a:xfrm>
          <a:prstGeom prst="rect">
            <a:avLst/>
          </a:prstGeom>
          <a:noFill/>
        </p:spPr>
        <p:txBody>
          <a:bodyPr wrap="square" rtlCol="0">
            <a:spAutoFit/>
          </a:bodyPr>
          <a:lstStyle/>
          <a:p>
            <a:r>
              <a:rPr lang="en-IN" dirty="0"/>
              <a:t>Dorsal Hernia</a:t>
            </a:r>
          </a:p>
        </p:txBody>
      </p:sp>
      <p:sp>
        <p:nvSpPr>
          <p:cNvPr id="14" name="TextBox 13">
            <a:extLst>
              <a:ext uri="{FF2B5EF4-FFF2-40B4-BE49-F238E27FC236}">
                <a16:creationId xmlns:a16="http://schemas.microsoft.com/office/drawing/2014/main" id="{3B06FF98-982F-4056-BEC5-CF18F4AE355C}"/>
              </a:ext>
            </a:extLst>
          </p:cNvPr>
          <p:cNvSpPr txBox="1"/>
          <p:nvPr/>
        </p:nvSpPr>
        <p:spPr>
          <a:xfrm>
            <a:off x="147484" y="2573966"/>
            <a:ext cx="4258236" cy="1754326"/>
          </a:xfrm>
          <a:prstGeom prst="rect">
            <a:avLst/>
          </a:prstGeom>
          <a:noFill/>
        </p:spPr>
        <p:txBody>
          <a:bodyPr wrap="square" rtlCol="0">
            <a:spAutoFit/>
          </a:bodyPr>
          <a:lstStyle/>
          <a:p>
            <a:pPr algn="just"/>
            <a:r>
              <a:rPr lang="en-IN" dirty="0"/>
              <a:t>Abdominal hernias occurring on the flank above the imaginary horizontal line passing through the “</a:t>
            </a:r>
            <a:r>
              <a:rPr lang="en-IN" i="1" dirty="0"/>
              <a:t>flap of flank” </a:t>
            </a:r>
            <a:r>
              <a:rPr lang="en-IN" dirty="0"/>
              <a:t>are ‘Dorsal’ hernias and those which occur below this line are ‘Ventral’ abdominal hernias</a:t>
            </a:r>
          </a:p>
        </p:txBody>
      </p:sp>
    </p:spTree>
    <p:extLst>
      <p:ext uri="{BB962C8B-B14F-4D97-AF65-F5344CB8AC3E}">
        <p14:creationId xmlns:p14="http://schemas.microsoft.com/office/powerpoint/2010/main" val="2208132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bdominal Wall Reconstruction and Hernias | Veterian Key">
            <a:extLst>
              <a:ext uri="{FF2B5EF4-FFF2-40B4-BE49-F238E27FC236}">
                <a16:creationId xmlns:a16="http://schemas.microsoft.com/office/drawing/2014/main" id="{F94F1FEE-486C-4307-A6FB-056435885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9716" y="41559"/>
            <a:ext cx="5102942" cy="6771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D36B6F-F049-4079-BEF9-5F2159A200F2}"/>
              </a:ext>
            </a:extLst>
          </p:cNvPr>
          <p:cNvSpPr txBox="1"/>
          <p:nvPr/>
        </p:nvSpPr>
        <p:spPr>
          <a:xfrm>
            <a:off x="575183" y="2134636"/>
            <a:ext cx="5919019" cy="2585323"/>
          </a:xfrm>
          <a:prstGeom prst="rect">
            <a:avLst/>
          </a:prstGeom>
          <a:noFill/>
        </p:spPr>
        <p:txBody>
          <a:bodyPr wrap="square" rtlCol="0">
            <a:spAutoFit/>
          </a:bodyPr>
          <a:lstStyle/>
          <a:p>
            <a:r>
              <a:rPr lang="en-IN" b="1" dirty="0"/>
              <a:t>Location of common abdominal hernias in dogs:</a:t>
            </a:r>
          </a:p>
          <a:p>
            <a:pPr marL="342900" indent="-342900">
              <a:buFont typeface="+mj-lt"/>
              <a:buAutoNum type="arabicPeriod"/>
            </a:pPr>
            <a:r>
              <a:rPr lang="en-IN" dirty="0" err="1"/>
              <a:t>Paracostal</a:t>
            </a:r>
            <a:endParaRPr lang="en-IN" dirty="0"/>
          </a:p>
          <a:p>
            <a:pPr marL="342900" indent="-342900">
              <a:buFont typeface="+mj-lt"/>
              <a:buAutoNum type="arabicPeriod"/>
            </a:pPr>
            <a:r>
              <a:rPr lang="en-IN" dirty="0"/>
              <a:t>Dorsal lateral</a:t>
            </a:r>
          </a:p>
          <a:p>
            <a:pPr marL="342900" indent="-342900">
              <a:buFont typeface="+mj-lt"/>
              <a:buAutoNum type="arabicPeriod"/>
            </a:pPr>
            <a:r>
              <a:rPr lang="en-IN" dirty="0"/>
              <a:t>Inguinal </a:t>
            </a:r>
          </a:p>
          <a:p>
            <a:pPr marL="342900" indent="-342900">
              <a:buFont typeface="+mj-lt"/>
              <a:buAutoNum type="arabicPeriod"/>
            </a:pPr>
            <a:r>
              <a:rPr lang="en-IN" dirty="0"/>
              <a:t>Cranial pubic </a:t>
            </a:r>
            <a:r>
              <a:rPr lang="en-IN" dirty="0" err="1"/>
              <a:t>lig</a:t>
            </a:r>
            <a:r>
              <a:rPr lang="en-IN" dirty="0"/>
              <a:t>. Rupture</a:t>
            </a:r>
          </a:p>
          <a:p>
            <a:pPr marL="342900" indent="-342900">
              <a:buFont typeface="+mj-lt"/>
              <a:buAutoNum type="arabicPeriod"/>
            </a:pPr>
            <a:r>
              <a:rPr lang="en-IN" dirty="0"/>
              <a:t>Femoral</a:t>
            </a:r>
          </a:p>
          <a:p>
            <a:pPr marL="342900" indent="-342900">
              <a:buFont typeface="+mj-lt"/>
              <a:buAutoNum type="arabicPeriod"/>
            </a:pPr>
            <a:r>
              <a:rPr lang="en-IN" dirty="0"/>
              <a:t>Umbilical</a:t>
            </a:r>
          </a:p>
          <a:p>
            <a:pPr marL="342900" indent="-342900">
              <a:buFont typeface="+mj-lt"/>
              <a:buAutoNum type="arabicPeriod"/>
            </a:pPr>
            <a:r>
              <a:rPr lang="en-IN" dirty="0"/>
              <a:t>Ventral </a:t>
            </a:r>
          </a:p>
          <a:p>
            <a:pPr marL="342900" indent="-342900">
              <a:buFont typeface="+mj-lt"/>
              <a:buAutoNum type="arabicPeriod"/>
            </a:pPr>
            <a:r>
              <a:rPr lang="en-IN" dirty="0"/>
              <a:t>scrotal</a:t>
            </a:r>
          </a:p>
        </p:txBody>
      </p:sp>
    </p:spTree>
    <p:extLst>
      <p:ext uri="{BB962C8B-B14F-4D97-AF65-F5344CB8AC3E}">
        <p14:creationId xmlns:p14="http://schemas.microsoft.com/office/powerpoint/2010/main" val="2050169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Abdominal hernia: clinical signs</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2677656"/>
          </a:xfrm>
          <a:prstGeom prst="rect">
            <a:avLst/>
          </a:prstGeom>
        </p:spPr>
        <p:txBody>
          <a:bodyPr wrap="square">
            <a:spAutoFit/>
          </a:bodyPr>
          <a:lstStyle/>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Size of the hernial ring varies in diameter. The hernial swelling is usually very prominent.</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It is difficult to palpate the hernial ring in initial stages due to oedema or haematoma surrounding tissue.</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Nature of hernial contents depends on the site of herniation.</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In case of incarceration, acute GI signs (vomiting, anorexia) and a firm, irreducible, painful swelling is seen</a:t>
            </a:r>
            <a:endParaRPr lang="en-IN"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253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Abdominal hernia: treatment</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3046988"/>
          </a:xfrm>
          <a:prstGeom prst="rect">
            <a:avLst/>
          </a:prstGeom>
        </p:spPr>
        <p:txBody>
          <a:bodyPr wrap="square">
            <a:spAutoFit/>
          </a:bodyPr>
          <a:lstStyle/>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When the hernia is harmless – herniorrhaphy is elective; not an emergency. </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It is advisable to delay the surgical repair until the inflammation subsides. </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However, prolonged delay may cause complications due to adhesions between the displaced viscera and subcutaneous tissue.</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If hernia is complicated (due to incarceration/strangulation) immediate surgical intervention is required.</a:t>
            </a:r>
          </a:p>
        </p:txBody>
      </p:sp>
    </p:spTree>
    <p:extLst>
      <p:ext uri="{BB962C8B-B14F-4D97-AF65-F5344CB8AC3E}">
        <p14:creationId xmlns:p14="http://schemas.microsoft.com/office/powerpoint/2010/main" val="1806063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Abdominal hernia: treatment</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4524315"/>
          </a:xfrm>
          <a:prstGeom prst="rect">
            <a:avLst/>
          </a:prstGeom>
        </p:spPr>
        <p:txBody>
          <a:bodyPr wrap="square">
            <a:spAutoFit/>
          </a:bodyPr>
          <a:lstStyle/>
          <a:p>
            <a:pPr algn="just"/>
            <a:r>
              <a:rPr lang="en-IN" sz="2400" dirty="0">
                <a:latin typeface="Arial" panose="020B0604020202020204" pitchFamily="34" charset="0"/>
                <a:cs typeface="Arial" panose="020B0604020202020204" pitchFamily="34" charset="0"/>
              </a:rPr>
              <a:t>Technique:</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An elliptical or linear incision is made over the hernial swelling. The contents are reduced. </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The peritoneal sac is ligated or sutured close to the ring and amputated.</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The hernial ring is debrided and sutured using overlapping sutures with a non absorbable suture material, this is termed “</a:t>
            </a:r>
            <a:r>
              <a:rPr lang="en-IN" sz="2400" i="1" dirty="0">
                <a:latin typeface="Arial" panose="020B0604020202020204" pitchFamily="34" charset="0"/>
                <a:cs typeface="Arial" panose="020B0604020202020204" pitchFamily="34" charset="0"/>
              </a:rPr>
              <a:t>Herniorrhaphy”.</a:t>
            </a:r>
            <a:endParaRPr lang="en-IN" sz="24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When approximation of the edges of the hernial ring is difficult and there is a risk of tearing of tissue under tension, then a prosthetic graft (</a:t>
            </a:r>
            <a:r>
              <a:rPr lang="en-IN" sz="2400" dirty="0" err="1">
                <a:latin typeface="Arial" panose="020B0604020202020204" pitchFamily="34" charset="0"/>
                <a:cs typeface="Arial" panose="020B0604020202020204" pitchFamily="34" charset="0"/>
              </a:rPr>
              <a:t>prolene</a:t>
            </a:r>
            <a:r>
              <a:rPr lang="en-IN" sz="2400" dirty="0">
                <a:latin typeface="Arial" panose="020B0604020202020204" pitchFamily="34" charset="0"/>
                <a:cs typeface="Arial" panose="020B0604020202020204" pitchFamily="34" charset="0"/>
              </a:rPr>
              <a:t> mesh) is used to close the hernial ring. This is termed as “</a:t>
            </a:r>
            <a:r>
              <a:rPr lang="en-IN" sz="2400" i="1" dirty="0">
                <a:latin typeface="Arial" panose="020B0604020202020204" pitchFamily="34" charset="0"/>
                <a:cs typeface="Arial" panose="020B0604020202020204" pitchFamily="34" charset="0"/>
              </a:rPr>
              <a:t>Hernioplasty”</a:t>
            </a:r>
            <a:r>
              <a:rPr lang="en-IN"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66366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mbilical Hernia Repair: The Spectrum of Management Options ...">
            <a:extLst>
              <a:ext uri="{FF2B5EF4-FFF2-40B4-BE49-F238E27FC236}">
                <a16:creationId xmlns:a16="http://schemas.microsoft.com/office/drawing/2014/main" id="{FAC46B24-51D0-4154-AA0A-8B1EA049C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259" y="353962"/>
            <a:ext cx="9783650" cy="4837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584976-AEC6-4B0C-B164-88651B4BDF98}"/>
              </a:ext>
            </a:extLst>
          </p:cNvPr>
          <p:cNvSpPr txBox="1"/>
          <p:nvPr/>
        </p:nvSpPr>
        <p:spPr>
          <a:xfrm>
            <a:off x="2772697" y="5678129"/>
            <a:ext cx="6135329" cy="369332"/>
          </a:xfrm>
          <a:prstGeom prst="rect">
            <a:avLst/>
          </a:prstGeom>
          <a:noFill/>
        </p:spPr>
        <p:txBody>
          <a:bodyPr wrap="square" rtlCol="0">
            <a:spAutoFit/>
          </a:bodyPr>
          <a:lstStyle/>
          <a:p>
            <a:r>
              <a:rPr lang="en-IN" dirty="0"/>
              <a:t>Overlapping/vest-over-pants suture for herniorrhaphy</a:t>
            </a:r>
          </a:p>
        </p:txBody>
      </p:sp>
      <p:sp>
        <p:nvSpPr>
          <p:cNvPr id="7" name="Right Bracket 6">
            <a:extLst>
              <a:ext uri="{FF2B5EF4-FFF2-40B4-BE49-F238E27FC236}">
                <a16:creationId xmlns:a16="http://schemas.microsoft.com/office/drawing/2014/main" id="{1D30B042-EA0C-4F09-9B28-557493902D18}"/>
              </a:ext>
            </a:extLst>
          </p:cNvPr>
          <p:cNvSpPr/>
          <p:nvPr/>
        </p:nvSpPr>
        <p:spPr>
          <a:xfrm rot="3560991">
            <a:off x="3886557" y="2213762"/>
            <a:ext cx="327863" cy="1638893"/>
          </a:xfrm>
          <a:prstGeom prst="righ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cxnSp>
        <p:nvCxnSpPr>
          <p:cNvPr id="9" name="Straight Connector 8">
            <a:extLst>
              <a:ext uri="{FF2B5EF4-FFF2-40B4-BE49-F238E27FC236}">
                <a16:creationId xmlns:a16="http://schemas.microsoft.com/office/drawing/2014/main" id="{EC864C81-CCBD-451B-8886-44BA3BC12B33}"/>
              </a:ext>
            </a:extLst>
          </p:cNvPr>
          <p:cNvCxnSpPr>
            <a:stCxn id="7" idx="2"/>
          </p:cNvCxnSpPr>
          <p:nvPr/>
        </p:nvCxnSpPr>
        <p:spPr>
          <a:xfrm>
            <a:off x="4134059" y="3174238"/>
            <a:ext cx="688664" cy="11175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F8DDD20-65FC-472E-AEAF-E665EB9F7796}"/>
              </a:ext>
            </a:extLst>
          </p:cNvPr>
          <p:cNvSpPr txBox="1"/>
          <p:nvPr/>
        </p:nvSpPr>
        <p:spPr>
          <a:xfrm>
            <a:off x="4839026" y="4173794"/>
            <a:ext cx="1709257" cy="369332"/>
          </a:xfrm>
          <a:prstGeom prst="rect">
            <a:avLst/>
          </a:prstGeom>
          <a:noFill/>
        </p:spPr>
        <p:txBody>
          <a:bodyPr wrap="square" rtlCol="0">
            <a:spAutoFit/>
          </a:bodyPr>
          <a:lstStyle/>
          <a:p>
            <a:r>
              <a:rPr lang="en-IN" dirty="0">
                <a:solidFill>
                  <a:schemeClr val="bg1"/>
                </a:solidFill>
              </a:rPr>
              <a:t>Hernial ring</a:t>
            </a:r>
          </a:p>
        </p:txBody>
      </p:sp>
    </p:spTree>
    <p:extLst>
      <p:ext uri="{BB962C8B-B14F-4D97-AF65-F5344CB8AC3E}">
        <p14:creationId xmlns:p14="http://schemas.microsoft.com/office/powerpoint/2010/main" val="1646649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Abdominal hernia: treatment</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4524315"/>
          </a:xfrm>
          <a:prstGeom prst="rect">
            <a:avLst/>
          </a:prstGeom>
        </p:spPr>
        <p:txBody>
          <a:bodyPr wrap="square">
            <a:spAutoFit/>
          </a:bodyPr>
          <a:lstStyle/>
          <a:p>
            <a:pPr algn="just"/>
            <a:r>
              <a:rPr lang="en-IN" sz="2400" dirty="0">
                <a:latin typeface="Arial" panose="020B0604020202020204" pitchFamily="34" charset="0"/>
                <a:cs typeface="Arial" panose="020B0604020202020204" pitchFamily="34" charset="0"/>
              </a:rPr>
              <a:t>Technique:</a:t>
            </a:r>
          </a:p>
          <a:p>
            <a:pPr marL="457200" indent="-457200" algn="just">
              <a:buFont typeface="Arial" panose="020B0604020202020204" pitchFamily="34" charset="0"/>
              <a:buChar char="•"/>
            </a:pPr>
            <a:r>
              <a:rPr lang="en-IN" sz="2400" i="1" dirty="0">
                <a:latin typeface="Arial" panose="020B0604020202020204" pitchFamily="34" charset="0"/>
                <a:cs typeface="Arial" panose="020B0604020202020204" pitchFamily="34" charset="0"/>
              </a:rPr>
              <a:t>Hernioplasty</a:t>
            </a:r>
            <a:r>
              <a:rPr lang="en-IN" sz="2400" dirty="0">
                <a:latin typeface="Arial" panose="020B0604020202020204" pitchFamily="34" charset="0"/>
                <a:cs typeface="Arial" panose="020B0604020202020204" pitchFamily="34" charset="0"/>
              </a:rPr>
              <a:t>: </a:t>
            </a:r>
          </a:p>
          <a:p>
            <a:pPr marL="914400" lvl="1"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The graft may be of biological origin (Glycerol preserved bovine pericardium and tunica vaginalis sac have been used by some workers), OR</a:t>
            </a:r>
          </a:p>
          <a:p>
            <a:pPr marL="914400" lvl="1"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It may be of synthetic origin (proline, nylon meshes)</a:t>
            </a:r>
          </a:p>
          <a:p>
            <a:pPr marL="914400" lvl="1"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On the basis of ‘where’ the graft is placed hernioplasty may be categorised as:</a:t>
            </a:r>
          </a:p>
          <a:p>
            <a:pPr marL="1371600" lvl="2" indent="-457200" algn="just">
              <a:buFont typeface="Arial" panose="020B0604020202020204" pitchFamily="34" charset="0"/>
              <a:buChar char="•"/>
            </a:pPr>
            <a:r>
              <a:rPr lang="en-IN" sz="2400" dirty="0" err="1">
                <a:latin typeface="Arial" panose="020B0604020202020204" pitchFamily="34" charset="0"/>
                <a:cs typeface="Arial" panose="020B0604020202020204" pitchFamily="34" charset="0"/>
              </a:rPr>
              <a:t>Onlay</a:t>
            </a:r>
            <a:r>
              <a:rPr lang="en-IN" sz="2400" dirty="0">
                <a:latin typeface="Arial" panose="020B0604020202020204" pitchFamily="34" charset="0"/>
                <a:cs typeface="Arial" panose="020B0604020202020204" pitchFamily="34" charset="0"/>
              </a:rPr>
              <a:t>/overlay graft: graft laid over the closed hernial ring,</a:t>
            </a:r>
          </a:p>
          <a:p>
            <a:pPr marL="1371600" lvl="2"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Inlay graft: graft sutured to the edges of the hernial ring to affect its closure, and</a:t>
            </a:r>
          </a:p>
          <a:p>
            <a:pPr marL="1371600" lvl="2"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Underlay graft: graft laid beneath the parietal peritoneum</a:t>
            </a:r>
          </a:p>
        </p:txBody>
      </p:sp>
    </p:spTree>
    <p:extLst>
      <p:ext uri="{BB962C8B-B14F-4D97-AF65-F5344CB8AC3E}">
        <p14:creationId xmlns:p14="http://schemas.microsoft.com/office/powerpoint/2010/main" val="1033624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ORE | Search">
            <a:extLst>
              <a:ext uri="{FF2B5EF4-FFF2-40B4-BE49-F238E27FC236}">
                <a16:creationId xmlns:a16="http://schemas.microsoft.com/office/drawing/2014/main" id="{91FB967D-0024-4644-88D2-2AEB532B05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9746"/>
          <a:stretch/>
        </p:blipFill>
        <p:spPr bwMode="auto">
          <a:xfrm>
            <a:off x="1966373" y="0"/>
            <a:ext cx="8259254"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10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Hernia</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4216539"/>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It is defined as a protrusion of an organ or a part through a defect in the wall of the cavity in which it lies.</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Most hernias involve the protrusion of abdominal contents through:</a:t>
            </a:r>
          </a:p>
          <a:p>
            <a:pPr marL="914400" lvl="1" indent="-457200" algn="just">
              <a:buFont typeface="Arial" panose="020B0604020202020204" pitchFamily="34" charset="0"/>
              <a:buChar char="•"/>
            </a:pPr>
            <a:r>
              <a:rPr lang="en-IN" sz="2400" dirty="0">
                <a:cs typeface="Arial" panose="020B0604020202020204" pitchFamily="34" charset="0"/>
              </a:rPr>
              <a:t>the abdominal wall, </a:t>
            </a:r>
          </a:p>
          <a:p>
            <a:pPr marL="914400" lvl="1" indent="-457200" algn="just">
              <a:buFont typeface="Arial" panose="020B0604020202020204" pitchFamily="34" charset="0"/>
              <a:buChar char="•"/>
            </a:pPr>
            <a:r>
              <a:rPr lang="en-IN" sz="2400" dirty="0">
                <a:cs typeface="Arial" panose="020B0604020202020204" pitchFamily="34" charset="0"/>
              </a:rPr>
              <a:t>the diaphragm, or </a:t>
            </a:r>
          </a:p>
          <a:p>
            <a:pPr marL="914400" lvl="1" indent="-457200" algn="just">
              <a:buFont typeface="Arial" panose="020B0604020202020204" pitchFamily="34" charset="0"/>
              <a:buChar char="•"/>
            </a:pPr>
            <a:r>
              <a:rPr lang="en-IN" sz="2400" dirty="0">
                <a:cs typeface="Arial" panose="020B0604020202020204" pitchFamily="34" charset="0"/>
              </a:rPr>
              <a:t>the perineum</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A defect or opening in the wall is the important factor in herniation, irrespective of whether a protrusion through  the opening is present.</a:t>
            </a:r>
          </a:p>
        </p:txBody>
      </p:sp>
    </p:spTree>
    <p:extLst>
      <p:ext uri="{BB962C8B-B14F-4D97-AF65-F5344CB8AC3E}">
        <p14:creationId xmlns:p14="http://schemas.microsoft.com/office/powerpoint/2010/main" val="3835901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Abdominal hernia</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2308324"/>
          </a:xfrm>
          <a:prstGeom prst="rect">
            <a:avLst/>
          </a:prstGeom>
        </p:spPr>
        <p:txBody>
          <a:bodyPr wrap="square">
            <a:spAutoFit/>
          </a:bodyPr>
          <a:lstStyle/>
          <a:p>
            <a:pPr algn="just"/>
            <a:r>
              <a:rPr lang="en-IN" sz="2400" dirty="0">
                <a:latin typeface="Arial" panose="020B0604020202020204" pitchFamily="34" charset="0"/>
                <a:cs typeface="Arial" panose="020B0604020202020204" pitchFamily="34" charset="0"/>
              </a:rPr>
              <a:t>Post operative considerations:</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If the repair is uncomplicated, minimal post-operative care is required, however, in all cases they should be sincerely observed.</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Exercise should be limited.</a:t>
            </a:r>
          </a:p>
          <a:p>
            <a:pPr marL="457200" indent="-457200" algn="just">
              <a:buFont typeface="Arial" panose="020B0604020202020204" pitchFamily="34" charset="0"/>
              <a:buChar char="•"/>
            </a:pPr>
            <a:r>
              <a:rPr lang="en-IN" sz="2400" dirty="0">
                <a:latin typeface="Arial" panose="020B0604020202020204" pitchFamily="34" charset="0"/>
                <a:cs typeface="Arial" panose="020B0604020202020204" pitchFamily="34" charset="0"/>
              </a:rPr>
              <a:t>Complicated hernias (multiple, strangulated or open at birth) have a guarded to poor prognosis.</a:t>
            </a:r>
          </a:p>
        </p:txBody>
      </p:sp>
    </p:spTree>
    <p:extLst>
      <p:ext uri="{BB962C8B-B14F-4D97-AF65-F5344CB8AC3E}">
        <p14:creationId xmlns:p14="http://schemas.microsoft.com/office/powerpoint/2010/main" val="1355876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A9E3D-491A-4D7F-9093-BD8D4E10DFED}"/>
              </a:ext>
            </a:extLst>
          </p:cNvPr>
          <p:cNvSpPr txBox="1">
            <a:spLocks/>
          </p:cNvSpPr>
          <p:nvPr/>
        </p:nvSpPr>
        <p:spPr>
          <a:xfrm>
            <a:off x="1143001" y="1833716"/>
            <a:ext cx="9905998" cy="3190568"/>
          </a:xfrm>
          <a:prstGeom prst="rect">
            <a:avLst/>
          </a:prstGeom>
        </p:spPr>
        <p:txBody>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N" sz="19900" b="1" dirty="0">
                <a:effectLst/>
              </a:rPr>
              <a:t>Thanks</a:t>
            </a:r>
            <a:endParaRPr lang="en-IN" sz="19900" dirty="0"/>
          </a:p>
        </p:txBody>
      </p:sp>
    </p:spTree>
    <p:extLst>
      <p:ext uri="{BB962C8B-B14F-4D97-AF65-F5344CB8AC3E}">
        <p14:creationId xmlns:p14="http://schemas.microsoft.com/office/powerpoint/2010/main" val="2405538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Hernia: classification</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2677656"/>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On the basis of anatomical site- e.g. perineal, abdominal etc.</a:t>
            </a:r>
          </a:p>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Congenital or acquired- congenital if some defect is present at birth (umbilical hernia) or acquired if a defect occurs due to blunt trauma (motor accident) e.g. abdominal hernia.</a:t>
            </a:r>
          </a:p>
        </p:txBody>
      </p:sp>
    </p:spTree>
    <p:extLst>
      <p:ext uri="{BB962C8B-B14F-4D97-AF65-F5344CB8AC3E}">
        <p14:creationId xmlns:p14="http://schemas.microsoft.com/office/powerpoint/2010/main" val="3305425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Hernia: classification</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3847207"/>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Abdominal Hernia</a:t>
            </a:r>
          </a:p>
          <a:p>
            <a:pPr marL="914400" lvl="1" indent="-457200" algn="just">
              <a:buFont typeface="Arial" panose="020B0604020202020204" pitchFamily="34" charset="0"/>
              <a:buChar char="•"/>
            </a:pPr>
            <a:r>
              <a:rPr lang="en-IN" sz="2400" dirty="0">
                <a:solidFill>
                  <a:srgbClr val="FFC000"/>
                </a:solidFill>
              </a:rPr>
              <a:t>External abdominal </a:t>
            </a:r>
            <a:r>
              <a:rPr lang="en-IN" sz="2400" dirty="0"/>
              <a:t>hernias: defects in the external wall of the abdomen that allow protrusion of abdominal contents. They may involve the abdominal wall anywhere other than the umbilicus, inguinal ring, femoral canal, or scrotum. E.g. ventral, prepubic, subcostal, </a:t>
            </a:r>
            <a:r>
              <a:rPr lang="en-IN" sz="2400" dirty="0" err="1"/>
              <a:t>hypochondral</a:t>
            </a:r>
            <a:r>
              <a:rPr lang="en-IN" sz="2400" dirty="0"/>
              <a:t>, </a:t>
            </a:r>
            <a:r>
              <a:rPr lang="en-IN" sz="2400" dirty="0" err="1"/>
              <a:t>paracostal</a:t>
            </a:r>
            <a:r>
              <a:rPr lang="en-IN" sz="2400" dirty="0"/>
              <a:t>, or lateral</a:t>
            </a:r>
          </a:p>
          <a:p>
            <a:pPr marL="914400" lvl="1" indent="-457200" algn="just">
              <a:buFont typeface="Arial" panose="020B0604020202020204" pitchFamily="34" charset="0"/>
              <a:buChar char="•"/>
            </a:pPr>
            <a:r>
              <a:rPr lang="en-IN" sz="2400" dirty="0">
                <a:solidFill>
                  <a:srgbClr val="FFC000"/>
                </a:solidFill>
              </a:rPr>
              <a:t>Internal abdominal </a:t>
            </a:r>
            <a:r>
              <a:rPr lang="en-IN" sz="2400" dirty="0"/>
              <a:t>hernias: occur through a ring of tissue confined within the abdomen or thorax (e.g., diaphragmatic hernia, hiatal hernia).</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8218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Hernia: classification</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1815882"/>
          </a:xfrm>
          <a:prstGeom prst="rect">
            <a:avLst/>
          </a:prstGeom>
        </p:spPr>
        <p:txBody>
          <a:bodyPr wrap="square">
            <a:spAutoFit/>
          </a:bodyPr>
          <a:lstStyle/>
          <a:p>
            <a:pPr marL="457200" indent="-457200" algn="just">
              <a:buFont typeface="Arial" panose="020B0604020202020204" pitchFamily="34" charset="0"/>
              <a:buChar char="•"/>
            </a:pPr>
            <a:r>
              <a:rPr lang="en-IN" sz="2800" dirty="0">
                <a:solidFill>
                  <a:srgbClr val="FFC000"/>
                </a:solidFill>
                <a:latin typeface="Arial" panose="020B0604020202020204" pitchFamily="34" charset="0"/>
                <a:cs typeface="Arial" panose="020B0604020202020204" pitchFamily="34" charset="0"/>
              </a:rPr>
              <a:t>True</a:t>
            </a:r>
            <a:r>
              <a:rPr lang="en-IN" sz="2800" dirty="0">
                <a:latin typeface="Arial" panose="020B0604020202020204" pitchFamily="34" charset="0"/>
                <a:cs typeface="Arial" panose="020B0604020202020204" pitchFamily="34" charset="0"/>
              </a:rPr>
              <a:t> hernias are enclosed in a peritoneal sac (ring, sac, and contents).</a:t>
            </a:r>
          </a:p>
          <a:p>
            <a:pPr marL="457200" indent="-457200" algn="just">
              <a:buFont typeface="Arial" panose="020B0604020202020204" pitchFamily="34" charset="0"/>
              <a:buChar char="•"/>
            </a:pPr>
            <a:r>
              <a:rPr lang="en-IN" sz="2800" dirty="0">
                <a:solidFill>
                  <a:srgbClr val="FFC000"/>
                </a:solidFill>
                <a:latin typeface="Arial" panose="020B0604020202020204" pitchFamily="34" charset="0"/>
                <a:cs typeface="Arial" panose="020B0604020202020204" pitchFamily="34" charset="0"/>
              </a:rPr>
              <a:t>False</a:t>
            </a:r>
            <a:r>
              <a:rPr lang="en-IN" sz="2800" dirty="0">
                <a:latin typeface="Arial" panose="020B0604020202020204" pitchFamily="34" charset="0"/>
                <a:cs typeface="Arial" panose="020B0604020202020204" pitchFamily="34" charset="0"/>
              </a:rPr>
              <a:t> hernias allow protrusion of organs outside a normal abdominal opening E.g. omphalocele</a:t>
            </a:r>
            <a:r>
              <a:rPr lang="en-IN" sz="2400" dirty="0"/>
              <a:t>.</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3208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Hernia: classification</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4031873"/>
          </a:xfrm>
          <a:prstGeom prst="rect">
            <a:avLst/>
          </a:prstGeom>
        </p:spPr>
        <p:txBody>
          <a:bodyPr wrap="square">
            <a:spAutoFit/>
          </a:bodyPr>
          <a:lstStyle/>
          <a:p>
            <a:pPr algn="just"/>
            <a:r>
              <a:rPr lang="en-IN" sz="2800" dirty="0">
                <a:solidFill>
                  <a:srgbClr val="FFC000"/>
                </a:solidFill>
                <a:latin typeface="Arial" panose="020B0604020202020204" pitchFamily="34" charset="0"/>
                <a:cs typeface="Arial" panose="020B0604020202020204" pitchFamily="34" charset="0"/>
              </a:rPr>
              <a:t>Direct</a:t>
            </a:r>
            <a:r>
              <a:rPr lang="en-IN" sz="2800" dirty="0">
                <a:latin typeface="Arial" panose="020B0604020202020204" pitchFamily="34" charset="0"/>
                <a:cs typeface="Arial" panose="020B0604020202020204" pitchFamily="34" charset="0"/>
              </a:rPr>
              <a:t>  hernia occurs through an actual defect/rent in the body wall. Traumatic hernias arising during dystocia or obstetrical manipulations are also direct hernias.</a:t>
            </a:r>
          </a:p>
          <a:p>
            <a:pPr algn="just"/>
            <a:r>
              <a:rPr lang="en-IN" sz="2800" dirty="0">
                <a:solidFill>
                  <a:srgbClr val="FFC000"/>
                </a:solidFill>
                <a:latin typeface="Arial" panose="020B0604020202020204" pitchFamily="34" charset="0"/>
                <a:cs typeface="Arial" panose="020B0604020202020204" pitchFamily="34" charset="0"/>
              </a:rPr>
              <a:t>Indirect</a:t>
            </a:r>
            <a:r>
              <a:rPr lang="en-IN" sz="2800" dirty="0">
                <a:latin typeface="Arial" panose="020B0604020202020204" pitchFamily="34" charset="0"/>
                <a:cs typeface="Arial" panose="020B0604020202020204" pitchFamily="34" charset="0"/>
              </a:rPr>
              <a:t> hernia occurs through an already existing ring, such as the inguinal ring or umbilical ring). Congenital hernias tend to be indirect, although direct, traumatic hernias may arise during dystocia or obstetrical manipulations. </a:t>
            </a:r>
          </a:p>
          <a:p>
            <a:pPr algn="just"/>
            <a:r>
              <a:rPr lang="en-IN" sz="2000" dirty="0">
                <a:latin typeface="Arial" panose="020B0604020202020204" pitchFamily="34" charset="0"/>
                <a:cs typeface="Arial" panose="020B0604020202020204" pitchFamily="34" charset="0"/>
              </a:rPr>
              <a:t>Umbilical Hernias: • Umbilical hernias vary in size and may contain only fat or omentum, or in more severe cases, intestinal loops. • Many male dogs with umbilical hernias are cryptorchid.</a:t>
            </a:r>
          </a:p>
        </p:txBody>
      </p:sp>
    </p:spTree>
    <p:extLst>
      <p:ext uri="{BB962C8B-B14F-4D97-AF65-F5344CB8AC3E}">
        <p14:creationId xmlns:p14="http://schemas.microsoft.com/office/powerpoint/2010/main" val="1321540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160D-7320-4BE2-9DE6-DEB989010F2B}"/>
              </a:ext>
            </a:extLst>
          </p:cNvPr>
          <p:cNvSpPr>
            <a:spLocks noGrp="1"/>
          </p:cNvSpPr>
          <p:nvPr>
            <p:ph type="title"/>
          </p:nvPr>
        </p:nvSpPr>
        <p:spPr>
          <a:xfrm>
            <a:off x="1141413" y="609600"/>
            <a:ext cx="9905998" cy="791497"/>
          </a:xfrm>
        </p:spPr>
        <p:txBody>
          <a:bodyPr/>
          <a:lstStyle/>
          <a:p>
            <a:r>
              <a:rPr lang="en-IN" b="1" dirty="0">
                <a:effectLst/>
              </a:rPr>
              <a:t>Hernia: Types</a:t>
            </a:r>
            <a:endParaRPr lang="en-IN" dirty="0"/>
          </a:p>
        </p:txBody>
      </p:sp>
      <p:sp>
        <p:nvSpPr>
          <p:cNvPr id="6" name="Rectangle 5">
            <a:extLst>
              <a:ext uri="{FF2B5EF4-FFF2-40B4-BE49-F238E27FC236}">
                <a16:creationId xmlns:a16="http://schemas.microsoft.com/office/drawing/2014/main" id="{BAD34CEE-C8C6-4ABB-AA28-DBCB7FA55780}"/>
              </a:ext>
            </a:extLst>
          </p:cNvPr>
          <p:cNvSpPr/>
          <p:nvPr/>
        </p:nvSpPr>
        <p:spPr>
          <a:xfrm>
            <a:off x="1450258" y="1763222"/>
            <a:ext cx="9905999" cy="3416320"/>
          </a:xfrm>
          <a:prstGeom prst="rect">
            <a:avLst/>
          </a:prstGeom>
        </p:spPr>
        <p:txBody>
          <a:bodyPr wrap="square">
            <a:spAutoFit/>
          </a:bodyPr>
          <a:lstStyle/>
          <a:p>
            <a:pPr marL="457200" indent="-457200" algn="just">
              <a:buFont typeface="Arial" panose="020B0604020202020204" pitchFamily="34" charset="0"/>
              <a:buChar char="•"/>
            </a:pPr>
            <a:r>
              <a:rPr lang="en-IN" sz="2800" dirty="0">
                <a:latin typeface="Arial" panose="020B0604020202020204" pitchFamily="34" charset="0"/>
                <a:cs typeface="Arial" panose="020B0604020202020204" pitchFamily="34" charset="0"/>
              </a:rPr>
              <a:t>On the basis of the fate of its contents hernias may be:</a:t>
            </a:r>
          </a:p>
          <a:p>
            <a:pPr marL="914400" lvl="1" indent="-457200" algn="just">
              <a:buFont typeface="Arial" panose="020B0604020202020204" pitchFamily="34" charset="0"/>
              <a:buChar char="•"/>
            </a:pPr>
            <a:r>
              <a:rPr lang="en-IN" sz="2400" dirty="0">
                <a:solidFill>
                  <a:schemeClr val="accent5"/>
                </a:solidFill>
                <a:cs typeface="Arial" panose="020B0604020202020204" pitchFamily="34" charset="0"/>
              </a:rPr>
              <a:t>Reducible</a:t>
            </a:r>
            <a:r>
              <a:rPr lang="en-IN" sz="2400" dirty="0">
                <a:cs typeface="Arial" panose="020B0604020202020204" pitchFamily="34" charset="0"/>
              </a:rPr>
              <a:t>- if the herniated contents can be manipulated back into the cavity, </a:t>
            </a:r>
          </a:p>
          <a:p>
            <a:pPr marL="914400" lvl="1" indent="-457200" algn="just">
              <a:buFont typeface="Arial" panose="020B0604020202020204" pitchFamily="34" charset="0"/>
              <a:buChar char="•"/>
            </a:pPr>
            <a:r>
              <a:rPr lang="en-IN" sz="2400" dirty="0">
                <a:solidFill>
                  <a:schemeClr val="accent5"/>
                </a:solidFill>
                <a:cs typeface="Arial" panose="020B0604020202020204" pitchFamily="34" charset="0"/>
              </a:rPr>
              <a:t>Incarcerated-</a:t>
            </a:r>
            <a:r>
              <a:rPr lang="en-IN" sz="2400" dirty="0">
                <a:cs typeface="Arial" panose="020B0604020202020204" pitchFamily="34" charset="0"/>
              </a:rPr>
              <a:t> if adhesions develop thereby preventing the movement back into its cavity (also called irreducible) </a:t>
            </a:r>
          </a:p>
          <a:p>
            <a:pPr marL="914400" lvl="1" indent="-457200" algn="just">
              <a:buFont typeface="Arial" panose="020B0604020202020204" pitchFamily="34" charset="0"/>
              <a:buChar char="•"/>
            </a:pPr>
            <a:r>
              <a:rPr lang="en-IN" sz="2400" dirty="0">
                <a:solidFill>
                  <a:schemeClr val="accent5"/>
                </a:solidFill>
                <a:cs typeface="Arial" panose="020B0604020202020204" pitchFamily="34" charset="0"/>
              </a:rPr>
              <a:t>Strangulated-</a:t>
            </a:r>
            <a:r>
              <a:rPr lang="en-IN" sz="2400" dirty="0">
                <a:cs typeface="Arial" panose="020B0604020202020204" pitchFamily="34" charset="0"/>
              </a:rPr>
              <a:t> incarceration may </a:t>
            </a:r>
            <a:r>
              <a:rPr lang="en-IN" sz="2400" dirty="0">
                <a:solidFill>
                  <a:schemeClr val="accent3"/>
                </a:solidFill>
                <a:cs typeface="Arial" panose="020B0604020202020204" pitchFamily="34" charset="0"/>
              </a:rPr>
              <a:t>obstruct the circulation </a:t>
            </a:r>
            <a:r>
              <a:rPr lang="en-IN" sz="2400" dirty="0">
                <a:cs typeface="Arial" panose="020B0604020202020204" pitchFamily="34" charset="0"/>
              </a:rPr>
              <a:t>in the herniated organ at the edge of the rent (</a:t>
            </a:r>
            <a:r>
              <a:rPr lang="en-IN" sz="2400" i="1" dirty="0">
                <a:cs typeface="Arial" panose="020B0604020202020204" pitchFamily="34" charset="0"/>
              </a:rPr>
              <a:t>hernial ring</a:t>
            </a:r>
            <a:r>
              <a:rPr lang="en-IN" sz="2400" dirty="0">
                <a:cs typeface="Arial" panose="020B0604020202020204" pitchFamily="34" charset="0"/>
              </a:rPr>
              <a:t>)or defect. </a:t>
            </a:r>
          </a:p>
          <a:p>
            <a:pPr marL="1371600" lvl="2" indent="-457200" algn="just">
              <a:buFont typeface="Arial" panose="020B0604020202020204" pitchFamily="34" charset="0"/>
              <a:buChar char="•"/>
            </a:pPr>
            <a:r>
              <a:rPr lang="en-IN" dirty="0">
                <a:cs typeface="Arial" panose="020B0604020202020204" pitchFamily="34" charset="0"/>
              </a:rPr>
              <a:t>Note: both incarcerated and strangulated hernias are irreducible</a:t>
            </a:r>
          </a:p>
        </p:txBody>
      </p:sp>
    </p:spTree>
    <p:extLst>
      <p:ext uri="{BB962C8B-B14F-4D97-AF65-F5344CB8AC3E}">
        <p14:creationId xmlns:p14="http://schemas.microsoft.com/office/powerpoint/2010/main" val="2322905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17CEF-2A84-453F-8DAC-8FD16CBF3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127" y="0"/>
            <a:ext cx="5887745" cy="6858000"/>
          </a:xfrm>
          <a:prstGeom prst="rect">
            <a:avLst/>
          </a:prstGeom>
          <a:ln>
            <a:noFill/>
          </a:ln>
          <a:effectLst>
            <a:softEdge rad="112500"/>
          </a:effectLst>
        </p:spPr>
      </p:pic>
    </p:spTree>
    <p:extLst>
      <p:ext uri="{BB962C8B-B14F-4D97-AF65-F5344CB8AC3E}">
        <p14:creationId xmlns:p14="http://schemas.microsoft.com/office/powerpoint/2010/main" val="10818374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Mesh</Template>
  <TotalTime>4524</TotalTime>
  <Words>1816</Words>
  <Application>Microsoft Office PowerPoint</Application>
  <PresentationFormat>Widescreen</PresentationFormat>
  <Paragraphs>145</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Century Gothic</vt:lpstr>
      <vt:lpstr>Kruti Dev 021</vt:lpstr>
      <vt:lpstr>Mesh</vt:lpstr>
      <vt:lpstr>Hernias Part I</vt:lpstr>
      <vt:lpstr>Hernia</vt:lpstr>
      <vt:lpstr>Hernia</vt:lpstr>
      <vt:lpstr>Hernia: classification</vt:lpstr>
      <vt:lpstr>Hernia: classification</vt:lpstr>
      <vt:lpstr>Hernia: classification</vt:lpstr>
      <vt:lpstr>Hernia: classification</vt:lpstr>
      <vt:lpstr>Hernia: Types</vt:lpstr>
      <vt:lpstr>PowerPoint Presentation</vt:lpstr>
      <vt:lpstr>Hernia: parts</vt:lpstr>
      <vt:lpstr>PowerPoint Presentation</vt:lpstr>
      <vt:lpstr>Hernia: pathophysiology</vt:lpstr>
      <vt:lpstr>Hernia: pathophysiology</vt:lpstr>
      <vt:lpstr>Hernia: Signs</vt:lpstr>
      <vt:lpstr>Umbilical hernia (omphalocele)</vt:lpstr>
      <vt:lpstr>Umbilical hernia (omphalocele)</vt:lpstr>
      <vt:lpstr>Umbilical hernia: clinical signs</vt:lpstr>
      <vt:lpstr>Umbilical hernia: treatment</vt:lpstr>
      <vt:lpstr>Umbilical hernia: treatment</vt:lpstr>
      <vt:lpstr>Umbilical hernia: treatment</vt:lpstr>
      <vt:lpstr>Abdominal hernia</vt:lpstr>
      <vt:lpstr>PowerPoint Presentation</vt:lpstr>
      <vt:lpstr>PowerPoint Presentation</vt:lpstr>
      <vt:lpstr>Abdominal hernia: clinical signs</vt:lpstr>
      <vt:lpstr>Abdominal hernia: treatment</vt:lpstr>
      <vt:lpstr>Abdominal hernia: treatment</vt:lpstr>
      <vt:lpstr>PowerPoint Presentation</vt:lpstr>
      <vt:lpstr>Abdominal hernia: treatment</vt:lpstr>
      <vt:lpstr>PowerPoint Presentation</vt:lpstr>
      <vt:lpstr>Abdominal hernia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Thorax</dc:title>
  <dc:creator>919956106424</dc:creator>
  <cp:lastModifiedBy>919956106424</cp:lastModifiedBy>
  <cp:revision>90</cp:revision>
  <dcterms:created xsi:type="dcterms:W3CDTF">2020-04-03T07:38:01Z</dcterms:created>
  <dcterms:modified xsi:type="dcterms:W3CDTF">2020-04-14T17:51:41Z</dcterms:modified>
</cp:coreProperties>
</file>