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64" r:id="rId3"/>
    <p:sldId id="265" r:id="rId4"/>
    <p:sldId id="266" r:id="rId5"/>
    <p:sldId id="267" r:id="rId6"/>
    <p:sldId id="269" r:id="rId7"/>
    <p:sldId id="284" r:id="rId8"/>
    <p:sldId id="285" r:id="rId9"/>
    <p:sldId id="270" r:id="rId10"/>
    <p:sldId id="272" r:id="rId11"/>
    <p:sldId id="271" r:id="rId12"/>
    <p:sldId id="273" r:id="rId13"/>
    <p:sldId id="274" r:id="rId14"/>
    <p:sldId id="268" r:id="rId15"/>
    <p:sldId id="286" r:id="rId16"/>
    <p:sldId id="288" r:id="rId17"/>
    <p:sldId id="287" r:id="rId18"/>
    <p:sldId id="279" r:id="rId19"/>
    <p:sldId id="275" r:id="rId20"/>
    <p:sldId id="276" r:id="rId21"/>
    <p:sldId id="277" r:id="rId22"/>
    <p:sldId id="280" r:id="rId23"/>
    <p:sldId id="282" r:id="rId24"/>
    <p:sldId id="283" r:id="rId25"/>
    <p:sldId id="281" r:id="rId26"/>
    <p:sldId id="27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930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69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A2727B-5834-4B6F-ABC2-F0DAA9732A0E}" type="datetimeFigureOut">
              <a:rPr lang="en-GB" smtClean="0"/>
              <a:t>01/08/2021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F8FB10-E254-47F0-845D-800C9B623E21}" type="slidenum">
              <a:rPr lang="en-GB" smtClean="0"/>
              <a:t>‹#›</a:t>
            </a:fld>
            <a:endParaRPr lang="en-GB"/>
          </a:p>
        </p:txBody>
      </p:sp>
    </p:spTree>
    <p:extLst>
      <p:ext uri="{BB962C8B-B14F-4D97-AF65-F5344CB8AC3E}">
        <p14:creationId xmlns:p14="http://schemas.microsoft.com/office/powerpoint/2010/main" val="3598702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C2F51-431C-403E-9CFC-CDD35FECE5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DBFEFA7-225E-47A0-9CE6-BBB134F53D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416FD05-753E-4AD0-A1C6-604E837EE931}"/>
              </a:ext>
            </a:extLst>
          </p:cNvPr>
          <p:cNvSpPr>
            <a:spLocks noGrp="1"/>
          </p:cNvSpPr>
          <p:nvPr>
            <p:ph type="dt" sz="half" idx="10"/>
          </p:nvPr>
        </p:nvSpPr>
        <p:spPr/>
        <p:txBody>
          <a:bodyPr/>
          <a:lstStyle/>
          <a:p>
            <a:fld id="{BC481529-5A97-4BAC-8588-9994C7A45971}" type="datetime1">
              <a:rPr lang="en-GB" smtClean="0"/>
              <a:t>01/08/2021</a:t>
            </a:fld>
            <a:endParaRPr lang="en-GB"/>
          </a:p>
        </p:txBody>
      </p:sp>
      <p:sp>
        <p:nvSpPr>
          <p:cNvPr id="5" name="Footer Placeholder 4">
            <a:extLst>
              <a:ext uri="{FF2B5EF4-FFF2-40B4-BE49-F238E27FC236}">
                <a16:creationId xmlns:a16="http://schemas.microsoft.com/office/drawing/2014/main" id="{7FD08CC6-26FB-45BB-BDC7-23900DC14D90}"/>
              </a:ext>
            </a:extLst>
          </p:cNvPr>
          <p:cNvSpPr>
            <a:spLocks noGrp="1"/>
          </p:cNvSpPr>
          <p:nvPr>
            <p:ph type="ftr" sz="quarter" idx="11"/>
          </p:nvPr>
        </p:nvSpPr>
        <p:spPr/>
        <p:txBody>
          <a:bodyPr/>
          <a:lstStyle/>
          <a:p>
            <a:r>
              <a:rPr lang="en-IN"/>
              <a:t>college of veterinary science &amp; animal husbandry, duvasu, Mathura (UP)</a:t>
            </a:r>
            <a:endParaRPr lang="en-GB"/>
          </a:p>
        </p:txBody>
      </p:sp>
      <p:sp>
        <p:nvSpPr>
          <p:cNvPr id="6" name="Slide Number Placeholder 5">
            <a:extLst>
              <a:ext uri="{FF2B5EF4-FFF2-40B4-BE49-F238E27FC236}">
                <a16:creationId xmlns:a16="http://schemas.microsoft.com/office/drawing/2014/main" id="{F907098E-D86C-408B-9527-EA791770FC34}"/>
              </a:ext>
            </a:extLst>
          </p:cNvPr>
          <p:cNvSpPr>
            <a:spLocks noGrp="1"/>
          </p:cNvSpPr>
          <p:nvPr>
            <p:ph type="sldNum" sz="quarter" idx="12"/>
          </p:nvPr>
        </p:nvSpPr>
        <p:spPr/>
        <p:txBody>
          <a:bodyPr/>
          <a:lstStyle/>
          <a:p>
            <a:fld id="{111A6410-BB75-4D6B-93B5-22BA5D17E212}" type="slidenum">
              <a:rPr lang="en-GB" smtClean="0"/>
              <a:t>‹#›</a:t>
            </a:fld>
            <a:endParaRPr lang="en-GB"/>
          </a:p>
        </p:txBody>
      </p:sp>
    </p:spTree>
    <p:extLst>
      <p:ext uri="{BB962C8B-B14F-4D97-AF65-F5344CB8AC3E}">
        <p14:creationId xmlns:p14="http://schemas.microsoft.com/office/powerpoint/2010/main" val="339255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2C027-8702-43D2-97CC-400F3FEDF57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4720BFE-B3FE-436A-A4E4-FEEC626BDF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67EA5D-E042-450D-AFC5-60E0F01EED90}"/>
              </a:ext>
            </a:extLst>
          </p:cNvPr>
          <p:cNvSpPr>
            <a:spLocks noGrp="1"/>
          </p:cNvSpPr>
          <p:nvPr>
            <p:ph type="dt" sz="half" idx="10"/>
          </p:nvPr>
        </p:nvSpPr>
        <p:spPr/>
        <p:txBody>
          <a:bodyPr/>
          <a:lstStyle/>
          <a:p>
            <a:fld id="{0DC8BD11-3728-4279-8229-E5D913ABE593}" type="datetime1">
              <a:rPr lang="en-GB" smtClean="0"/>
              <a:t>01/08/2021</a:t>
            </a:fld>
            <a:endParaRPr lang="en-GB"/>
          </a:p>
        </p:txBody>
      </p:sp>
      <p:sp>
        <p:nvSpPr>
          <p:cNvPr id="5" name="Footer Placeholder 4">
            <a:extLst>
              <a:ext uri="{FF2B5EF4-FFF2-40B4-BE49-F238E27FC236}">
                <a16:creationId xmlns:a16="http://schemas.microsoft.com/office/drawing/2014/main" id="{07945614-D5B6-48D5-B176-9AFDEE4F29CF}"/>
              </a:ext>
            </a:extLst>
          </p:cNvPr>
          <p:cNvSpPr>
            <a:spLocks noGrp="1"/>
          </p:cNvSpPr>
          <p:nvPr>
            <p:ph type="ftr" sz="quarter" idx="11"/>
          </p:nvPr>
        </p:nvSpPr>
        <p:spPr/>
        <p:txBody>
          <a:bodyPr/>
          <a:lstStyle/>
          <a:p>
            <a:r>
              <a:rPr lang="en-IN"/>
              <a:t>college of veterinary science &amp; animal husbandry, duvasu, Mathura (UP)</a:t>
            </a:r>
            <a:endParaRPr lang="en-GB"/>
          </a:p>
        </p:txBody>
      </p:sp>
      <p:sp>
        <p:nvSpPr>
          <p:cNvPr id="6" name="Slide Number Placeholder 5">
            <a:extLst>
              <a:ext uri="{FF2B5EF4-FFF2-40B4-BE49-F238E27FC236}">
                <a16:creationId xmlns:a16="http://schemas.microsoft.com/office/drawing/2014/main" id="{92A3B070-B0E9-4D5E-A730-8533589217DE}"/>
              </a:ext>
            </a:extLst>
          </p:cNvPr>
          <p:cNvSpPr>
            <a:spLocks noGrp="1"/>
          </p:cNvSpPr>
          <p:nvPr>
            <p:ph type="sldNum" sz="quarter" idx="12"/>
          </p:nvPr>
        </p:nvSpPr>
        <p:spPr/>
        <p:txBody>
          <a:bodyPr/>
          <a:lstStyle/>
          <a:p>
            <a:fld id="{111A6410-BB75-4D6B-93B5-22BA5D17E212}" type="slidenum">
              <a:rPr lang="en-GB" smtClean="0"/>
              <a:t>‹#›</a:t>
            </a:fld>
            <a:endParaRPr lang="en-GB"/>
          </a:p>
        </p:txBody>
      </p:sp>
    </p:spTree>
    <p:extLst>
      <p:ext uri="{BB962C8B-B14F-4D97-AF65-F5344CB8AC3E}">
        <p14:creationId xmlns:p14="http://schemas.microsoft.com/office/powerpoint/2010/main" val="2380683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136D35-BF2B-4B4D-A3A3-89C71BFB731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3AB4B75-2C3C-4CB9-99B2-1359C7F9EF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72E0C47-6F68-4FA9-84C2-40DBAE188380}"/>
              </a:ext>
            </a:extLst>
          </p:cNvPr>
          <p:cNvSpPr>
            <a:spLocks noGrp="1"/>
          </p:cNvSpPr>
          <p:nvPr>
            <p:ph type="dt" sz="half" idx="10"/>
          </p:nvPr>
        </p:nvSpPr>
        <p:spPr/>
        <p:txBody>
          <a:bodyPr/>
          <a:lstStyle/>
          <a:p>
            <a:fld id="{07B64BC1-9682-449E-B63F-3A52897EB454}" type="datetime1">
              <a:rPr lang="en-GB" smtClean="0"/>
              <a:t>01/08/2021</a:t>
            </a:fld>
            <a:endParaRPr lang="en-GB"/>
          </a:p>
        </p:txBody>
      </p:sp>
      <p:sp>
        <p:nvSpPr>
          <p:cNvPr id="5" name="Footer Placeholder 4">
            <a:extLst>
              <a:ext uri="{FF2B5EF4-FFF2-40B4-BE49-F238E27FC236}">
                <a16:creationId xmlns:a16="http://schemas.microsoft.com/office/drawing/2014/main" id="{4767C414-DBE5-4421-ABF5-4E3DC21F0C7B}"/>
              </a:ext>
            </a:extLst>
          </p:cNvPr>
          <p:cNvSpPr>
            <a:spLocks noGrp="1"/>
          </p:cNvSpPr>
          <p:nvPr>
            <p:ph type="ftr" sz="quarter" idx="11"/>
          </p:nvPr>
        </p:nvSpPr>
        <p:spPr/>
        <p:txBody>
          <a:bodyPr/>
          <a:lstStyle/>
          <a:p>
            <a:r>
              <a:rPr lang="en-IN"/>
              <a:t>college of veterinary science &amp; animal husbandry, duvasu, Mathura (UP)</a:t>
            </a:r>
            <a:endParaRPr lang="en-GB"/>
          </a:p>
        </p:txBody>
      </p:sp>
      <p:sp>
        <p:nvSpPr>
          <p:cNvPr id="6" name="Slide Number Placeholder 5">
            <a:extLst>
              <a:ext uri="{FF2B5EF4-FFF2-40B4-BE49-F238E27FC236}">
                <a16:creationId xmlns:a16="http://schemas.microsoft.com/office/drawing/2014/main" id="{45CCA93B-5118-455B-A601-673A073A4D39}"/>
              </a:ext>
            </a:extLst>
          </p:cNvPr>
          <p:cNvSpPr>
            <a:spLocks noGrp="1"/>
          </p:cNvSpPr>
          <p:nvPr>
            <p:ph type="sldNum" sz="quarter" idx="12"/>
          </p:nvPr>
        </p:nvSpPr>
        <p:spPr/>
        <p:txBody>
          <a:bodyPr/>
          <a:lstStyle/>
          <a:p>
            <a:fld id="{111A6410-BB75-4D6B-93B5-22BA5D17E212}" type="slidenum">
              <a:rPr lang="en-GB" smtClean="0"/>
              <a:t>‹#›</a:t>
            </a:fld>
            <a:endParaRPr lang="en-GB"/>
          </a:p>
        </p:txBody>
      </p:sp>
    </p:spTree>
    <p:extLst>
      <p:ext uri="{BB962C8B-B14F-4D97-AF65-F5344CB8AC3E}">
        <p14:creationId xmlns:p14="http://schemas.microsoft.com/office/powerpoint/2010/main" val="664730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F2A21-A6B2-44FF-9489-FDA91F85C82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27E7815-E311-4EEC-AAD7-8DD16F94A7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AB7C374-6F2A-4002-8346-75A3C5B578E9}"/>
              </a:ext>
            </a:extLst>
          </p:cNvPr>
          <p:cNvSpPr>
            <a:spLocks noGrp="1"/>
          </p:cNvSpPr>
          <p:nvPr>
            <p:ph type="dt" sz="half" idx="10"/>
          </p:nvPr>
        </p:nvSpPr>
        <p:spPr/>
        <p:txBody>
          <a:bodyPr/>
          <a:lstStyle/>
          <a:p>
            <a:fld id="{199E5554-19D4-4A8E-9A75-787ABC44BA14}" type="datetime1">
              <a:rPr lang="en-GB" smtClean="0"/>
              <a:t>01/08/2021</a:t>
            </a:fld>
            <a:endParaRPr lang="en-GB"/>
          </a:p>
        </p:txBody>
      </p:sp>
      <p:sp>
        <p:nvSpPr>
          <p:cNvPr id="5" name="Footer Placeholder 4">
            <a:extLst>
              <a:ext uri="{FF2B5EF4-FFF2-40B4-BE49-F238E27FC236}">
                <a16:creationId xmlns:a16="http://schemas.microsoft.com/office/drawing/2014/main" id="{A0A87383-79D8-4023-894E-5AE008196E73}"/>
              </a:ext>
            </a:extLst>
          </p:cNvPr>
          <p:cNvSpPr>
            <a:spLocks noGrp="1"/>
          </p:cNvSpPr>
          <p:nvPr>
            <p:ph type="ftr" sz="quarter" idx="11"/>
          </p:nvPr>
        </p:nvSpPr>
        <p:spPr/>
        <p:txBody>
          <a:bodyPr/>
          <a:lstStyle/>
          <a:p>
            <a:r>
              <a:rPr lang="en-IN"/>
              <a:t>college of veterinary science &amp; animal husbandry, duvasu, Mathura (UP)</a:t>
            </a:r>
            <a:endParaRPr lang="en-GB"/>
          </a:p>
        </p:txBody>
      </p:sp>
      <p:sp>
        <p:nvSpPr>
          <p:cNvPr id="6" name="Slide Number Placeholder 5">
            <a:extLst>
              <a:ext uri="{FF2B5EF4-FFF2-40B4-BE49-F238E27FC236}">
                <a16:creationId xmlns:a16="http://schemas.microsoft.com/office/drawing/2014/main" id="{527772CE-0A74-4498-B0F5-DE10E5FD580F}"/>
              </a:ext>
            </a:extLst>
          </p:cNvPr>
          <p:cNvSpPr>
            <a:spLocks noGrp="1"/>
          </p:cNvSpPr>
          <p:nvPr>
            <p:ph type="sldNum" sz="quarter" idx="12"/>
          </p:nvPr>
        </p:nvSpPr>
        <p:spPr/>
        <p:txBody>
          <a:bodyPr/>
          <a:lstStyle/>
          <a:p>
            <a:fld id="{111A6410-BB75-4D6B-93B5-22BA5D17E212}" type="slidenum">
              <a:rPr lang="en-GB" smtClean="0"/>
              <a:t>‹#›</a:t>
            </a:fld>
            <a:endParaRPr lang="en-GB"/>
          </a:p>
        </p:txBody>
      </p:sp>
    </p:spTree>
    <p:extLst>
      <p:ext uri="{BB962C8B-B14F-4D97-AF65-F5344CB8AC3E}">
        <p14:creationId xmlns:p14="http://schemas.microsoft.com/office/powerpoint/2010/main" val="983463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D68AD-2226-4431-81C9-9A7F911C03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34474F4-4562-4946-BD3B-AA495C3FD9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D4691A5-F42A-4D9B-A4A8-BD3E6AD56E6F}"/>
              </a:ext>
            </a:extLst>
          </p:cNvPr>
          <p:cNvSpPr>
            <a:spLocks noGrp="1"/>
          </p:cNvSpPr>
          <p:nvPr>
            <p:ph type="dt" sz="half" idx="10"/>
          </p:nvPr>
        </p:nvSpPr>
        <p:spPr/>
        <p:txBody>
          <a:bodyPr/>
          <a:lstStyle/>
          <a:p>
            <a:fld id="{3373A660-8C69-401C-9A25-3C9101FEDE71}" type="datetime1">
              <a:rPr lang="en-GB" smtClean="0"/>
              <a:t>01/08/2021</a:t>
            </a:fld>
            <a:endParaRPr lang="en-GB"/>
          </a:p>
        </p:txBody>
      </p:sp>
      <p:sp>
        <p:nvSpPr>
          <p:cNvPr id="5" name="Footer Placeholder 4">
            <a:extLst>
              <a:ext uri="{FF2B5EF4-FFF2-40B4-BE49-F238E27FC236}">
                <a16:creationId xmlns:a16="http://schemas.microsoft.com/office/drawing/2014/main" id="{772F6D21-5F58-4D9D-A878-590562AA2569}"/>
              </a:ext>
            </a:extLst>
          </p:cNvPr>
          <p:cNvSpPr>
            <a:spLocks noGrp="1"/>
          </p:cNvSpPr>
          <p:nvPr>
            <p:ph type="ftr" sz="quarter" idx="11"/>
          </p:nvPr>
        </p:nvSpPr>
        <p:spPr/>
        <p:txBody>
          <a:bodyPr/>
          <a:lstStyle/>
          <a:p>
            <a:r>
              <a:rPr lang="en-IN"/>
              <a:t>college of veterinary science &amp; animal husbandry, duvasu, Mathura (UP)</a:t>
            </a:r>
            <a:endParaRPr lang="en-GB"/>
          </a:p>
        </p:txBody>
      </p:sp>
      <p:sp>
        <p:nvSpPr>
          <p:cNvPr id="6" name="Slide Number Placeholder 5">
            <a:extLst>
              <a:ext uri="{FF2B5EF4-FFF2-40B4-BE49-F238E27FC236}">
                <a16:creationId xmlns:a16="http://schemas.microsoft.com/office/drawing/2014/main" id="{55A6A1DE-C924-4B1F-A287-395BE6B288DD}"/>
              </a:ext>
            </a:extLst>
          </p:cNvPr>
          <p:cNvSpPr>
            <a:spLocks noGrp="1"/>
          </p:cNvSpPr>
          <p:nvPr>
            <p:ph type="sldNum" sz="quarter" idx="12"/>
          </p:nvPr>
        </p:nvSpPr>
        <p:spPr/>
        <p:txBody>
          <a:bodyPr/>
          <a:lstStyle/>
          <a:p>
            <a:fld id="{111A6410-BB75-4D6B-93B5-22BA5D17E212}" type="slidenum">
              <a:rPr lang="en-GB" smtClean="0"/>
              <a:t>‹#›</a:t>
            </a:fld>
            <a:endParaRPr lang="en-GB"/>
          </a:p>
        </p:txBody>
      </p:sp>
    </p:spTree>
    <p:extLst>
      <p:ext uri="{BB962C8B-B14F-4D97-AF65-F5344CB8AC3E}">
        <p14:creationId xmlns:p14="http://schemas.microsoft.com/office/powerpoint/2010/main" val="1184891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13224-CACE-4FDE-95C2-95D6A6E6EFE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72B81FE-C70E-4CAF-97C6-4B0253158D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E8461F4-D597-4ED0-AC4A-A1138C2BB5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AE1EAA9-535E-49CB-AF36-3D96D431C4BF}"/>
              </a:ext>
            </a:extLst>
          </p:cNvPr>
          <p:cNvSpPr>
            <a:spLocks noGrp="1"/>
          </p:cNvSpPr>
          <p:nvPr>
            <p:ph type="dt" sz="half" idx="10"/>
          </p:nvPr>
        </p:nvSpPr>
        <p:spPr/>
        <p:txBody>
          <a:bodyPr/>
          <a:lstStyle/>
          <a:p>
            <a:fld id="{0B280A95-90EA-4224-904E-E32D207E3CC6}" type="datetime1">
              <a:rPr lang="en-GB" smtClean="0"/>
              <a:t>01/08/2021</a:t>
            </a:fld>
            <a:endParaRPr lang="en-GB"/>
          </a:p>
        </p:txBody>
      </p:sp>
      <p:sp>
        <p:nvSpPr>
          <p:cNvPr id="6" name="Footer Placeholder 5">
            <a:extLst>
              <a:ext uri="{FF2B5EF4-FFF2-40B4-BE49-F238E27FC236}">
                <a16:creationId xmlns:a16="http://schemas.microsoft.com/office/drawing/2014/main" id="{5C83B13E-1AE8-4E42-976E-085B03CCDB68}"/>
              </a:ext>
            </a:extLst>
          </p:cNvPr>
          <p:cNvSpPr>
            <a:spLocks noGrp="1"/>
          </p:cNvSpPr>
          <p:nvPr>
            <p:ph type="ftr" sz="quarter" idx="11"/>
          </p:nvPr>
        </p:nvSpPr>
        <p:spPr/>
        <p:txBody>
          <a:bodyPr/>
          <a:lstStyle/>
          <a:p>
            <a:r>
              <a:rPr lang="en-IN"/>
              <a:t>college of veterinary science &amp; animal husbandry, duvasu, Mathura (UP)</a:t>
            </a:r>
            <a:endParaRPr lang="en-GB"/>
          </a:p>
        </p:txBody>
      </p:sp>
      <p:sp>
        <p:nvSpPr>
          <p:cNvPr id="7" name="Slide Number Placeholder 6">
            <a:extLst>
              <a:ext uri="{FF2B5EF4-FFF2-40B4-BE49-F238E27FC236}">
                <a16:creationId xmlns:a16="http://schemas.microsoft.com/office/drawing/2014/main" id="{26B58B2E-AFCC-4407-B94D-854FE0CF2DEB}"/>
              </a:ext>
            </a:extLst>
          </p:cNvPr>
          <p:cNvSpPr>
            <a:spLocks noGrp="1"/>
          </p:cNvSpPr>
          <p:nvPr>
            <p:ph type="sldNum" sz="quarter" idx="12"/>
          </p:nvPr>
        </p:nvSpPr>
        <p:spPr/>
        <p:txBody>
          <a:bodyPr/>
          <a:lstStyle/>
          <a:p>
            <a:fld id="{111A6410-BB75-4D6B-93B5-22BA5D17E212}" type="slidenum">
              <a:rPr lang="en-GB" smtClean="0"/>
              <a:t>‹#›</a:t>
            </a:fld>
            <a:endParaRPr lang="en-GB"/>
          </a:p>
        </p:txBody>
      </p:sp>
    </p:spTree>
    <p:extLst>
      <p:ext uri="{BB962C8B-B14F-4D97-AF65-F5344CB8AC3E}">
        <p14:creationId xmlns:p14="http://schemas.microsoft.com/office/powerpoint/2010/main" val="700990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CB2EC-D85B-4FC1-A741-21846E00F0D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B28B17E-BA66-41BB-961A-30FFB16BBF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919C36-F253-4177-8885-BFE306AEB6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88E1E22-29F2-45C7-9AC7-3951F59B90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F9A6CC0-3925-45C3-B9F6-A2EDDEE500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50CA933-6D39-45A4-BFD7-99FD15AF8A89}"/>
              </a:ext>
            </a:extLst>
          </p:cNvPr>
          <p:cNvSpPr>
            <a:spLocks noGrp="1"/>
          </p:cNvSpPr>
          <p:nvPr>
            <p:ph type="dt" sz="half" idx="10"/>
          </p:nvPr>
        </p:nvSpPr>
        <p:spPr/>
        <p:txBody>
          <a:bodyPr/>
          <a:lstStyle/>
          <a:p>
            <a:fld id="{291A9D37-1133-4FD8-9201-99801307BBB0}" type="datetime1">
              <a:rPr lang="en-GB" smtClean="0"/>
              <a:t>01/08/2021</a:t>
            </a:fld>
            <a:endParaRPr lang="en-GB"/>
          </a:p>
        </p:txBody>
      </p:sp>
      <p:sp>
        <p:nvSpPr>
          <p:cNvPr id="8" name="Footer Placeholder 7">
            <a:extLst>
              <a:ext uri="{FF2B5EF4-FFF2-40B4-BE49-F238E27FC236}">
                <a16:creationId xmlns:a16="http://schemas.microsoft.com/office/drawing/2014/main" id="{A2F3B27F-990C-46F0-A03E-381FF00D08F6}"/>
              </a:ext>
            </a:extLst>
          </p:cNvPr>
          <p:cNvSpPr>
            <a:spLocks noGrp="1"/>
          </p:cNvSpPr>
          <p:nvPr>
            <p:ph type="ftr" sz="quarter" idx="11"/>
          </p:nvPr>
        </p:nvSpPr>
        <p:spPr/>
        <p:txBody>
          <a:bodyPr/>
          <a:lstStyle/>
          <a:p>
            <a:r>
              <a:rPr lang="en-IN"/>
              <a:t>college of veterinary science &amp; animal husbandry, duvasu, Mathura (UP)</a:t>
            </a:r>
            <a:endParaRPr lang="en-GB"/>
          </a:p>
        </p:txBody>
      </p:sp>
      <p:sp>
        <p:nvSpPr>
          <p:cNvPr id="9" name="Slide Number Placeholder 8">
            <a:extLst>
              <a:ext uri="{FF2B5EF4-FFF2-40B4-BE49-F238E27FC236}">
                <a16:creationId xmlns:a16="http://schemas.microsoft.com/office/drawing/2014/main" id="{091B0267-9BCB-40E8-A300-C89CC6E1F0ED}"/>
              </a:ext>
            </a:extLst>
          </p:cNvPr>
          <p:cNvSpPr>
            <a:spLocks noGrp="1"/>
          </p:cNvSpPr>
          <p:nvPr>
            <p:ph type="sldNum" sz="quarter" idx="12"/>
          </p:nvPr>
        </p:nvSpPr>
        <p:spPr/>
        <p:txBody>
          <a:bodyPr/>
          <a:lstStyle/>
          <a:p>
            <a:fld id="{111A6410-BB75-4D6B-93B5-22BA5D17E212}" type="slidenum">
              <a:rPr lang="en-GB" smtClean="0"/>
              <a:t>‹#›</a:t>
            </a:fld>
            <a:endParaRPr lang="en-GB"/>
          </a:p>
        </p:txBody>
      </p:sp>
    </p:spTree>
    <p:extLst>
      <p:ext uri="{BB962C8B-B14F-4D97-AF65-F5344CB8AC3E}">
        <p14:creationId xmlns:p14="http://schemas.microsoft.com/office/powerpoint/2010/main" val="2828549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526E3-9F8D-452B-AE64-E5F5311C2F7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563AF26-EBCC-4751-99C5-0AD2A5C2A882}"/>
              </a:ext>
            </a:extLst>
          </p:cNvPr>
          <p:cNvSpPr>
            <a:spLocks noGrp="1"/>
          </p:cNvSpPr>
          <p:nvPr>
            <p:ph type="dt" sz="half" idx="10"/>
          </p:nvPr>
        </p:nvSpPr>
        <p:spPr/>
        <p:txBody>
          <a:bodyPr/>
          <a:lstStyle/>
          <a:p>
            <a:fld id="{7964A929-FE11-4474-A7F4-CFA7C65499BB}" type="datetime1">
              <a:rPr lang="en-GB" smtClean="0"/>
              <a:t>01/08/2021</a:t>
            </a:fld>
            <a:endParaRPr lang="en-GB"/>
          </a:p>
        </p:txBody>
      </p:sp>
      <p:sp>
        <p:nvSpPr>
          <p:cNvPr id="4" name="Footer Placeholder 3">
            <a:extLst>
              <a:ext uri="{FF2B5EF4-FFF2-40B4-BE49-F238E27FC236}">
                <a16:creationId xmlns:a16="http://schemas.microsoft.com/office/drawing/2014/main" id="{544454EA-5984-4C51-8753-A787DE5BB1F7}"/>
              </a:ext>
            </a:extLst>
          </p:cNvPr>
          <p:cNvSpPr>
            <a:spLocks noGrp="1"/>
          </p:cNvSpPr>
          <p:nvPr>
            <p:ph type="ftr" sz="quarter" idx="11"/>
          </p:nvPr>
        </p:nvSpPr>
        <p:spPr/>
        <p:txBody>
          <a:bodyPr/>
          <a:lstStyle/>
          <a:p>
            <a:r>
              <a:rPr lang="en-IN"/>
              <a:t>college of veterinary science &amp; animal husbandry, duvasu, Mathura (UP)</a:t>
            </a:r>
            <a:endParaRPr lang="en-GB"/>
          </a:p>
        </p:txBody>
      </p:sp>
      <p:sp>
        <p:nvSpPr>
          <p:cNvPr id="5" name="Slide Number Placeholder 4">
            <a:extLst>
              <a:ext uri="{FF2B5EF4-FFF2-40B4-BE49-F238E27FC236}">
                <a16:creationId xmlns:a16="http://schemas.microsoft.com/office/drawing/2014/main" id="{28C1C5DC-20D5-476C-ACE1-6A2D17B36534}"/>
              </a:ext>
            </a:extLst>
          </p:cNvPr>
          <p:cNvSpPr>
            <a:spLocks noGrp="1"/>
          </p:cNvSpPr>
          <p:nvPr>
            <p:ph type="sldNum" sz="quarter" idx="12"/>
          </p:nvPr>
        </p:nvSpPr>
        <p:spPr/>
        <p:txBody>
          <a:bodyPr/>
          <a:lstStyle/>
          <a:p>
            <a:fld id="{111A6410-BB75-4D6B-93B5-22BA5D17E212}" type="slidenum">
              <a:rPr lang="en-GB" smtClean="0"/>
              <a:t>‹#›</a:t>
            </a:fld>
            <a:endParaRPr lang="en-GB"/>
          </a:p>
        </p:txBody>
      </p:sp>
    </p:spTree>
    <p:extLst>
      <p:ext uri="{BB962C8B-B14F-4D97-AF65-F5344CB8AC3E}">
        <p14:creationId xmlns:p14="http://schemas.microsoft.com/office/powerpoint/2010/main" val="3966493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30A26B-C35F-4ED8-9BB5-C7A3B2D89A08}"/>
              </a:ext>
            </a:extLst>
          </p:cNvPr>
          <p:cNvSpPr>
            <a:spLocks noGrp="1"/>
          </p:cNvSpPr>
          <p:nvPr>
            <p:ph type="dt" sz="half" idx="10"/>
          </p:nvPr>
        </p:nvSpPr>
        <p:spPr/>
        <p:txBody>
          <a:bodyPr/>
          <a:lstStyle/>
          <a:p>
            <a:fld id="{5E0902B3-004D-4143-BCEB-FC4336881E5E}" type="datetime1">
              <a:rPr lang="en-GB" smtClean="0"/>
              <a:t>01/08/2021</a:t>
            </a:fld>
            <a:endParaRPr lang="en-GB"/>
          </a:p>
        </p:txBody>
      </p:sp>
      <p:sp>
        <p:nvSpPr>
          <p:cNvPr id="3" name="Footer Placeholder 2">
            <a:extLst>
              <a:ext uri="{FF2B5EF4-FFF2-40B4-BE49-F238E27FC236}">
                <a16:creationId xmlns:a16="http://schemas.microsoft.com/office/drawing/2014/main" id="{E4BF3F36-24F4-48DF-A950-772EA4F056DC}"/>
              </a:ext>
            </a:extLst>
          </p:cNvPr>
          <p:cNvSpPr>
            <a:spLocks noGrp="1"/>
          </p:cNvSpPr>
          <p:nvPr>
            <p:ph type="ftr" sz="quarter" idx="11"/>
          </p:nvPr>
        </p:nvSpPr>
        <p:spPr/>
        <p:txBody>
          <a:bodyPr/>
          <a:lstStyle/>
          <a:p>
            <a:r>
              <a:rPr lang="en-IN"/>
              <a:t>college of veterinary science &amp; animal husbandry, duvasu, Mathura (UP)</a:t>
            </a:r>
            <a:endParaRPr lang="en-GB"/>
          </a:p>
        </p:txBody>
      </p:sp>
      <p:sp>
        <p:nvSpPr>
          <p:cNvPr id="4" name="Slide Number Placeholder 3">
            <a:extLst>
              <a:ext uri="{FF2B5EF4-FFF2-40B4-BE49-F238E27FC236}">
                <a16:creationId xmlns:a16="http://schemas.microsoft.com/office/drawing/2014/main" id="{AC09AD62-ABDE-4575-BED4-8FDB9E599238}"/>
              </a:ext>
            </a:extLst>
          </p:cNvPr>
          <p:cNvSpPr>
            <a:spLocks noGrp="1"/>
          </p:cNvSpPr>
          <p:nvPr>
            <p:ph type="sldNum" sz="quarter" idx="12"/>
          </p:nvPr>
        </p:nvSpPr>
        <p:spPr/>
        <p:txBody>
          <a:bodyPr/>
          <a:lstStyle/>
          <a:p>
            <a:fld id="{111A6410-BB75-4D6B-93B5-22BA5D17E212}" type="slidenum">
              <a:rPr lang="en-GB" smtClean="0"/>
              <a:t>‹#›</a:t>
            </a:fld>
            <a:endParaRPr lang="en-GB"/>
          </a:p>
        </p:txBody>
      </p:sp>
    </p:spTree>
    <p:extLst>
      <p:ext uri="{BB962C8B-B14F-4D97-AF65-F5344CB8AC3E}">
        <p14:creationId xmlns:p14="http://schemas.microsoft.com/office/powerpoint/2010/main" val="95752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4D597-0644-49D1-8C4F-B544F11A04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3564B8A-2484-4B71-A98D-C3CE54EB8E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692DC4D-2B59-410A-806C-CDDB956D4F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EFC2EB-B26B-487A-A3D6-2A01A52DEAA1}"/>
              </a:ext>
            </a:extLst>
          </p:cNvPr>
          <p:cNvSpPr>
            <a:spLocks noGrp="1"/>
          </p:cNvSpPr>
          <p:nvPr>
            <p:ph type="dt" sz="half" idx="10"/>
          </p:nvPr>
        </p:nvSpPr>
        <p:spPr/>
        <p:txBody>
          <a:bodyPr/>
          <a:lstStyle/>
          <a:p>
            <a:fld id="{ECBDDB03-7AD1-4FF4-A76D-3204CCA58C14}" type="datetime1">
              <a:rPr lang="en-GB" smtClean="0"/>
              <a:t>01/08/2021</a:t>
            </a:fld>
            <a:endParaRPr lang="en-GB"/>
          </a:p>
        </p:txBody>
      </p:sp>
      <p:sp>
        <p:nvSpPr>
          <p:cNvPr id="6" name="Footer Placeholder 5">
            <a:extLst>
              <a:ext uri="{FF2B5EF4-FFF2-40B4-BE49-F238E27FC236}">
                <a16:creationId xmlns:a16="http://schemas.microsoft.com/office/drawing/2014/main" id="{293B9E58-558C-4231-AE2D-628F470F51EF}"/>
              </a:ext>
            </a:extLst>
          </p:cNvPr>
          <p:cNvSpPr>
            <a:spLocks noGrp="1"/>
          </p:cNvSpPr>
          <p:nvPr>
            <p:ph type="ftr" sz="quarter" idx="11"/>
          </p:nvPr>
        </p:nvSpPr>
        <p:spPr/>
        <p:txBody>
          <a:bodyPr/>
          <a:lstStyle/>
          <a:p>
            <a:r>
              <a:rPr lang="en-IN"/>
              <a:t>college of veterinary science &amp; animal husbandry, duvasu, Mathura (UP)</a:t>
            </a:r>
            <a:endParaRPr lang="en-GB"/>
          </a:p>
        </p:txBody>
      </p:sp>
      <p:sp>
        <p:nvSpPr>
          <p:cNvPr id="7" name="Slide Number Placeholder 6">
            <a:extLst>
              <a:ext uri="{FF2B5EF4-FFF2-40B4-BE49-F238E27FC236}">
                <a16:creationId xmlns:a16="http://schemas.microsoft.com/office/drawing/2014/main" id="{EFA64187-CE64-450B-8BDE-13642E2D6848}"/>
              </a:ext>
            </a:extLst>
          </p:cNvPr>
          <p:cNvSpPr>
            <a:spLocks noGrp="1"/>
          </p:cNvSpPr>
          <p:nvPr>
            <p:ph type="sldNum" sz="quarter" idx="12"/>
          </p:nvPr>
        </p:nvSpPr>
        <p:spPr/>
        <p:txBody>
          <a:bodyPr/>
          <a:lstStyle/>
          <a:p>
            <a:fld id="{111A6410-BB75-4D6B-93B5-22BA5D17E212}" type="slidenum">
              <a:rPr lang="en-GB" smtClean="0"/>
              <a:t>‹#›</a:t>
            </a:fld>
            <a:endParaRPr lang="en-GB"/>
          </a:p>
        </p:txBody>
      </p:sp>
    </p:spTree>
    <p:extLst>
      <p:ext uri="{BB962C8B-B14F-4D97-AF65-F5344CB8AC3E}">
        <p14:creationId xmlns:p14="http://schemas.microsoft.com/office/powerpoint/2010/main" val="143605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8AEFD-01BB-4C48-853C-259EE44402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415808F-57DE-4D36-903E-CECFC4ED89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11BD635-B3DD-4FE7-BF72-02123BE797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3C58D4-0DB8-4D69-9626-2353D486F69D}"/>
              </a:ext>
            </a:extLst>
          </p:cNvPr>
          <p:cNvSpPr>
            <a:spLocks noGrp="1"/>
          </p:cNvSpPr>
          <p:nvPr>
            <p:ph type="dt" sz="half" idx="10"/>
          </p:nvPr>
        </p:nvSpPr>
        <p:spPr/>
        <p:txBody>
          <a:bodyPr/>
          <a:lstStyle/>
          <a:p>
            <a:fld id="{2B7EF702-893F-4A5A-AFDB-6981A92538FE}" type="datetime1">
              <a:rPr lang="en-GB" smtClean="0"/>
              <a:t>01/08/2021</a:t>
            </a:fld>
            <a:endParaRPr lang="en-GB"/>
          </a:p>
        </p:txBody>
      </p:sp>
      <p:sp>
        <p:nvSpPr>
          <p:cNvPr id="6" name="Footer Placeholder 5">
            <a:extLst>
              <a:ext uri="{FF2B5EF4-FFF2-40B4-BE49-F238E27FC236}">
                <a16:creationId xmlns:a16="http://schemas.microsoft.com/office/drawing/2014/main" id="{C9DDA45B-7347-4642-9574-C6291FE4F95F}"/>
              </a:ext>
            </a:extLst>
          </p:cNvPr>
          <p:cNvSpPr>
            <a:spLocks noGrp="1"/>
          </p:cNvSpPr>
          <p:nvPr>
            <p:ph type="ftr" sz="quarter" idx="11"/>
          </p:nvPr>
        </p:nvSpPr>
        <p:spPr/>
        <p:txBody>
          <a:bodyPr/>
          <a:lstStyle/>
          <a:p>
            <a:r>
              <a:rPr lang="en-IN"/>
              <a:t>college of veterinary science &amp; animal husbandry, duvasu, Mathura (UP)</a:t>
            </a:r>
            <a:endParaRPr lang="en-GB"/>
          </a:p>
        </p:txBody>
      </p:sp>
      <p:sp>
        <p:nvSpPr>
          <p:cNvPr id="7" name="Slide Number Placeholder 6">
            <a:extLst>
              <a:ext uri="{FF2B5EF4-FFF2-40B4-BE49-F238E27FC236}">
                <a16:creationId xmlns:a16="http://schemas.microsoft.com/office/drawing/2014/main" id="{CF5583BE-829F-406C-88E1-FF741D204A4C}"/>
              </a:ext>
            </a:extLst>
          </p:cNvPr>
          <p:cNvSpPr>
            <a:spLocks noGrp="1"/>
          </p:cNvSpPr>
          <p:nvPr>
            <p:ph type="sldNum" sz="quarter" idx="12"/>
          </p:nvPr>
        </p:nvSpPr>
        <p:spPr/>
        <p:txBody>
          <a:bodyPr/>
          <a:lstStyle/>
          <a:p>
            <a:fld id="{111A6410-BB75-4D6B-93B5-22BA5D17E212}" type="slidenum">
              <a:rPr lang="en-GB" smtClean="0"/>
              <a:t>‹#›</a:t>
            </a:fld>
            <a:endParaRPr lang="en-GB"/>
          </a:p>
        </p:txBody>
      </p:sp>
    </p:spTree>
    <p:extLst>
      <p:ext uri="{BB962C8B-B14F-4D97-AF65-F5344CB8AC3E}">
        <p14:creationId xmlns:p14="http://schemas.microsoft.com/office/powerpoint/2010/main" val="153397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7550EC-3BC0-4CB5-BE5F-F7FA84623A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2B2EC3-2B1E-4DFF-863F-51A8437B28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775D18-4B95-4329-B4E9-FD720D16D0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384530-CB8E-41FE-9A0D-0E4C0426FBCB}" type="datetime1">
              <a:rPr lang="en-GB" smtClean="0"/>
              <a:t>01/08/2021</a:t>
            </a:fld>
            <a:endParaRPr lang="en-GB"/>
          </a:p>
        </p:txBody>
      </p:sp>
      <p:sp>
        <p:nvSpPr>
          <p:cNvPr id="5" name="Footer Placeholder 4">
            <a:extLst>
              <a:ext uri="{FF2B5EF4-FFF2-40B4-BE49-F238E27FC236}">
                <a16:creationId xmlns:a16="http://schemas.microsoft.com/office/drawing/2014/main" id="{CE2E2082-3840-4B68-ACC5-C494C5C68F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IN"/>
              <a:t>college of veterinary science &amp; animal husbandry, duvasu, Mathura (UP)</a:t>
            </a:r>
            <a:endParaRPr lang="en-GB"/>
          </a:p>
        </p:txBody>
      </p:sp>
      <p:sp>
        <p:nvSpPr>
          <p:cNvPr id="6" name="Slide Number Placeholder 5">
            <a:extLst>
              <a:ext uri="{FF2B5EF4-FFF2-40B4-BE49-F238E27FC236}">
                <a16:creationId xmlns:a16="http://schemas.microsoft.com/office/drawing/2014/main" id="{D71145EC-D934-4D08-A554-88CCEC42A4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1A6410-BB75-4D6B-93B5-22BA5D17E212}" type="slidenum">
              <a:rPr lang="en-GB" smtClean="0"/>
              <a:t>‹#›</a:t>
            </a:fld>
            <a:endParaRPr lang="en-GB"/>
          </a:p>
        </p:txBody>
      </p:sp>
    </p:spTree>
    <p:extLst>
      <p:ext uri="{BB962C8B-B14F-4D97-AF65-F5344CB8AC3E}">
        <p14:creationId xmlns:p14="http://schemas.microsoft.com/office/powerpoint/2010/main" val="16966811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49562-050B-4D4D-BE1C-475E2C557DA6}"/>
              </a:ext>
            </a:extLst>
          </p:cNvPr>
          <p:cNvSpPr>
            <a:spLocks noGrp="1"/>
          </p:cNvSpPr>
          <p:nvPr>
            <p:ph type="ctrTitle"/>
          </p:nvPr>
        </p:nvSpPr>
        <p:spPr/>
        <p:txBody>
          <a:bodyPr>
            <a:normAutofit/>
          </a:bodyPr>
          <a:lstStyle/>
          <a:p>
            <a:r>
              <a:rPr lang="en-IN" sz="8000" dirty="0">
                <a:solidFill>
                  <a:schemeClr val="bg1">
                    <a:lumMod val="95000"/>
                  </a:schemeClr>
                </a:solidFill>
                <a:effectLst>
                  <a:outerShdw blurRad="38100" dist="38100" dir="2700000" algn="tl">
                    <a:srgbClr val="000000">
                      <a:alpha val="43137"/>
                    </a:srgbClr>
                  </a:outerShdw>
                </a:effectLst>
                <a:latin typeface="Castellar" panose="020A0402060406010301" pitchFamily="18" charset="0"/>
              </a:rPr>
              <a:t>The eye</a:t>
            </a:r>
            <a:br>
              <a:rPr lang="en-IN" sz="8000" dirty="0">
                <a:solidFill>
                  <a:schemeClr val="bg1">
                    <a:lumMod val="95000"/>
                  </a:schemeClr>
                </a:solidFill>
                <a:effectLst>
                  <a:outerShdw blurRad="38100" dist="38100" dir="2700000" algn="tl">
                    <a:srgbClr val="000000">
                      <a:alpha val="43137"/>
                    </a:srgbClr>
                  </a:outerShdw>
                </a:effectLst>
                <a:latin typeface="Castellar" panose="020A0402060406010301" pitchFamily="18" charset="0"/>
              </a:rPr>
            </a:br>
            <a:r>
              <a:rPr lang="en-IN" sz="2400" spc="600" dirty="0">
                <a:solidFill>
                  <a:schemeClr val="bg1">
                    <a:lumMod val="95000"/>
                  </a:schemeClr>
                </a:solidFill>
                <a:effectLst>
                  <a:outerShdw blurRad="38100" dist="38100" dir="2700000" algn="tl">
                    <a:srgbClr val="000000">
                      <a:alpha val="43137"/>
                    </a:srgbClr>
                  </a:outerShdw>
                </a:effectLst>
                <a:latin typeface="Castellar" panose="020A0402060406010301" pitchFamily="18" charset="0"/>
              </a:rPr>
              <a:t>Palpebrae</a:t>
            </a:r>
            <a:endParaRPr lang="en-GB" sz="8000" spc="600" dirty="0">
              <a:solidFill>
                <a:schemeClr val="bg1">
                  <a:lumMod val="95000"/>
                </a:schemeClr>
              </a:solidFill>
              <a:effectLst>
                <a:outerShdw blurRad="38100" dist="38100" dir="2700000" algn="tl">
                  <a:srgbClr val="000000">
                    <a:alpha val="43137"/>
                  </a:srgbClr>
                </a:outerShdw>
              </a:effectLst>
              <a:latin typeface="Castellar" panose="020A0402060406010301" pitchFamily="18" charset="0"/>
            </a:endParaRPr>
          </a:p>
        </p:txBody>
      </p:sp>
      <p:sp>
        <p:nvSpPr>
          <p:cNvPr id="3" name="Subtitle 2">
            <a:extLst>
              <a:ext uri="{FF2B5EF4-FFF2-40B4-BE49-F238E27FC236}">
                <a16:creationId xmlns:a16="http://schemas.microsoft.com/office/drawing/2014/main" id="{4CBDD9BF-FDB0-46B5-8F13-FBEA725A8EFF}"/>
              </a:ext>
            </a:extLst>
          </p:cNvPr>
          <p:cNvSpPr>
            <a:spLocks noGrp="1"/>
          </p:cNvSpPr>
          <p:nvPr>
            <p:ph type="subTitle" idx="1"/>
          </p:nvPr>
        </p:nvSpPr>
        <p:spPr/>
        <p:txBody>
          <a:bodyPr/>
          <a:lstStyle/>
          <a:p>
            <a:r>
              <a:rPr lang="en-IN"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Gulshan Kumar</a:t>
            </a:r>
          </a:p>
          <a:p>
            <a:r>
              <a:rPr lang="en-IN" dirty="0" err="1">
                <a:solidFill>
                  <a:schemeClr val="bg1">
                    <a:lumMod val="95000"/>
                  </a:schemeClr>
                </a:solidFill>
                <a:effectLst>
                  <a:outerShdw blurRad="38100" dist="38100" dir="2700000" algn="tl">
                    <a:srgbClr val="000000">
                      <a:alpha val="43137"/>
                    </a:srgbClr>
                  </a:outerShdw>
                </a:effectLst>
                <a:latin typeface="Garamond" panose="02020404030301010803" pitchFamily="18" charset="0"/>
              </a:rPr>
              <a:t>MVSc</a:t>
            </a:r>
            <a:r>
              <a:rPr lang="en-IN"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 PhD</a:t>
            </a:r>
            <a:endParaRPr lang="en-GB"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endParaRPr>
          </a:p>
        </p:txBody>
      </p:sp>
      <p:sp>
        <p:nvSpPr>
          <p:cNvPr id="4" name="Footer Placeholder 3">
            <a:extLst>
              <a:ext uri="{FF2B5EF4-FFF2-40B4-BE49-F238E27FC236}">
                <a16:creationId xmlns:a16="http://schemas.microsoft.com/office/drawing/2014/main" id="{4D657430-2908-41D2-991B-0271EACAA598}"/>
              </a:ext>
            </a:extLst>
          </p:cNvPr>
          <p:cNvSpPr>
            <a:spLocks noGrp="1"/>
          </p:cNvSpPr>
          <p:nvPr>
            <p:ph type="ftr" sz="quarter" idx="11"/>
          </p:nvPr>
        </p:nvSpPr>
        <p:spPr>
          <a:xfrm>
            <a:off x="2006929" y="6486975"/>
            <a:ext cx="8763989" cy="365125"/>
          </a:xfrm>
        </p:spPr>
        <p:txBody>
          <a:bodyPr/>
          <a:lstStyle/>
          <a:p>
            <a:r>
              <a:rPr lang="en-IN" sz="1200" dirty="0">
                <a:solidFill>
                  <a:schemeClr val="bg1">
                    <a:lumMod val="95000"/>
                  </a:schemeClr>
                </a:solidFill>
                <a:effectLst>
                  <a:outerShdw blurRad="38100" dist="38100" dir="2700000" algn="tl">
                    <a:srgbClr val="000000">
                      <a:alpha val="43137"/>
                    </a:srgbClr>
                  </a:outerShdw>
                </a:effectLst>
                <a:latin typeface="Castellar" panose="020A0402060406010301" pitchFamily="18" charset="0"/>
              </a:rPr>
              <a:t>college of veterinary science &amp; animal husbandry, </a:t>
            </a:r>
            <a:r>
              <a:rPr lang="en-IN" sz="1200" dirty="0" err="1">
                <a:solidFill>
                  <a:schemeClr val="bg1">
                    <a:lumMod val="95000"/>
                  </a:schemeClr>
                </a:solidFill>
                <a:effectLst>
                  <a:outerShdw blurRad="38100" dist="38100" dir="2700000" algn="tl">
                    <a:srgbClr val="000000">
                      <a:alpha val="43137"/>
                    </a:srgbClr>
                  </a:outerShdw>
                </a:effectLst>
                <a:latin typeface="Castellar" panose="020A0402060406010301" pitchFamily="18" charset="0"/>
              </a:rPr>
              <a:t>duvasu</a:t>
            </a:r>
            <a:r>
              <a:rPr lang="en-IN" sz="1200" dirty="0">
                <a:solidFill>
                  <a:schemeClr val="bg1">
                    <a:lumMod val="95000"/>
                  </a:schemeClr>
                </a:solidFill>
                <a:effectLst>
                  <a:outerShdw blurRad="38100" dist="38100" dir="2700000" algn="tl">
                    <a:srgbClr val="000000">
                      <a:alpha val="43137"/>
                    </a:srgbClr>
                  </a:outerShdw>
                </a:effectLst>
                <a:latin typeface="Castellar" panose="020A0402060406010301" pitchFamily="18" charset="0"/>
              </a:rPr>
              <a:t>, Mathura (UP)</a:t>
            </a:r>
            <a:endParaRPr lang="en-GB" dirty="0"/>
          </a:p>
        </p:txBody>
      </p:sp>
      <p:pic>
        <p:nvPicPr>
          <p:cNvPr id="5" name="Picture 4">
            <a:extLst>
              <a:ext uri="{FF2B5EF4-FFF2-40B4-BE49-F238E27FC236}">
                <a16:creationId xmlns:a16="http://schemas.microsoft.com/office/drawing/2014/main" id="{C4FBF967-A2B7-4751-945B-C928D9793E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65808"/>
            <a:ext cx="391886" cy="392192"/>
          </a:xfrm>
          <a:prstGeom prst="rect">
            <a:avLst/>
          </a:prstGeom>
        </p:spPr>
      </p:pic>
    </p:spTree>
    <p:extLst>
      <p:ext uri="{BB962C8B-B14F-4D97-AF65-F5344CB8AC3E}">
        <p14:creationId xmlns:p14="http://schemas.microsoft.com/office/powerpoint/2010/main" val="1403254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CBDD9BF-FDB0-46B5-8F13-FBEA725A8EFF}"/>
              </a:ext>
            </a:extLst>
          </p:cNvPr>
          <p:cNvSpPr>
            <a:spLocks noGrp="1"/>
          </p:cNvSpPr>
          <p:nvPr>
            <p:ph type="subTitle" idx="1"/>
          </p:nvPr>
        </p:nvSpPr>
        <p:spPr>
          <a:xfrm>
            <a:off x="273131" y="787588"/>
            <a:ext cx="11804073" cy="1655762"/>
          </a:xfrm>
        </p:spPr>
        <p:txBody>
          <a:bodyPr/>
          <a:lstStyle/>
          <a:p>
            <a:pPr algn="just"/>
            <a:r>
              <a:rPr lang="en-IN" i="1"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Ophthalmic instruments </a:t>
            </a:r>
            <a:endParaRPr lang="en-IN"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endParaRPr>
          </a:p>
          <a:p>
            <a:pPr algn="just"/>
            <a:endParaRPr lang="en-GB"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endParaRPr>
          </a:p>
        </p:txBody>
      </p:sp>
      <p:sp>
        <p:nvSpPr>
          <p:cNvPr id="4" name="Footer Placeholder 3">
            <a:extLst>
              <a:ext uri="{FF2B5EF4-FFF2-40B4-BE49-F238E27FC236}">
                <a16:creationId xmlns:a16="http://schemas.microsoft.com/office/drawing/2014/main" id="{4D657430-2908-41D2-991B-0271EACAA598}"/>
              </a:ext>
            </a:extLst>
          </p:cNvPr>
          <p:cNvSpPr>
            <a:spLocks noGrp="1"/>
          </p:cNvSpPr>
          <p:nvPr>
            <p:ph type="ftr" sz="quarter" idx="11"/>
          </p:nvPr>
        </p:nvSpPr>
        <p:spPr>
          <a:xfrm>
            <a:off x="2006929" y="6486975"/>
            <a:ext cx="8763989" cy="365125"/>
          </a:xfrm>
        </p:spPr>
        <p:txBody>
          <a:bodyPr/>
          <a:lstStyle/>
          <a:p>
            <a:r>
              <a:rPr lang="en-IN" sz="1200" dirty="0">
                <a:solidFill>
                  <a:schemeClr val="bg1">
                    <a:lumMod val="95000"/>
                  </a:schemeClr>
                </a:solidFill>
                <a:effectLst>
                  <a:outerShdw blurRad="38100" dist="38100" dir="2700000" algn="tl">
                    <a:srgbClr val="000000">
                      <a:alpha val="43137"/>
                    </a:srgbClr>
                  </a:outerShdw>
                </a:effectLst>
                <a:latin typeface="Castellar" panose="020A0402060406010301" pitchFamily="18" charset="0"/>
              </a:rPr>
              <a:t>college of veterinary science &amp; animal husbandry, </a:t>
            </a:r>
            <a:r>
              <a:rPr lang="en-IN" sz="1200" dirty="0" err="1">
                <a:solidFill>
                  <a:schemeClr val="bg1">
                    <a:lumMod val="95000"/>
                  </a:schemeClr>
                </a:solidFill>
                <a:effectLst>
                  <a:outerShdw blurRad="38100" dist="38100" dir="2700000" algn="tl">
                    <a:srgbClr val="000000">
                      <a:alpha val="43137"/>
                    </a:srgbClr>
                  </a:outerShdw>
                </a:effectLst>
                <a:latin typeface="Castellar" panose="020A0402060406010301" pitchFamily="18" charset="0"/>
              </a:rPr>
              <a:t>duvasu</a:t>
            </a:r>
            <a:r>
              <a:rPr lang="en-IN" sz="1200" dirty="0">
                <a:solidFill>
                  <a:schemeClr val="bg1">
                    <a:lumMod val="95000"/>
                  </a:schemeClr>
                </a:solidFill>
                <a:effectLst>
                  <a:outerShdw blurRad="38100" dist="38100" dir="2700000" algn="tl">
                    <a:srgbClr val="000000">
                      <a:alpha val="43137"/>
                    </a:srgbClr>
                  </a:outerShdw>
                </a:effectLst>
                <a:latin typeface="Castellar" panose="020A0402060406010301" pitchFamily="18" charset="0"/>
              </a:rPr>
              <a:t>, Mathura (UP)</a:t>
            </a:r>
            <a:endParaRPr lang="en-GB" dirty="0"/>
          </a:p>
        </p:txBody>
      </p:sp>
      <p:pic>
        <p:nvPicPr>
          <p:cNvPr id="5" name="Picture 4">
            <a:extLst>
              <a:ext uri="{FF2B5EF4-FFF2-40B4-BE49-F238E27FC236}">
                <a16:creationId xmlns:a16="http://schemas.microsoft.com/office/drawing/2014/main" id="{C4FBF967-A2B7-4751-945B-C928D9793E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65808"/>
            <a:ext cx="391886" cy="392192"/>
          </a:xfrm>
          <a:prstGeom prst="rect">
            <a:avLst/>
          </a:prstGeom>
        </p:spPr>
      </p:pic>
      <p:pic>
        <p:nvPicPr>
          <p:cNvPr id="6" name="Picture 5">
            <a:extLst>
              <a:ext uri="{FF2B5EF4-FFF2-40B4-BE49-F238E27FC236}">
                <a16:creationId xmlns:a16="http://schemas.microsoft.com/office/drawing/2014/main" id="{1E8C6CF4-8843-4EB8-A735-1E6A1CD153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6546" y="82748"/>
            <a:ext cx="5181600" cy="6490264"/>
          </a:xfrm>
          <a:prstGeom prst="rect">
            <a:avLst/>
          </a:prstGeom>
          <a:ln>
            <a:noFill/>
          </a:ln>
          <a:effectLst>
            <a:softEdge rad="112500"/>
          </a:effectLst>
        </p:spPr>
      </p:pic>
      <p:sp>
        <p:nvSpPr>
          <p:cNvPr id="2" name="TextBox 1">
            <a:extLst>
              <a:ext uri="{FF2B5EF4-FFF2-40B4-BE49-F238E27FC236}">
                <a16:creationId xmlns:a16="http://schemas.microsoft.com/office/drawing/2014/main" id="{239F459D-63C0-4B76-B0E2-4443CFCCDF6E}"/>
              </a:ext>
            </a:extLst>
          </p:cNvPr>
          <p:cNvSpPr txBox="1"/>
          <p:nvPr/>
        </p:nvSpPr>
        <p:spPr>
          <a:xfrm>
            <a:off x="6388923" y="576274"/>
            <a:ext cx="2139536" cy="369332"/>
          </a:xfrm>
          <a:prstGeom prst="rect">
            <a:avLst/>
          </a:prstGeom>
          <a:noFill/>
        </p:spPr>
        <p:txBody>
          <a:bodyPr wrap="square" rtlCol="0">
            <a:spAutoFit/>
          </a:bodyPr>
          <a:lstStyle/>
          <a:p>
            <a:r>
              <a:rPr lang="en-IN" dirty="0">
                <a:solidFill>
                  <a:srgbClr val="FF0000"/>
                </a:solidFill>
                <a:effectLst>
                  <a:outerShdw blurRad="38100" dist="38100" dir="2700000" algn="tl">
                    <a:srgbClr val="000000">
                      <a:alpha val="43137"/>
                    </a:srgbClr>
                  </a:outerShdw>
                </a:effectLst>
              </a:rPr>
              <a:t>Wire</a:t>
            </a:r>
            <a:r>
              <a:rPr lang="en-IN" dirty="0">
                <a:solidFill>
                  <a:srgbClr val="FF0000"/>
                </a:solidFill>
              </a:rPr>
              <a:t> Speculum</a:t>
            </a:r>
            <a:endParaRPr lang="en-GB" dirty="0">
              <a:solidFill>
                <a:srgbClr val="FF0000"/>
              </a:solidFill>
            </a:endParaRPr>
          </a:p>
        </p:txBody>
      </p:sp>
      <p:sp>
        <p:nvSpPr>
          <p:cNvPr id="8" name="TextBox 7">
            <a:extLst>
              <a:ext uri="{FF2B5EF4-FFF2-40B4-BE49-F238E27FC236}">
                <a16:creationId xmlns:a16="http://schemas.microsoft.com/office/drawing/2014/main" id="{1153B20B-2988-4C7E-B1E3-855AD71A53F8}"/>
              </a:ext>
            </a:extLst>
          </p:cNvPr>
          <p:cNvSpPr txBox="1"/>
          <p:nvPr/>
        </p:nvSpPr>
        <p:spPr>
          <a:xfrm>
            <a:off x="6541323" y="1601512"/>
            <a:ext cx="2139536" cy="369332"/>
          </a:xfrm>
          <a:prstGeom prst="rect">
            <a:avLst/>
          </a:prstGeom>
          <a:noFill/>
        </p:spPr>
        <p:txBody>
          <a:bodyPr wrap="square" rtlCol="0">
            <a:spAutoFit/>
          </a:bodyPr>
          <a:lstStyle/>
          <a:p>
            <a:r>
              <a:rPr lang="en-IN" dirty="0">
                <a:solidFill>
                  <a:srgbClr val="FF0000"/>
                </a:solidFill>
                <a:effectLst>
                  <a:outerShdw blurRad="38100" dist="38100" dir="2700000" algn="tl">
                    <a:srgbClr val="000000">
                      <a:alpha val="43137"/>
                    </a:srgbClr>
                  </a:outerShdw>
                </a:effectLst>
              </a:rPr>
              <a:t>Eyelid Plate</a:t>
            </a:r>
            <a:endParaRPr lang="en-GB" dirty="0">
              <a:solidFill>
                <a:srgbClr val="FF0000"/>
              </a:solidFill>
              <a:effectLst>
                <a:outerShdw blurRad="38100" dist="38100" dir="2700000" algn="tl">
                  <a:srgbClr val="000000">
                    <a:alpha val="43137"/>
                  </a:srgbClr>
                </a:outerShdw>
              </a:effectLst>
            </a:endParaRPr>
          </a:p>
        </p:txBody>
      </p:sp>
      <p:sp>
        <p:nvSpPr>
          <p:cNvPr id="9" name="TextBox 8">
            <a:extLst>
              <a:ext uri="{FF2B5EF4-FFF2-40B4-BE49-F238E27FC236}">
                <a16:creationId xmlns:a16="http://schemas.microsoft.com/office/drawing/2014/main" id="{118E4146-46AB-4055-BEE0-BA261EA95FF4}"/>
              </a:ext>
            </a:extLst>
          </p:cNvPr>
          <p:cNvSpPr txBox="1"/>
          <p:nvPr/>
        </p:nvSpPr>
        <p:spPr>
          <a:xfrm>
            <a:off x="3798122" y="2667460"/>
            <a:ext cx="2297877" cy="369332"/>
          </a:xfrm>
          <a:prstGeom prst="rect">
            <a:avLst/>
          </a:prstGeom>
          <a:noFill/>
        </p:spPr>
        <p:txBody>
          <a:bodyPr wrap="square" rtlCol="0">
            <a:spAutoFit/>
          </a:bodyPr>
          <a:lstStyle/>
          <a:p>
            <a:r>
              <a:rPr lang="en-IN" dirty="0">
                <a:solidFill>
                  <a:srgbClr val="FF0000"/>
                </a:solidFill>
                <a:effectLst>
                  <a:outerShdw blurRad="38100" dist="38100" dir="2700000" algn="tl">
                    <a:srgbClr val="000000">
                      <a:alpha val="43137"/>
                    </a:srgbClr>
                  </a:outerShdw>
                </a:effectLst>
              </a:rPr>
              <a:t>Fine toothed Forceps</a:t>
            </a:r>
            <a:endParaRPr lang="en-GB" dirty="0">
              <a:solidFill>
                <a:srgbClr val="FF0000"/>
              </a:solidFill>
              <a:effectLst>
                <a:outerShdw blurRad="38100" dist="38100" dir="2700000" algn="tl">
                  <a:srgbClr val="000000">
                    <a:alpha val="43137"/>
                  </a:srgbClr>
                </a:outerShdw>
              </a:effectLst>
            </a:endParaRPr>
          </a:p>
        </p:txBody>
      </p:sp>
      <p:sp>
        <p:nvSpPr>
          <p:cNvPr id="10" name="TextBox 9">
            <a:extLst>
              <a:ext uri="{FF2B5EF4-FFF2-40B4-BE49-F238E27FC236}">
                <a16:creationId xmlns:a16="http://schemas.microsoft.com/office/drawing/2014/main" id="{C0C3ACD9-C636-4FD8-AAAB-0C0492CBD64E}"/>
              </a:ext>
            </a:extLst>
          </p:cNvPr>
          <p:cNvSpPr txBox="1"/>
          <p:nvPr/>
        </p:nvSpPr>
        <p:spPr>
          <a:xfrm>
            <a:off x="5026231" y="3841791"/>
            <a:ext cx="2749136" cy="369332"/>
          </a:xfrm>
          <a:prstGeom prst="rect">
            <a:avLst/>
          </a:prstGeom>
          <a:noFill/>
        </p:spPr>
        <p:txBody>
          <a:bodyPr wrap="square" rtlCol="0">
            <a:spAutoFit/>
          </a:bodyPr>
          <a:lstStyle/>
          <a:p>
            <a:r>
              <a:rPr lang="en-IN" dirty="0" err="1">
                <a:solidFill>
                  <a:srgbClr val="FF0000"/>
                </a:solidFill>
                <a:effectLst>
                  <a:outerShdw blurRad="38100" dist="38100" dir="2700000" algn="tl">
                    <a:srgbClr val="000000">
                      <a:alpha val="43137"/>
                    </a:srgbClr>
                  </a:outerShdw>
                </a:effectLst>
              </a:rPr>
              <a:t>Derf</a:t>
            </a:r>
            <a:r>
              <a:rPr lang="en-IN" dirty="0">
                <a:solidFill>
                  <a:srgbClr val="FF0000"/>
                </a:solidFill>
                <a:effectLst>
                  <a:outerShdw blurRad="38100" dist="38100" dir="2700000" algn="tl">
                    <a:srgbClr val="000000">
                      <a:alpha val="43137"/>
                    </a:srgbClr>
                  </a:outerShdw>
                </a:effectLst>
              </a:rPr>
              <a:t> Needle Holders</a:t>
            </a:r>
            <a:endParaRPr lang="en-GB" dirty="0">
              <a:solidFill>
                <a:srgbClr val="FF0000"/>
              </a:solidFill>
              <a:effectLst>
                <a:outerShdw blurRad="38100" dist="38100" dir="2700000" algn="tl">
                  <a:srgbClr val="000000">
                    <a:alpha val="43137"/>
                  </a:srgbClr>
                </a:outerShdw>
              </a:effectLst>
            </a:endParaRPr>
          </a:p>
        </p:txBody>
      </p:sp>
      <p:sp>
        <p:nvSpPr>
          <p:cNvPr id="11" name="TextBox 10">
            <a:extLst>
              <a:ext uri="{FF2B5EF4-FFF2-40B4-BE49-F238E27FC236}">
                <a16:creationId xmlns:a16="http://schemas.microsoft.com/office/drawing/2014/main" id="{03544257-D2BC-49BD-BB9D-46A22900DB58}"/>
              </a:ext>
            </a:extLst>
          </p:cNvPr>
          <p:cNvSpPr txBox="1"/>
          <p:nvPr/>
        </p:nvSpPr>
        <p:spPr>
          <a:xfrm>
            <a:off x="5026231" y="5524201"/>
            <a:ext cx="2139536" cy="369332"/>
          </a:xfrm>
          <a:prstGeom prst="rect">
            <a:avLst/>
          </a:prstGeom>
          <a:noFill/>
        </p:spPr>
        <p:txBody>
          <a:bodyPr wrap="square" rtlCol="0">
            <a:spAutoFit/>
          </a:bodyPr>
          <a:lstStyle/>
          <a:p>
            <a:r>
              <a:rPr lang="en-IN" dirty="0">
                <a:solidFill>
                  <a:srgbClr val="FF0000"/>
                </a:solidFill>
                <a:effectLst>
                  <a:outerShdw blurRad="38100" dist="38100" dir="2700000" algn="tl">
                    <a:srgbClr val="000000">
                      <a:alpha val="43137"/>
                    </a:srgbClr>
                  </a:outerShdw>
                </a:effectLst>
              </a:rPr>
              <a:t>Tenotomy Scissors</a:t>
            </a:r>
            <a:endParaRPr lang="en-GB"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7442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CBDD9BF-FDB0-46B5-8F13-FBEA725A8EFF}"/>
              </a:ext>
            </a:extLst>
          </p:cNvPr>
          <p:cNvSpPr>
            <a:spLocks noGrp="1"/>
          </p:cNvSpPr>
          <p:nvPr>
            <p:ph type="subTitle" idx="1"/>
          </p:nvPr>
        </p:nvSpPr>
        <p:spPr>
          <a:xfrm>
            <a:off x="273131" y="787588"/>
            <a:ext cx="11804073" cy="1655762"/>
          </a:xfrm>
        </p:spPr>
        <p:txBody>
          <a:bodyPr/>
          <a:lstStyle/>
          <a:p>
            <a:pPr algn="just"/>
            <a:r>
              <a:rPr lang="en-IN" i="1"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Entropion: </a:t>
            </a:r>
            <a:endParaRPr lang="en-IN"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endParaRPr>
          </a:p>
          <a:p>
            <a:pPr algn="just"/>
            <a:r>
              <a:rPr lang="en-IN"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Permanent management (</a:t>
            </a:r>
            <a:r>
              <a:rPr lang="en-IN" i="1" dirty="0" err="1">
                <a:solidFill>
                  <a:schemeClr val="bg1">
                    <a:lumMod val="95000"/>
                  </a:schemeClr>
                </a:solidFill>
                <a:effectLst>
                  <a:outerShdw blurRad="38100" dist="38100" dir="2700000" algn="tl">
                    <a:srgbClr val="000000">
                      <a:alpha val="43137"/>
                    </a:srgbClr>
                  </a:outerShdw>
                </a:effectLst>
                <a:latin typeface="Garamond" panose="02020404030301010803" pitchFamily="18" charset="0"/>
              </a:rPr>
              <a:t>Hotz-Celsus</a:t>
            </a:r>
            <a:r>
              <a:rPr lang="en-IN" i="1"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 technique</a:t>
            </a:r>
            <a:r>
              <a:rPr lang="en-IN"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a:t>
            </a:r>
          </a:p>
          <a:p>
            <a:pPr algn="just"/>
            <a:endParaRPr lang="en-GB"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endParaRPr>
          </a:p>
        </p:txBody>
      </p:sp>
      <p:sp>
        <p:nvSpPr>
          <p:cNvPr id="4" name="Footer Placeholder 3">
            <a:extLst>
              <a:ext uri="{FF2B5EF4-FFF2-40B4-BE49-F238E27FC236}">
                <a16:creationId xmlns:a16="http://schemas.microsoft.com/office/drawing/2014/main" id="{4D657430-2908-41D2-991B-0271EACAA598}"/>
              </a:ext>
            </a:extLst>
          </p:cNvPr>
          <p:cNvSpPr>
            <a:spLocks noGrp="1"/>
          </p:cNvSpPr>
          <p:nvPr>
            <p:ph type="ftr" sz="quarter" idx="11"/>
          </p:nvPr>
        </p:nvSpPr>
        <p:spPr>
          <a:xfrm>
            <a:off x="2006929" y="6486975"/>
            <a:ext cx="8763989" cy="365125"/>
          </a:xfrm>
        </p:spPr>
        <p:txBody>
          <a:bodyPr/>
          <a:lstStyle/>
          <a:p>
            <a:r>
              <a:rPr lang="en-IN" sz="1200" dirty="0">
                <a:solidFill>
                  <a:schemeClr val="bg1">
                    <a:lumMod val="95000"/>
                  </a:schemeClr>
                </a:solidFill>
                <a:effectLst>
                  <a:outerShdw blurRad="38100" dist="38100" dir="2700000" algn="tl">
                    <a:srgbClr val="000000">
                      <a:alpha val="43137"/>
                    </a:srgbClr>
                  </a:outerShdw>
                </a:effectLst>
                <a:latin typeface="Castellar" panose="020A0402060406010301" pitchFamily="18" charset="0"/>
              </a:rPr>
              <a:t>college of veterinary science &amp; animal husbandry, </a:t>
            </a:r>
            <a:r>
              <a:rPr lang="en-IN" sz="1200" dirty="0" err="1">
                <a:solidFill>
                  <a:schemeClr val="bg1">
                    <a:lumMod val="95000"/>
                  </a:schemeClr>
                </a:solidFill>
                <a:effectLst>
                  <a:outerShdw blurRad="38100" dist="38100" dir="2700000" algn="tl">
                    <a:srgbClr val="000000">
                      <a:alpha val="43137"/>
                    </a:srgbClr>
                  </a:outerShdw>
                </a:effectLst>
                <a:latin typeface="Castellar" panose="020A0402060406010301" pitchFamily="18" charset="0"/>
              </a:rPr>
              <a:t>duvasu</a:t>
            </a:r>
            <a:r>
              <a:rPr lang="en-IN" sz="1200" dirty="0">
                <a:solidFill>
                  <a:schemeClr val="bg1">
                    <a:lumMod val="95000"/>
                  </a:schemeClr>
                </a:solidFill>
                <a:effectLst>
                  <a:outerShdw blurRad="38100" dist="38100" dir="2700000" algn="tl">
                    <a:srgbClr val="000000">
                      <a:alpha val="43137"/>
                    </a:srgbClr>
                  </a:outerShdw>
                </a:effectLst>
                <a:latin typeface="Castellar" panose="020A0402060406010301" pitchFamily="18" charset="0"/>
              </a:rPr>
              <a:t>, Mathura (UP)</a:t>
            </a:r>
            <a:endParaRPr lang="en-GB" dirty="0"/>
          </a:p>
        </p:txBody>
      </p:sp>
      <p:pic>
        <p:nvPicPr>
          <p:cNvPr id="5" name="Picture 4">
            <a:extLst>
              <a:ext uri="{FF2B5EF4-FFF2-40B4-BE49-F238E27FC236}">
                <a16:creationId xmlns:a16="http://schemas.microsoft.com/office/drawing/2014/main" id="{C4FBF967-A2B7-4751-945B-C928D9793E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65808"/>
            <a:ext cx="391886" cy="392192"/>
          </a:xfrm>
          <a:prstGeom prst="rect">
            <a:avLst/>
          </a:prstGeom>
        </p:spPr>
      </p:pic>
      <p:pic>
        <p:nvPicPr>
          <p:cNvPr id="6" name="Picture 5">
            <a:extLst>
              <a:ext uri="{FF2B5EF4-FFF2-40B4-BE49-F238E27FC236}">
                <a16:creationId xmlns:a16="http://schemas.microsoft.com/office/drawing/2014/main" id="{BC6F3A16-C4F7-4AFB-BFB8-04EF6342A3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0659" y="421348"/>
            <a:ext cx="6282444" cy="5649064"/>
          </a:xfrm>
          <a:prstGeom prst="ellipse">
            <a:avLst/>
          </a:prstGeom>
          <a:ln>
            <a:noFill/>
          </a:ln>
          <a:effectLst>
            <a:softEdge rad="112500"/>
          </a:effectLst>
        </p:spPr>
      </p:pic>
      <p:pic>
        <p:nvPicPr>
          <p:cNvPr id="1026" name="Picture 2" descr="Entropion High Res Stock Images | Shutterstock">
            <a:extLst>
              <a:ext uri="{FF2B5EF4-FFF2-40B4-BE49-F238E27FC236}">
                <a16:creationId xmlns:a16="http://schemas.microsoft.com/office/drawing/2014/main" id="{BFE3A5B9-468D-43EF-BB4B-CFD2140630F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6507"/>
          <a:stretch/>
        </p:blipFill>
        <p:spPr bwMode="auto">
          <a:xfrm>
            <a:off x="594375" y="1763405"/>
            <a:ext cx="3714750" cy="249347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Entropion Surgery In British Shorthair Cat Breed Stock Image - Image of  corneal, hair: 163948777">
            <a:extLst>
              <a:ext uri="{FF2B5EF4-FFF2-40B4-BE49-F238E27FC236}">
                <a16:creationId xmlns:a16="http://schemas.microsoft.com/office/drawing/2014/main" id="{6FF280EC-F032-4B8E-A9AD-279456C5A42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2121" b="28990"/>
          <a:stretch/>
        </p:blipFill>
        <p:spPr bwMode="auto">
          <a:xfrm>
            <a:off x="594375" y="4211610"/>
            <a:ext cx="3766892" cy="232063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24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500"/>
                                        <p:tgtEl>
                                          <p:spTgt spid="10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30"/>
                                        </p:tgtEl>
                                        <p:attrNameLst>
                                          <p:attrName>style.visibility</p:attrName>
                                        </p:attrNameLst>
                                      </p:cBhvr>
                                      <p:to>
                                        <p:strVal val="visible"/>
                                      </p:to>
                                    </p:set>
                                    <p:animEffect transition="in" filter="fade">
                                      <p:cBhvr>
                                        <p:cTn id="27"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CBDD9BF-FDB0-46B5-8F13-FBEA725A8EFF}"/>
              </a:ext>
            </a:extLst>
          </p:cNvPr>
          <p:cNvSpPr>
            <a:spLocks noGrp="1"/>
          </p:cNvSpPr>
          <p:nvPr>
            <p:ph type="subTitle" idx="1"/>
          </p:nvPr>
        </p:nvSpPr>
        <p:spPr>
          <a:xfrm>
            <a:off x="273131" y="787588"/>
            <a:ext cx="11804073" cy="1655762"/>
          </a:xfrm>
        </p:spPr>
        <p:txBody>
          <a:bodyPr/>
          <a:lstStyle/>
          <a:p>
            <a:pPr algn="just"/>
            <a:r>
              <a:rPr lang="en-IN" i="1"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Ectropion: It congenital  or acquired</a:t>
            </a:r>
          </a:p>
          <a:p>
            <a:pPr algn="just"/>
            <a:r>
              <a:rPr lang="en-IN"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Outward deviation or eversion of the eyelid</a:t>
            </a:r>
          </a:p>
          <a:p>
            <a:pPr algn="just"/>
            <a:endParaRPr lang="en-GB"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endParaRPr>
          </a:p>
        </p:txBody>
      </p:sp>
      <p:sp>
        <p:nvSpPr>
          <p:cNvPr id="4" name="Footer Placeholder 3">
            <a:extLst>
              <a:ext uri="{FF2B5EF4-FFF2-40B4-BE49-F238E27FC236}">
                <a16:creationId xmlns:a16="http://schemas.microsoft.com/office/drawing/2014/main" id="{4D657430-2908-41D2-991B-0271EACAA598}"/>
              </a:ext>
            </a:extLst>
          </p:cNvPr>
          <p:cNvSpPr>
            <a:spLocks noGrp="1"/>
          </p:cNvSpPr>
          <p:nvPr>
            <p:ph type="ftr" sz="quarter" idx="11"/>
          </p:nvPr>
        </p:nvSpPr>
        <p:spPr>
          <a:xfrm>
            <a:off x="2006929" y="6486975"/>
            <a:ext cx="8763989" cy="365125"/>
          </a:xfrm>
        </p:spPr>
        <p:txBody>
          <a:bodyPr/>
          <a:lstStyle/>
          <a:p>
            <a:r>
              <a:rPr lang="en-IN" sz="1200" dirty="0">
                <a:solidFill>
                  <a:schemeClr val="bg1">
                    <a:lumMod val="95000"/>
                  </a:schemeClr>
                </a:solidFill>
                <a:effectLst>
                  <a:outerShdw blurRad="38100" dist="38100" dir="2700000" algn="tl">
                    <a:srgbClr val="000000">
                      <a:alpha val="43137"/>
                    </a:srgbClr>
                  </a:outerShdw>
                </a:effectLst>
                <a:latin typeface="Castellar" panose="020A0402060406010301" pitchFamily="18" charset="0"/>
              </a:rPr>
              <a:t>college of veterinary science &amp; animal husbandry, </a:t>
            </a:r>
            <a:r>
              <a:rPr lang="en-IN" sz="1200" dirty="0" err="1">
                <a:solidFill>
                  <a:schemeClr val="bg1">
                    <a:lumMod val="95000"/>
                  </a:schemeClr>
                </a:solidFill>
                <a:effectLst>
                  <a:outerShdw blurRad="38100" dist="38100" dir="2700000" algn="tl">
                    <a:srgbClr val="000000">
                      <a:alpha val="43137"/>
                    </a:srgbClr>
                  </a:outerShdw>
                </a:effectLst>
                <a:latin typeface="Castellar" panose="020A0402060406010301" pitchFamily="18" charset="0"/>
              </a:rPr>
              <a:t>duvasu</a:t>
            </a:r>
            <a:r>
              <a:rPr lang="en-IN" sz="1200" dirty="0">
                <a:solidFill>
                  <a:schemeClr val="bg1">
                    <a:lumMod val="95000"/>
                  </a:schemeClr>
                </a:solidFill>
                <a:effectLst>
                  <a:outerShdw blurRad="38100" dist="38100" dir="2700000" algn="tl">
                    <a:srgbClr val="000000">
                      <a:alpha val="43137"/>
                    </a:srgbClr>
                  </a:outerShdw>
                </a:effectLst>
                <a:latin typeface="Castellar" panose="020A0402060406010301" pitchFamily="18" charset="0"/>
              </a:rPr>
              <a:t>, Mathura (UP)</a:t>
            </a:r>
            <a:endParaRPr lang="en-GB" dirty="0"/>
          </a:p>
        </p:txBody>
      </p:sp>
      <p:pic>
        <p:nvPicPr>
          <p:cNvPr id="5" name="Picture 4">
            <a:extLst>
              <a:ext uri="{FF2B5EF4-FFF2-40B4-BE49-F238E27FC236}">
                <a16:creationId xmlns:a16="http://schemas.microsoft.com/office/drawing/2014/main" id="{C4FBF967-A2B7-4751-945B-C928D9793E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65808"/>
            <a:ext cx="391886" cy="392192"/>
          </a:xfrm>
          <a:prstGeom prst="rect">
            <a:avLst/>
          </a:prstGeom>
        </p:spPr>
      </p:pic>
      <p:pic>
        <p:nvPicPr>
          <p:cNvPr id="7" name="Picture 6">
            <a:extLst>
              <a:ext uri="{FF2B5EF4-FFF2-40B4-BE49-F238E27FC236}">
                <a16:creationId xmlns:a16="http://schemas.microsoft.com/office/drawing/2014/main" id="{78626DFC-9AEA-4F68-AB07-4490E20CA1C1}"/>
              </a:ext>
            </a:extLst>
          </p:cNvPr>
          <p:cNvPicPr>
            <a:picLocks noChangeAspect="1"/>
          </p:cNvPicPr>
          <p:nvPr/>
        </p:nvPicPr>
        <p:blipFill rotWithShape="1">
          <a:blip r:embed="rId3">
            <a:extLst>
              <a:ext uri="{28A0092B-C50C-407E-A947-70E740481C1C}">
                <a14:useLocalDpi xmlns:a14="http://schemas.microsoft.com/office/drawing/2010/main" val="0"/>
              </a:ext>
            </a:extLst>
          </a:blip>
          <a:srcRect l="13498" t="17376" r="12099" b="11681"/>
          <a:stretch/>
        </p:blipFill>
        <p:spPr>
          <a:xfrm>
            <a:off x="5501897" y="1816951"/>
            <a:ext cx="6575307" cy="4253462"/>
          </a:xfrm>
          <a:prstGeom prst="rect">
            <a:avLst/>
          </a:prstGeom>
        </p:spPr>
      </p:pic>
    </p:spTree>
    <p:extLst>
      <p:ext uri="{BB962C8B-B14F-4D97-AF65-F5344CB8AC3E}">
        <p14:creationId xmlns:p14="http://schemas.microsoft.com/office/powerpoint/2010/main" val="3567460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CBDD9BF-FDB0-46B5-8F13-FBEA725A8EFF}"/>
              </a:ext>
            </a:extLst>
          </p:cNvPr>
          <p:cNvSpPr>
            <a:spLocks noGrp="1"/>
          </p:cNvSpPr>
          <p:nvPr>
            <p:ph type="subTitle" idx="1"/>
          </p:nvPr>
        </p:nvSpPr>
        <p:spPr>
          <a:xfrm>
            <a:off x="273131" y="787588"/>
            <a:ext cx="11804073" cy="1655762"/>
          </a:xfrm>
        </p:spPr>
        <p:txBody>
          <a:bodyPr/>
          <a:lstStyle/>
          <a:p>
            <a:pPr algn="just"/>
            <a:r>
              <a:rPr lang="en-IN" i="1"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Ectropion: </a:t>
            </a:r>
            <a:endParaRPr lang="en-IN"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endParaRPr>
          </a:p>
          <a:p>
            <a:pPr algn="just"/>
            <a:endParaRPr lang="en-GB"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endParaRPr>
          </a:p>
        </p:txBody>
      </p:sp>
      <p:sp>
        <p:nvSpPr>
          <p:cNvPr id="4" name="Footer Placeholder 3">
            <a:extLst>
              <a:ext uri="{FF2B5EF4-FFF2-40B4-BE49-F238E27FC236}">
                <a16:creationId xmlns:a16="http://schemas.microsoft.com/office/drawing/2014/main" id="{4D657430-2908-41D2-991B-0271EACAA598}"/>
              </a:ext>
            </a:extLst>
          </p:cNvPr>
          <p:cNvSpPr>
            <a:spLocks noGrp="1"/>
          </p:cNvSpPr>
          <p:nvPr>
            <p:ph type="ftr" sz="quarter" idx="11"/>
          </p:nvPr>
        </p:nvSpPr>
        <p:spPr>
          <a:xfrm>
            <a:off x="2006929" y="6486975"/>
            <a:ext cx="8763989" cy="365125"/>
          </a:xfrm>
        </p:spPr>
        <p:txBody>
          <a:bodyPr/>
          <a:lstStyle/>
          <a:p>
            <a:r>
              <a:rPr lang="en-IN" sz="1200" dirty="0">
                <a:solidFill>
                  <a:schemeClr val="bg1">
                    <a:lumMod val="95000"/>
                  </a:schemeClr>
                </a:solidFill>
                <a:effectLst>
                  <a:outerShdw blurRad="38100" dist="38100" dir="2700000" algn="tl">
                    <a:srgbClr val="000000">
                      <a:alpha val="43137"/>
                    </a:srgbClr>
                  </a:outerShdw>
                </a:effectLst>
                <a:latin typeface="Castellar" panose="020A0402060406010301" pitchFamily="18" charset="0"/>
              </a:rPr>
              <a:t>college of veterinary science &amp; animal husbandry, </a:t>
            </a:r>
            <a:r>
              <a:rPr lang="en-IN" sz="1200" dirty="0" err="1">
                <a:solidFill>
                  <a:schemeClr val="bg1">
                    <a:lumMod val="95000"/>
                  </a:schemeClr>
                </a:solidFill>
                <a:effectLst>
                  <a:outerShdw blurRad="38100" dist="38100" dir="2700000" algn="tl">
                    <a:srgbClr val="000000">
                      <a:alpha val="43137"/>
                    </a:srgbClr>
                  </a:outerShdw>
                </a:effectLst>
                <a:latin typeface="Castellar" panose="020A0402060406010301" pitchFamily="18" charset="0"/>
              </a:rPr>
              <a:t>duvasu</a:t>
            </a:r>
            <a:r>
              <a:rPr lang="en-IN" sz="1200" dirty="0">
                <a:solidFill>
                  <a:schemeClr val="bg1">
                    <a:lumMod val="95000"/>
                  </a:schemeClr>
                </a:solidFill>
                <a:effectLst>
                  <a:outerShdw blurRad="38100" dist="38100" dir="2700000" algn="tl">
                    <a:srgbClr val="000000">
                      <a:alpha val="43137"/>
                    </a:srgbClr>
                  </a:outerShdw>
                </a:effectLst>
                <a:latin typeface="Castellar" panose="020A0402060406010301" pitchFamily="18" charset="0"/>
              </a:rPr>
              <a:t>, Mathura (UP)</a:t>
            </a:r>
            <a:endParaRPr lang="en-GB" dirty="0"/>
          </a:p>
        </p:txBody>
      </p:sp>
      <p:pic>
        <p:nvPicPr>
          <p:cNvPr id="5" name="Picture 4">
            <a:extLst>
              <a:ext uri="{FF2B5EF4-FFF2-40B4-BE49-F238E27FC236}">
                <a16:creationId xmlns:a16="http://schemas.microsoft.com/office/drawing/2014/main" id="{C4FBF967-A2B7-4751-945B-C928D9793E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65808"/>
            <a:ext cx="391886" cy="392192"/>
          </a:xfrm>
          <a:prstGeom prst="rect">
            <a:avLst/>
          </a:prstGeom>
        </p:spPr>
      </p:pic>
      <p:pic>
        <p:nvPicPr>
          <p:cNvPr id="6" name="Picture 5">
            <a:extLst>
              <a:ext uri="{FF2B5EF4-FFF2-40B4-BE49-F238E27FC236}">
                <a16:creationId xmlns:a16="http://schemas.microsoft.com/office/drawing/2014/main" id="{D9FAD1AB-54C6-4A73-AFA1-30F1E89D17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9192" y="71034"/>
            <a:ext cx="6394774" cy="6394774"/>
          </a:xfrm>
          <a:prstGeom prst="rect">
            <a:avLst/>
          </a:prstGeom>
        </p:spPr>
      </p:pic>
    </p:spTree>
    <p:extLst>
      <p:ext uri="{BB962C8B-B14F-4D97-AF65-F5344CB8AC3E}">
        <p14:creationId xmlns:p14="http://schemas.microsoft.com/office/powerpoint/2010/main" val="1134579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CBDD9BF-FDB0-46B5-8F13-FBEA725A8EFF}"/>
              </a:ext>
            </a:extLst>
          </p:cNvPr>
          <p:cNvSpPr>
            <a:spLocks noGrp="1"/>
          </p:cNvSpPr>
          <p:nvPr>
            <p:ph type="subTitle" idx="1"/>
          </p:nvPr>
        </p:nvSpPr>
        <p:spPr>
          <a:xfrm>
            <a:off x="273131" y="787588"/>
            <a:ext cx="11804073" cy="1655762"/>
          </a:xfrm>
        </p:spPr>
        <p:txBody>
          <a:bodyPr/>
          <a:lstStyle/>
          <a:p>
            <a:pPr algn="just"/>
            <a:r>
              <a:rPr lang="en-IN" i="1"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Trichiasis</a:t>
            </a:r>
          </a:p>
          <a:p>
            <a:pPr algn="just"/>
            <a:r>
              <a:rPr lang="en-IN" i="1"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Distichiasis</a:t>
            </a:r>
          </a:p>
          <a:p>
            <a:pPr algn="just"/>
            <a:endParaRPr lang="en-GB" i="1"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endParaRPr>
          </a:p>
        </p:txBody>
      </p:sp>
      <p:sp>
        <p:nvSpPr>
          <p:cNvPr id="4" name="Footer Placeholder 3">
            <a:extLst>
              <a:ext uri="{FF2B5EF4-FFF2-40B4-BE49-F238E27FC236}">
                <a16:creationId xmlns:a16="http://schemas.microsoft.com/office/drawing/2014/main" id="{4D657430-2908-41D2-991B-0271EACAA598}"/>
              </a:ext>
            </a:extLst>
          </p:cNvPr>
          <p:cNvSpPr>
            <a:spLocks noGrp="1"/>
          </p:cNvSpPr>
          <p:nvPr>
            <p:ph type="ftr" sz="quarter" idx="11"/>
          </p:nvPr>
        </p:nvSpPr>
        <p:spPr>
          <a:xfrm>
            <a:off x="2006929" y="6486975"/>
            <a:ext cx="8763989" cy="365125"/>
          </a:xfrm>
        </p:spPr>
        <p:txBody>
          <a:bodyPr/>
          <a:lstStyle/>
          <a:p>
            <a:r>
              <a:rPr lang="en-IN" sz="1200" dirty="0">
                <a:solidFill>
                  <a:schemeClr val="bg1">
                    <a:lumMod val="95000"/>
                  </a:schemeClr>
                </a:solidFill>
                <a:effectLst>
                  <a:outerShdw blurRad="38100" dist="38100" dir="2700000" algn="tl">
                    <a:srgbClr val="000000">
                      <a:alpha val="43137"/>
                    </a:srgbClr>
                  </a:outerShdw>
                </a:effectLst>
                <a:latin typeface="Castellar" panose="020A0402060406010301" pitchFamily="18" charset="0"/>
              </a:rPr>
              <a:t>college of veterinary science &amp; animal husbandry, </a:t>
            </a:r>
            <a:r>
              <a:rPr lang="en-IN" sz="1200" dirty="0" err="1">
                <a:solidFill>
                  <a:schemeClr val="bg1">
                    <a:lumMod val="95000"/>
                  </a:schemeClr>
                </a:solidFill>
                <a:effectLst>
                  <a:outerShdw blurRad="38100" dist="38100" dir="2700000" algn="tl">
                    <a:srgbClr val="000000">
                      <a:alpha val="43137"/>
                    </a:srgbClr>
                  </a:outerShdw>
                </a:effectLst>
                <a:latin typeface="Castellar" panose="020A0402060406010301" pitchFamily="18" charset="0"/>
              </a:rPr>
              <a:t>duvasu</a:t>
            </a:r>
            <a:r>
              <a:rPr lang="en-IN" sz="1200" dirty="0">
                <a:solidFill>
                  <a:schemeClr val="bg1">
                    <a:lumMod val="95000"/>
                  </a:schemeClr>
                </a:solidFill>
                <a:effectLst>
                  <a:outerShdw blurRad="38100" dist="38100" dir="2700000" algn="tl">
                    <a:srgbClr val="000000">
                      <a:alpha val="43137"/>
                    </a:srgbClr>
                  </a:outerShdw>
                </a:effectLst>
                <a:latin typeface="Castellar" panose="020A0402060406010301" pitchFamily="18" charset="0"/>
              </a:rPr>
              <a:t>, Mathura (UP)</a:t>
            </a:r>
            <a:endParaRPr lang="en-GB" dirty="0"/>
          </a:p>
        </p:txBody>
      </p:sp>
      <p:pic>
        <p:nvPicPr>
          <p:cNvPr id="5" name="Picture 4">
            <a:extLst>
              <a:ext uri="{FF2B5EF4-FFF2-40B4-BE49-F238E27FC236}">
                <a16:creationId xmlns:a16="http://schemas.microsoft.com/office/drawing/2014/main" id="{C4FBF967-A2B7-4751-945B-C928D9793E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65808"/>
            <a:ext cx="391886" cy="392192"/>
          </a:xfrm>
          <a:prstGeom prst="rect">
            <a:avLst/>
          </a:prstGeom>
        </p:spPr>
      </p:pic>
      <p:pic>
        <p:nvPicPr>
          <p:cNvPr id="11" name="Picture 10">
            <a:extLst>
              <a:ext uri="{FF2B5EF4-FFF2-40B4-BE49-F238E27FC236}">
                <a16:creationId xmlns:a16="http://schemas.microsoft.com/office/drawing/2014/main" id="{811B8099-C709-4C78-AC7F-6A3CAD59FE19}"/>
              </a:ext>
            </a:extLst>
          </p:cNvPr>
          <p:cNvPicPr>
            <a:picLocks noChangeAspect="1"/>
          </p:cNvPicPr>
          <p:nvPr/>
        </p:nvPicPr>
        <p:blipFill rotWithShape="1">
          <a:blip r:embed="rId3">
            <a:extLst>
              <a:ext uri="{28A0092B-C50C-407E-A947-70E740481C1C}">
                <a14:useLocalDpi xmlns:a14="http://schemas.microsoft.com/office/drawing/2010/main" val="0"/>
              </a:ext>
            </a:extLst>
          </a:blip>
          <a:srcRect r="63749"/>
          <a:stretch/>
        </p:blipFill>
        <p:spPr>
          <a:xfrm>
            <a:off x="3343426" y="335009"/>
            <a:ext cx="4502688" cy="6036565"/>
          </a:xfrm>
          <a:prstGeom prst="rect">
            <a:avLst/>
          </a:prstGeom>
        </p:spPr>
      </p:pic>
    </p:spTree>
    <p:extLst>
      <p:ext uri="{BB962C8B-B14F-4D97-AF65-F5344CB8AC3E}">
        <p14:creationId xmlns:p14="http://schemas.microsoft.com/office/powerpoint/2010/main" val="1060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CBDD9BF-FDB0-46B5-8F13-FBEA725A8EFF}"/>
              </a:ext>
            </a:extLst>
          </p:cNvPr>
          <p:cNvSpPr>
            <a:spLocks noGrp="1"/>
          </p:cNvSpPr>
          <p:nvPr>
            <p:ph type="subTitle" idx="1"/>
          </p:nvPr>
        </p:nvSpPr>
        <p:spPr>
          <a:xfrm>
            <a:off x="273131" y="787588"/>
            <a:ext cx="11804073" cy="1655762"/>
          </a:xfrm>
        </p:spPr>
        <p:txBody>
          <a:bodyPr/>
          <a:lstStyle/>
          <a:p>
            <a:pPr algn="just"/>
            <a:r>
              <a:rPr lang="en-IN" i="1"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Trichiasis</a:t>
            </a:r>
          </a:p>
          <a:p>
            <a:pPr algn="just"/>
            <a:r>
              <a:rPr lang="en-IN" i="1"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Distichiasis</a:t>
            </a:r>
          </a:p>
          <a:p>
            <a:pPr algn="just"/>
            <a:endParaRPr lang="en-GB" i="1"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endParaRPr>
          </a:p>
        </p:txBody>
      </p:sp>
      <p:sp>
        <p:nvSpPr>
          <p:cNvPr id="4" name="Footer Placeholder 3">
            <a:extLst>
              <a:ext uri="{FF2B5EF4-FFF2-40B4-BE49-F238E27FC236}">
                <a16:creationId xmlns:a16="http://schemas.microsoft.com/office/drawing/2014/main" id="{4D657430-2908-41D2-991B-0271EACAA598}"/>
              </a:ext>
            </a:extLst>
          </p:cNvPr>
          <p:cNvSpPr>
            <a:spLocks noGrp="1"/>
          </p:cNvSpPr>
          <p:nvPr>
            <p:ph type="ftr" sz="quarter" idx="11"/>
          </p:nvPr>
        </p:nvSpPr>
        <p:spPr>
          <a:xfrm>
            <a:off x="2006929" y="6486975"/>
            <a:ext cx="8763989" cy="365125"/>
          </a:xfrm>
        </p:spPr>
        <p:txBody>
          <a:bodyPr/>
          <a:lstStyle/>
          <a:p>
            <a:r>
              <a:rPr lang="en-IN" sz="1200" dirty="0">
                <a:solidFill>
                  <a:schemeClr val="bg1">
                    <a:lumMod val="95000"/>
                  </a:schemeClr>
                </a:solidFill>
                <a:effectLst>
                  <a:outerShdw blurRad="38100" dist="38100" dir="2700000" algn="tl">
                    <a:srgbClr val="000000">
                      <a:alpha val="43137"/>
                    </a:srgbClr>
                  </a:outerShdw>
                </a:effectLst>
                <a:latin typeface="Castellar" panose="020A0402060406010301" pitchFamily="18" charset="0"/>
              </a:rPr>
              <a:t>college of veterinary science &amp; animal husbandry, </a:t>
            </a:r>
            <a:r>
              <a:rPr lang="en-IN" sz="1200" dirty="0" err="1">
                <a:solidFill>
                  <a:schemeClr val="bg1">
                    <a:lumMod val="95000"/>
                  </a:schemeClr>
                </a:solidFill>
                <a:effectLst>
                  <a:outerShdw blurRad="38100" dist="38100" dir="2700000" algn="tl">
                    <a:srgbClr val="000000">
                      <a:alpha val="43137"/>
                    </a:srgbClr>
                  </a:outerShdw>
                </a:effectLst>
                <a:latin typeface="Castellar" panose="020A0402060406010301" pitchFamily="18" charset="0"/>
              </a:rPr>
              <a:t>duvasu</a:t>
            </a:r>
            <a:r>
              <a:rPr lang="en-IN" sz="1200" dirty="0">
                <a:solidFill>
                  <a:schemeClr val="bg1">
                    <a:lumMod val="95000"/>
                  </a:schemeClr>
                </a:solidFill>
                <a:effectLst>
                  <a:outerShdw blurRad="38100" dist="38100" dir="2700000" algn="tl">
                    <a:srgbClr val="000000">
                      <a:alpha val="43137"/>
                    </a:srgbClr>
                  </a:outerShdw>
                </a:effectLst>
                <a:latin typeface="Castellar" panose="020A0402060406010301" pitchFamily="18" charset="0"/>
              </a:rPr>
              <a:t>, Mathura (UP)</a:t>
            </a:r>
            <a:endParaRPr lang="en-GB" dirty="0"/>
          </a:p>
        </p:txBody>
      </p:sp>
      <p:pic>
        <p:nvPicPr>
          <p:cNvPr id="5" name="Picture 4">
            <a:extLst>
              <a:ext uri="{FF2B5EF4-FFF2-40B4-BE49-F238E27FC236}">
                <a16:creationId xmlns:a16="http://schemas.microsoft.com/office/drawing/2014/main" id="{C4FBF967-A2B7-4751-945B-C928D9793E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65808"/>
            <a:ext cx="391886" cy="392192"/>
          </a:xfrm>
          <a:prstGeom prst="rect">
            <a:avLst/>
          </a:prstGeom>
        </p:spPr>
      </p:pic>
      <p:pic>
        <p:nvPicPr>
          <p:cNvPr id="9" name="Picture 8">
            <a:extLst>
              <a:ext uri="{FF2B5EF4-FFF2-40B4-BE49-F238E27FC236}">
                <a16:creationId xmlns:a16="http://schemas.microsoft.com/office/drawing/2014/main" id="{96642D0F-98B0-4955-BF8C-5766C68D61CE}"/>
              </a:ext>
            </a:extLst>
          </p:cNvPr>
          <p:cNvPicPr>
            <a:picLocks noChangeAspect="1"/>
          </p:cNvPicPr>
          <p:nvPr/>
        </p:nvPicPr>
        <p:blipFill rotWithShape="1">
          <a:blip r:embed="rId3">
            <a:extLst>
              <a:ext uri="{28A0092B-C50C-407E-A947-70E740481C1C}">
                <a14:useLocalDpi xmlns:a14="http://schemas.microsoft.com/office/drawing/2010/main" val="0"/>
              </a:ext>
            </a:extLst>
          </a:blip>
          <a:srcRect l="64355" r="1"/>
          <a:stretch/>
        </p:blipFill>
        <p:spPr>
          <a:xfrm>
            <a:off x="3193479" y="268475"/>
            <a:ext cx="4379637" cy="5971482"/>
          </a:xfrm>
          <a:prstGeom prst="rect">
            <a:avLst/>
          </a:prstGeom>
        </p:spPr>
      </p:pic>
    </p:spTree>
    <p:extLst>
      <p:ext uri="{BB962C8B-B14F-4D97-AF65-F5344CB8AC3E}">
        <p14:creationId xmlns:p14="http://schemas.microsoft.com/office/powerpoint/2010/main" val="2660674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CBDD9BF-FDB0-46B5-8F13-FBEA725A8EFF}"/>
              </a:ext>
            </a:extLst>
          </p:cNvPr>
          <p:cNvSpPr>
            <a:spLocks noGrp="1"/>
          </p:cNvSpPr>
          <p:nvPr>
            <p:ph type="subTitle" idx="1"/>
          </p:nvPr>
        </p:nvSpPr>
        <p:spPr>
          <a:xfrm>
            <a:off x="273131" y="787588"/>
            <a:ext cx="11804073" cy="1655762"/>
          </a:xfrm>
        </p:spPr>
        <p:txBody>
          <a:bodyPr/>
          <a:lstStyle/>
          <a:p>
            <a:pPr algn="just"/>
            <a:r>
              <a:rPr lang="en-IN" i="1"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Trichiasis</a:t>
            </a:r>
          </a:p>
          <a:p>
            <a:pPr algn="just"/>
            <a:r>
              <a:rPr lang="en-IN" i="1"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Distichiasis</a:t>
            </a:r>
          </a:p>
          <a:p>
            <a:pPr algn="just"/>
            <a:endParaRPr lang="en-GB" i="1"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endParaRPr>
          </a:p>
        </p:txBody>
      </p:sp>
      <p:sp>
        <p:nvSpPr>
          <p:cNvPr id="4" name="Footer Placeholder 3">
            <a:extLst>
              <a:ext uri="{FF2B5EF4-FFF2-40B4-BE49-F238E27FC236}">
                <a16:creationId xmlns:a16="http://schemas.microsoft.com/office/drawing/2014/main" id="{4D657430-2908-41D2-991B-0271EACAA598}"/>
              </a:ext>
            </a:extLst>
          </p:cNvPr>
          <p:cNvSpPr>
            <a:spLocks noGrp="1"/>
          </p:cNvSpPr>
          <p:nvPr>
            <p:ph type="ftr" sz="quarter" idx="11"/>
          </p:nvPr>
        </p:nvSpPr>
        <p:spPr>
          <a:xfrm>
            <a:off x="2006929" y="6486975"/>
            <a:ext cx="8763989" cy="365125"/>
          </a:xfrm>
        </p:spPr>
        <p:txBody>
          <a:bodyPr/>
          <a:lstStyle/>
          <a:p>
            <a:r>
              <a:rPr lang="en-IN" sz="1200" dirty="0">
                <a:solidFill>
                  <a:schemeClr val="bg1">
                    <a:lumMod val="95000"/>
                  </a:schemeClr>
                </a:solidFill>
                <a:effectLst>
                  <a:outerShdw blurRad="38100" dist="38100" dir="2700000" algn="tl">
                    <a:srgbClr val="000000">
                      <a:alpha val="43137"/>
                    </a:srgbClr>
                  </a:outerShdw>
                </a:effectLst>
                <a:latin typeface="Castellar" panose="020A0402060406010301" pitchFamily="18" charset="0"/>
              </a:rPr>
              <a:t>college of veterinary science &amp; animal husbandry, </a:t>
            </a:r>
            <a:r>
              <a:rPr lang="en-IN" sz="1200" dirty="0" err="1">
                <a:solidFill>
                  <a:schemeClr val="bg1">
                    <a:lumMod val="95000"/>
                  </a:schemeClr>
                </a:solidFill>
                <a:effectLst>
                  <a:outerShdw blurRad="38100" dist="38100" dir="2700000" algn="tl">
                    <a:srgbClr val="000000">
                      <a:alpha val="43137"/>
                    </a:srgbClr>
                  </a:outerShdw>
                </a:effectLst>
                <a:latin typeface="Castellar" panose="020A0402060406010301" pitchFamily="18" charset="0"/>
              </a:rPr>
              <a:t>duvasu</a:t>
            </a:r>
            <a:r>
              <a:rPr lang="en-IN" sz="1200" dirty="0">
                <a:solidFill>
                  <a:schemeClr val="bg1">
                    <a:lumMod val="95000"/>
                  </a:schemeClr>
                </a:solidFill>
                <a:effectLst>
                  <a:outerShdw blurRad="38100" dist="38100" dir="2700000" algn="tl">
                    <a:srgbClr val="000000">
                      <a:alpha val="43137"/>
                    </a:srgbClr>
                  </a:outerShdw>
                </a:effectLst>
                <a:latin typeface="Castellar" panose="020A0402060406010301" pitchFamily="18" charset="0"/>
              </a:rPr>
              <a:t>, Mathura (UP)</a:t>
            </a:r>
            <a:endParaRPr lang="en-GB" dirty="0"/>
          </a:p>
        </p:txBody>
      </p:sp>
      <p:pic>
        <p:nvPicPr>
          <p:cNvPr id="5" name="Picture 4">
            <a:extLst>
              <a:ext uri="{FF2B5EF4-FFF2-40B4-BE49-F238E27FC236}">
                <a16:creationId xmlns:a16="http://schemas.microsoft.com/office/drawing/2014/main" id="{C4FBF967-A2B7-4751-945B-C928D9793E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65808"/>
            <a:ext cx="391886" cy="392192"/>
          </a:xfrm>
          <a:prstGeom prst="rect">
            <a:avLst/>
          </a:prstGeom>
        </p:spPr>
      </p:pic>
      <p:pic>
        <p:nvPicPr>
          <p:cNvPr id="6" name="Picture 5">
            <a:extLst>
              <a:ext uri="{FF2B5EF4-FFF2-40B4-BE49-F238E27FC236}">
                <a16:creationId xmlns:a16="http://schemas.microsoft.com/office/drawing/2014/main" id="{C938965F-EABB-415A-B4EF-8C84C77D05C2}"/>
              </a:ext>
            </a:extLst>
          </p:cNvPr>
          <p:cNvPicPr>
            <a:picLocks noChangeAspect="1"/>
          </p:cNvPicPr>
          <p:nvPr/>
        </p:nvPicPr>
        <p:blipFill rotWithShape="1">
          <a:blip r:embed="rId3">
            <a:extLst>
              <a:ext uri="{28A0092B-C50C-407E-A947-70E740481C1C}">
                <a14:useLocalDpi xmlns:a14="http://schemas.microsoft.com/office/drawing/2010/main" val="0"/>
              </a:ext>
            </a:extLst>
          </a:blip>
          <a:srcRect l="36251" r="26895"/>
          <a:stretch/>
        </p:blipFill>
        <p:spPr>
          <a:xfrm>
            <a:off x="3985348" y="391928"/>
            <a:ext cx="4379637" cy="5775464"/>
          </a:xfrm>
          <a:prstGeom prst="rect">
            <a:avLst/>
          </a:prstGeom>
        </p:spPr>
      </p:pic>
    </p:spTree>
    <p:extLst>
      <p:ext uri="{BB962C8B-B14F-4D97-AF65-F5344CB8AC3E}">
        <p14:creationId xmlns:p14="http://schemas.microsoft.com/office/powerpoint/2010/main" val="229412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CBDD9BF-FDB0-46B5-8F13-FBEA725A8EFF}"/>
              </a:ext>
            </a:extLst>
          </p:cNvPr>
          <p:cNvSpPr>
            <a:spLocks noGrp="1"/>
          </p:cNvSpPr>
          <p:nvPr>
            <p:ph type="subTitle" idx="1"/>
          </p:nvPr>
        </p:nvSpPr>
        <p:spPr>
          <a:xfrm>
            <a:off x="273131" y="787588"/>
            <a:ext cx="11804073" cy="1655762"/>
          </a:xfrm>
        </p:spPr>
        <p:txBody>
          <a:bodyPr/>
          <a:lstStyle/>
          <a:p>
            <a:pPr algn="just"/>
            <a:r>
              <a:rPr lang="en-IN" i="1"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Trichiasis</a:t>
            </a:r>
          </a:p>
          <a:p>
            <a:pPr algn="just"/>
            <a:r>
              <a:rPr lang="en-IN" i="1"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Distichiasis</a:t>
            </a:r>
          </a:p>
          <a:p>
            <a:pPr algn="just"/>
            <a:endParaRPr lang="en-GB" i="1"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endParaRPr>
          </a:p>
        </p:txBody>
      </p:sp>
      <p:sp>
        <p:nvSpPr>
          <p:cNvPr id="4" name="Footer Placeholder 3">
            <a:extLst>
              <a:ext uri="{FF2B5EF4-FFF2-40B4-BE49-F238E27FC236}">
                <a16:creationId xmlns:a16="http://schemas.microsoft.com/office/drawing/2014/main" id="{4D657430-2908-41D2-991B-0271EACAA598}"/>
              </a:ext>
            </a:extLst>
          </p:cNvPr>
          <p:cNvSpPr>
            <a:spLocks noGrp="1"/>
          </p:cNvSpPr>
          <p:nvPr>
            <p:ph type="ftr" sz="quarter" idx="11"/>
          </p:nvPr>
        </p:nvSpPr>
        <p:spPr>
          <a:xfrm>
            <a:off x="2006929" y="6486975"/>
            <a:ext cx="8763989" cy="365125"/>
          </a:xfrm>
        </p:spPr>
        <p:txBody>
          <a:bodyPr/>
          <a:lstStyle/>
          <a:p>
            <a:r>
              <a:rPr lang="en-IN" sz="1200" dirty="0">
                <a:solidFill>
                  <a:schemeClr val="bg1">
                    <a:lumMod val="95000"/>
                  </a:schemeClr>
                </a:solidFill>
                <a:effectLst>
                  <a:outerShdw blurRad="38100" dist="38100" dir="2700000" algn="tl">
                    <a:srgbClr val="000000">
                      <a:alpha val="43137"/>
                    </a:srgbClr>
                  </a:outerShdw>
                </a:effectLst>
                <a:latin typeface="Castellar" panose="020A0402060406010301" pitchFamily="18" charset="0"/>
              </a:rPr>
              <a:t>college of veterinary science &amp; animal husbandry, </a:t>
            </a:r>
            <a:r>
              <a:rPr lang="en-IN" sz="1200" dirty="0" err="1">
                <a:solidFill>
                  <a:schemeClr val="bg1">
                    <a:lumMod val="95000"/>
                  </a:schemeClr>
                </a:solidFill>
                <a:effectLst>
                  <a:outerShdw blurRad="38100" dist="38100" dir="2700000" algn="tl">
                    <a:srgbClr val="000000">
                      <a:alpha val="43137"/>
                    </a:srgbClr>
                  </a:outerShdw>
                </a:effectLst>
                <a:latin typeface="Castellar" panose="020A0402060406010301" pitchFamily="18" charset="0"/>
              </a:rPr>
              <a:t>duvasu</a:t>
            </a:r>
            <a:r>
              <a:rPr lang="en-IN" sz="1200" dirty="0">
                <a:solidFill>
                  <a:schemeClr val="bg1">
                    <a:lumMod val="95000"/>
                  </a:schemeClr>
                </a:solidFill>
                <a:effectLst>
                  <a:outerShdw blurRad="38100" dist="38100" dir="2700000" algn="tl">
                    <a:srgbClr val="000000">
                      <a:alpha val="43137"/>
                    </a:srgbClr>
                  </a:outerShdw>
                </a:effectLst>
                <a:latin typeface="Castellar" panose="020A0402060406010301" pitchFamily="18" charset="0"/>
              </a:rPr>
              <a:t>, Mathura (UP)</a:t>
            </a:r>
            <a:endParaRPr lang="en-GB" dirty="0"/>
          </a:p>
        </p:txBody>
      </p:sp>
      <p:pic>
        <p:nvPicPr>
          <p:cNvPr id="5" name="Picture 4">
            <a:extLst>
              <a:ext uri="{FF2B5EF4-FFF2-40B4-BE49-F238E27FC236}">
                <a16:creationId xmlns:a16="http://schemas.microsoft.com/office/drawing/2014/main" id="{C4FBF967-A2B7-4751-945B-C928D9793E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65808"/>
            <a:ext cx="391886" cy="392192"/>
          </a:xfrm>
          <a:prstGeom prst="rect">
            <a:avLst/>
          </a:prstGeom>
        </p:spPr>
      </p:pic>
      <p:pic>
        <p:nvPicPr>
          <p:cNvPr id="2050" name="Picture 2" descr="Image Gallery: Canine Eyelid Diseases | Clinician&amp;#39;s Brief">
            <a:extLst>
              <a:ext uri="{FF2B5EF4-FFF2-40B4-BE49-F238E27FC236}">
                <a16:creationId xmlns:a16="http://schemas.microsoft.com/office/drawing/2014/main" id="{35F6E036-DECE-4ADF-8860-BF5FF67A1E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0637" y="-5900"/>
            <a:ext cx="96107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0539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577FC11-A280-4013-806A-2C7AA840BC09}"/>
              </a:ext>
            </a:extLst>
          </p:cNvPr>
          <p:cNvSpPr>
            <a:spLocks noGrp="1"/>
          </p:cNvSpPr>
          <p:nvPr>
            <p:ph type="ftr" sz="quarter" idx="11"/>
          </p:nvPr>
        </p:nvSpPr>
        <p:spPr/>
        <p:txBody>
          <a:bodyPr/>
          <a:lstStyle/>
          <a:p>
            <a:r>
              <a:rPr lang="en-IN"/>
              <a:t>college of veterinary science &amp; animal husbandry, duvasu, Mathura (UP)</a:t>
            </a:r>
            <a:endParaRPr lang="en-GB"/>
          </a:p>
        </p:txBody>
      </p:sp>
      <p:pic>
        <p:nvPicPr>
          <p:cNvPr id="4" name="Picture 3">
            <a:extLst>
              <a:ext uri="{FF2B5EF4-FFF2-40B4-BE49-F238E27FC236}">
                <a16:creationId xmlns:a16="http://schemas.microsoft.com/office/drawing/2014/main" id="{02CCB33E-CB59-4C52-80F6-4806EE35D0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9112" y="580868"/>
            <a:ext cx="5129939" cy="5736706"/>
          </a:xfrm>
          <a:prstGeom prst="rect">
            <a:avLst/>
          </a:prstGeom>
        </p:spPr>
      </p:pic>
    </p:spTree>
    <p:extLst>
      <p:ext uri="{BB962C8B-B14F-4D97-AF65-F5344CB8AC3E}">
        <p14:creationId xmlns:p14="http://schemas.microsoft.com/office/powerpoint/2010/main" val="3493973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CBDD9BF-FDB0-46B5-8F13-FBEA725A8EFF}"/>
              </a:ext>
            </a:extLst>
          </p:cNvPr>
          <p:cNvSpPr>
            <a:spLocks noGrp="1"/>
          </p:cNvSpPr>
          <p:nvPr>
            <p:ph type="subTitle" idx="1"/>
          </p:nvPr>
        </p:nvSpPr>
        <p:spPr>
          <a:xfrm>
            <a:off x="273131" y="787588"/>
            <a:ext cx="11804073" cy="1655762"/>
          </a:xfrm>
        </p:spPr>
        <p:txBody>
          <a:bodyPr/>
          <a:lstStyle/>
          <a:p>
            <a:pPr algn="just"/>
            <a:r>
              <a:rPr lang="en-IN" i="1" dirty="0" err="1">
                <a:solidFill>
                  <a:schemeClr val="bg1">
                    <a:lumMod val="95000"/>
                  </a:schemeClr>
                </a:solidFill>
                <a:effectLst>
                  <a:outerShdw blurRad="38100" dist="38100" dir="2700000" algn="tl">
                    <a:srgbClr val="000000">
                      <a:alpha val="43137"/>
                    </a:srgbClr>
                  </a:outerShdw>
                </a:effectLst>
                <a:latin typeface="Garamond" panose="02020404030301010803" pitchFamily="18" charset="0"/>
              </a:rPr>
              <a:t>Blepharoptostis</a:t>
            </a:r>
            <a:endParaRPr lang="en-IN" i="1"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endParaRPr>
          </a:p>
          <a:p>
            <a:pPr algn="just"/>
            <a:endParaRPr lang="en-GB" i="1"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endParaRPr>
          </a:p>
        </p:txBody>
      </p:sp>
      <p:sp>
        <p:nvSpPr>
          <p:cNvPr id="4" name="Footer Placeholder 3">
            <a:extLst>
              <a:ext uri="{FF2B5EF4-FFF2-40B4-BE49-F238E27FC236}">
                <a16:creationId xmlns:a16="http://schemas.microsoft.com/office/drawing/2014/main" id="{4D657430-2908-41D2-991B-0271EACAA598}"/>
              </a:ext>
            </a:extLst>
          </p:cNvPr>
          <p:cNvSpPr>
            <a:spLocks noGrp="1"/>
          </p:cNvSpPr>
          <p:nvPr>
            <p:ph type="ftr" sz="quarter" idx="11"/>
          </p:nvPr>
        </p:nvSpPr>
        <p:spPr>
          <a:xfrm>
            <a:off x="2006929" y="6486975"/>
            <a:ext cx="8763989" cy="365125"/>
          </a:xfrm>
        </p:spPr>
        <p:txBody>
          <a:bodyPr/>
          <a:lstStyle/>
          <a:p>
            <a:r>
              <a:rPr lang="en-IN" sz="1200" dirty="0">
                <a:solidFill>
                  <a:schemeClr val="bg1">
                    <a:lumMod val="95000"/>
                  </a:schemeClr>
                </a:solidFill>
                <a:effectLst>
                  <a:outerShdw blurRad="38100" dist="38100" dir="2700000" algn="tl">
                    <a:srgbClr val="000000">
                      <a:alpha val="43137"/>
                    </a:srgbClr>
                  </a:outerShdw>
                </a:effectLst>
                <a:latin typeface="Castellar" panose="020A0402060406010301" pitchFamily="18" charset="0"/>
              </a:rPr>
              <a:t>college of veterinary science &amp; animal husbandry, </a:t>
            </a:r>
            <a:r>
              <a:rPr lang="en-IN" sz="1200" dirty="0" err="1">
                <a:solidFill>
                  <a:schemeClr val="bg1">
                    <a:lumMod val="95000"/>
                  </a:schemeClr>
                </a:solidFill>
                <a:effectLst>
                  <a:outerShdw blurRad="38100" dist="38100" dir="2700000" algn="tl">
                    <a:srgbClr val="000000">
                      <a:alpha val="43137"/>
                    </a:srgbClr>
                  </a:outerShdw>
                </a:effectLst>
                <a:latin typeface="Castellar" panose="020A0402060406010301" pitchFamily="18" charset="0"/>
              </a:rPr>
              <a:t>duvasu</a:t>
            </a:r>
            <a:r>
              <a:rPr lang="en-IN" sz="1200" dirty="0">
                <a:solidFill>
                  <a:schemeClr val="bg1">
                    <a:lumMod val="95000"/>
                  </a:schemeClr>
                </a:solidFill>
                <a:effectLst>
                  <a:outerShdw blurRad="38100" dist="38100" dir="2700000" algn="tl">
                    <a:srgbClr val="000000">
                      <a:alpha val="43137"/>
                    </a:srgbClr>
                  </a:outerShdw>
                </a:effectLst>
                <a:latin typeface="Castellar" panose="020A0402060406010301" pitchFamily="18" charset="0"/>
              </a:rPr>
              <a:t>, Mathura (UP)</a:t>
            </a:r>
            <a:endParaRPr lang="en-GB" dirty="0"/>
          </a:p>
        </p:txBody>
      </p:sp>
      <p:pic>
        <p:nvPicPr>
          <p:cNvPr id="5" name="Picture 4">
            <a:extLst>
              <a:ext uri="{FF2B5EF4-FFF2-40B4-BE49-F238E27FC236}">
                <a16:creationId xmlns:a16="http://schemas.microsoft.com/office/drawing/2014/main" id="{C4FBF967-A2B7-4751-945B-C928D9793E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65808"/>
            <a:ext cx="391886" cy="392192"/>
          </a:xfrm>
          <a:prstGeom prst="rect">
            <a:avLst/>
          </a:prstGeom>
        </p:spPr>
      </p:pic>
      <p:pic>
        <p:nvPicPr>
          <p:cNvPr id="6" name="Picture 5">
            <a:extLst>
              <a:ext uri="{FF2B5EF4-FFF2-40B4-BE49-F238E27FC236}">
                <a16:creationId xmlns:a16="http://schemas.microsoft.com/office/drawing/2014/main" id="{46A78DDD-6A75-4241-A40B-EE5CC47BD613}"/>
              </a:ext>
            </a:extLst>
          </p:cNvPr>
          <p:cNvPicPr>
            <a:picLocks noChangeAspect="1"/>
          </p:cNvPicPr>
          <p:nvPr/>
        </p:nvPicPr>
        <p:blipFill rotWithShape="1">
          <a:blip r:embed="rId3">
            <a:extLst>
              <a:ext uri="{28A0092B-C50C-407E-A947-70E740481C1C}">
                <a14:useLocalDpi xmlns:a14="http://schemas.microsoft.com/office/drawing/2010/main" val="0"/>
              </a:ext>
            </a:extLst>
          </a:blip>
          <a:srcRect l="5829" t="433" r="6651" b="11674"/>
          <a:stretch/>
        </p:blipFill>
        <p:spPr>
          <a:xfrm>
            <a:off x="2300666" y="787587"/>
            <a:ext cx="8636676" cy="4435341"/>
          </a:xfrm>
          <a:prstGeom prst="rect">
            <a:avLst/>
          </a:prstGeom>
        </p:spPr>
      </p:pic>
    </p:spTree>
    <p:extLst>
      <p:ext uri="{BB962C8B-B14F-4D97-AF65-F5344CB8AC3E}">
        <p14:creationId xmlns:p14="http://schemas.microsoft.com/office/powerpoint/2010/main" val="1246662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49562-050B-4D4D-BE1C-475E2C557DA6}"/>
              </a:ext>
            </a:extLst>
          </p:cNvPr>
          <p:cNvSpPr>
            <a:spLocks noGrp="1"/>
          </p:cNvSpPr>
          <p:nvPr>
            <p:ph type="ctrTitle"/>
          </p:nvPr>
        </p:nvSpPr>
        <p:spPr>
          <a:xfrm>
            <a:off x="1524000" y="302968"/>
            <a:ext cx="9144000" cy="2387600"/>
          </a:xfrm>
        </p:spPr>
        <p:txBody>
          <a:bodyPr>
            <a:normAutofit/>
          </a:bodyPr>
          <a:lstStyle/>
          <a:p>
            <a:r>
              <a:rPr lang="en-IN" sz="2000" spc="600" dirty="0">
                <a:solidFill>
                  <a:schemeClr val="bg1">
                    <a:lumMod val="95000"/>
                  </a:schemeClr>
                </a:solidFill>
                <a:effectLst>
                  <a:outerShdw blurRad="38100" dist="38100" dir="2700000" algn="tl">
                    <a:srgbClr val="000000">
                      <a:alpha val="43137"/>
                    </a:srgbClr>
                  </a:outerShdw>
                </a:effectLst>
                <a:latin typeface="Castellar" panose="020A0402060406010301" pitchFamily="18" charset="0"/>
              </a:rPr>
              <a:t>Affections of </a:t>
            </a:r>
            <a:br>
              <a:rPr lang="en-IN" sz="2000" spc="600" dirty="0">
                <a:solidFill>
                  <a:schemeClr val="bg1">
                    <a:lumMod val="95000"/>
                  </a:schemeClr>
                </a:solidFill>
                <a:effectLst>
                  <a:outerShdw blurRad="38100" dist="38100" dir="2700000" algn="tl">
                    <a:srgbClr val="000000">
                      <a:alpha val="43137"/>
                    </a:srgbClr>
                  </a:outerShdw>
                </a:effectLst>
                <a:latin typeface="Castellar" panose="020A0402060406010301" pitchFamily="18" charset="0"/>
              </a:rPr>
            </a:br>
            <a:r>
              <a:rPr lang="en-IN" sz="6600" dirty="0">
                <a:solidFill>
                  <a:schemeClr val="bg1">
                    <a:lumMod val="95000"/>
                  </a:schemeClr>
                </a:solidFill>
                <a:effectLst>
                  <a:outerShdw blurRad="38100" dist="38100" dir="2700000" algn="tl">
                    <a:srgbClr val="000000">
                      <a:alpha val="43137"/>
                    </a:srgbClr>
                  </a:outerShdw>
                </a:effectLst>
                <a:latin typeface="Castellar" panose="020A0402060406010301" pitchFamily="18" charset="0"/>
              </a:rPr>
              <a:t>Palpebrae</a:t>
            </a:r>
            <a:endParaRPr lang="en-GB" sz="59500" dirty="0">
              <a:solidFill>
                <a:schemeClr val="bg1">
                  <a:lumMod val="95000"/>
                </a:schemeClr>
              </a:solidFill>
              <a:effectLst>
                <a:outerShdw blurRad="38100" dist="38100" dir="2700000" algn="tl">
                  <a:srgbClr val="000000">
                    <a:alpha val="43137"/>
                  </a:srgbClr>
                </a:outerShdw>
              </a:effectLst>
              <a:latin typeface="Castellar" panose="020A0402060406010301" pitchFamily="18" charset="0"/>
            </a:endParaRPr>
          </a:p>
        </p:txBody>
      </p:sp>
      <p:sp>
        <p:nvSpPr>
          <p:cNvPr id="4" name="Footer Placeholder 3">
            <a:extLst>
              <a:ext uri="{FF2B5EF4-FFF2-40B4-BE49-F238E27FC236}">
                <a16:creationId xmlns:a16="http://schemas.microsoft.com/office/drawing/2014/main" id="{4D657430-2908-41D2-991B-0271EACAA598}"/>
              </a:ext>
            </a:extLst>
          </p:cNvPr>
          <p:cNvSpPr>
            <a:spLocks noGrp="1"/>
          </p:cNvSpPr>
          <p:nvPr>
            <p:ph type="ftr" sz="quarter" idx="11"/>
          </p:nvPr>
        </p:nvSpPr>
        <p:spPr>
          <a:xfrm>
            <a:off x="2006929" y="6486975"/>
            <a:ext cx="8763989" cy="365125"/>
          </a:xfrm>
        </p:spPr>
        <p:txBody>
          <a:bodyPr/>
          <a:lstStyle/>
          <a:p>
            <a:r>
              <a:rPr lang="en-IN" sz="1200" dirty="0">
                <a:solidFill>
                  <a:schemeClr val="bg1">
                    <a:lumMod val="95000"/>
                  </a:schemeClr>
                </a:solidFill>
                <a:effectLst>
                  <a:outerShdw blurRad="38100" dist="38100" dir="2700000" algn="tl">
                    <a:srgbClr val="000000">
                      <a:alpha val="43137"/>
                    </a:srgbClr>
                  </a:outerShdw>
                </a:effectLst>
                <a:latin typeface="Castellar" panose="020A0402060406010301" pitchFamily="18" charset="0"/>
              </a:rPr>
              <a:t>college of veterinary science &amp; animal husbandry, </a:t>
            </a:r>
            <a:r>
              <a:rPr lang="en-IN" sz="1200" dirty="0" err="1">
                <a:solidFill>
                  <a:schemeClr val="bg1">
                    <a:lumMod val="95000"/>
                  </a:schemeClr>
                </a:solidFill>
                <a:effectLst>
                  <a:outerShdw blurRad="38100" dist="38100" dir="2700000" algn="tl">
                    <a:srgbClr val="000000">
                      <a:alpha val="43137"/>
                    </a:srgbClr>
                  </a:outerShdw>
                </a:effectLst>
                <a:latin typeface="Castellar" panose="020A0402060406010301" pitchFamily="18" charset="0"/>
              </a:rPr>
              <a:t>duvasu</a:t>
            </a:r>
            <a:r>
              <a:rPr lang="en-IN" sz="1200" dirty="0">
                <a:solidFill>
                  <a:schemeClr val="bg1">
                    <a:lumMod val="95000"/>
                  </a:schemeClr>
                </a:solidFill>
                <a:effectLst>
                  <a:outerShdw blurRad="38100" dist="38100" dir="2700000" algn="tl">
                    <a:srgbClr val="000000">
                      <a:alpha val="43137"/>
                    </a:srgbClr>
                  </a:outerShdw>
                </a:effectLst>
                <a:latin typeface="Castellar" panose="020A0402060406010301" pitchFamily="18" charset="0"/>
              </a:rPr>
              <a:t>, Mathura (UP)</a:t>
            </a:r>
            <a:endParaRPr lang="en-GB" dirty="0"/>
          </a:p>
        </p:txBody>
      </p:sp>
      <p:pic>
        <p:nvPicPr>
          <p:cNvPr id="5" name="Picture 4">
            <a:extLst>
              <a:ext uri="{FF2B5EF4-FFF2-40B4-BE49-F238E27FC236}">
                <a16:creationId xmlns:a16="http://schemas.microsoft.com/office/drawing/2014/main" id="{C4FBF967-A2B7-4751-945B-C928D9793E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65808"/>
            <a:ext cx="391886" cy="392192"/>
          </a:xfrm>
          <a:prstGeom prst="rect">
            <a:avLst/>
          </a:prstGeom>
        </p:spPr>
      </p:pic>
    </p:spTree>
    <p:extLst>
      <p:ext uri="{BB962C8B-B14F-4D97-AF65-F5344CB8AC3E}">
        <p14:creationId xmlns:p14="http://schemas.microsoft.com/office/powerpoint/2010/main" val="11670603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D657430-2908-41D2-991B-0271EACAA598}"/>
              </a:ext>
            </a:extLst>
          </p:cNvPr>
          <p:cNvSpPr>
            <a:spLocks noGrp="1"/>
          </p:cNvSpPr>
          <p:nvPr>
            <p:ph type="ftr" sz="quarter" idx="11"/>
          </p:nvPr>
        </p:nvSpPr>
        <p:spPr>
          <a:xfrm>
            <a:off x="2006929" y="6486975"/>
            <a:ext cx="8763989" cy="365125"/>
          </a:xfrm>
        </p:spPr>
        <p:txBody>
          <a:bodyPr/>
          <a:lstStyle/>
          <a:p>
            <a:r>
              <a:rPr lang="en-IN" sz="1200" dirty="0">
                <a:solidFill>
                  <a:schemeClr val="bg1">
                    <a:lumMod val="95000"/>
                  </a:schemeClr>
                </a:solidFill>
                <a:effectLst>
                  <a:outerShdw blurRad="38100" dist="38100" dir="2700000" algn="tl">
                    <a:srgbClr val="000000">
                      <a:alpha val="43137"/>
                    </a:srgbClr>
                  </a:outerShdw>
                </a:effectLst>
                <a:latin typeface="Castellar" panose="020A0402060406010301" pitchFamily="18" charset="0"/>
              </a:rPr>
              <a:t>college of veterinary science &amp; animal husbandry, </a:t>
            </a:r>
            <a:r>
              <a:rPr lang="en-IN" sz="1200" dirty="0" err="1">
                <a:solidFill>
                  <a:schemeClr val="bg1">
                    <a:lumMod val="95000"/>
                  </a:schemeClr>
                </a:solidFill>
                <a:effectLst>
                  <a:outerShdw blurRad="38100" dist="38100" dir="2700000" algn="tl">
                    <a:srgbClr val="000000">
                      <a:alpha val="43137"/>
                    </a:srgbClr>
                  </a:outerShdw>
                </a:effectLst>
                <a:latin typeface="Castellar" panose="020A0402060406010301" pitchFamily="18" charset="0"/>
              </a:rPr>
              <a:t>duvasu</a:t>
            </a:r>
            <a:r>
              <a:rPr lang="en-IN" sz="1200" dirty="0">
                <a:solidFill>
                  <a:schemeClr val="bg1">
                    <a:lumMod val="95000"/>
                  </a:schemeClr>
                </a:solidFill>
                <a:effectLst>
                  <a:outerShdw blurRad="38100" dist="38100" dir="2700000" algn="tl">
                    <a:srgbClr val="000000">
                      <a:alpha val="43137"/>
                    </a:srgbClr>
                  </a:outerShdw>
                </a:effectLst>
                <a:latin typeface="Castellar" panose="020A0402060406010301" pitchFamily="18" charset="0"/>
              </a:rPr>
              <a:t>, Mathura (UP)</a:t>
            </a:r>
            <a:endParaRPr lang="en-GB" dirty="0"/>
          </a:p>
        </p:txBody>
      </p:sp>
      <p:pic>
        <p:nvPicPr>
          <p:cNvPr id="5" name="Picture 4">
            <a:extLst>
              <a:ext uri="{FF2B5EF4-FFF2-40B4-BE49-F238E27FC236}">
                <a16:creationId xmlns:a16="http://schemas.microsoft.com/office/drawing/2014/main" id="{C4FBF967-A2B7-4751-945B-C928D9793E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65808"/>
            <a:ext cx="391886" cy="392192"/>
          </a:xfrm>
          <a:prstGeom prst="rect">
            <a:avLst/>
          </a:prstGeom>
        </p:spPr>
      </p:pic>
      <p:pic>
        <p:nvPicPr>
          <p:cNvPr id="4098" name="Picture 2" descr="Eyelids - Eye Diseases and Disorders - Veterinary Manual">
            <a:extLst>
              <a:ext uri="{FF2B5EF4-FFF2-40B4-BE49-F238E27FC236}">
                <a16:creationId xmlns:a16="http://schemas.microsoft.com/office/drawing/2014/main" id="{3388BFD9-F914-49AA-AB47-60A815E04C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0" y="257175"/>
            <a:ext cx="9525000" cy="634365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4CBDD9BF-FDB0-46B5-8F13-FBEA725A8EFF}"/>
              </a:ext>
            </a:extLst>
          </p:cNvPr>
          <p:cNvSpPr>
            <a:spLocks noGrp="1"/>
          </p:cNvSpPr>
          <p:nvPr>
            <p:ph type="subTitle" idx="1"/>
          </p:nvPr>
        </p:nvSpPr>
        <p:spPr>
          <a:xfrm>
            <a:off x="273131" y="787588"/>
            <a:ext cx="11804073" cy="1655762"/>
          </a:xfrm>
        </p:spPr>
        <p:txBody>
          <a:bodyPr/>
          <a:lstStyle/>
          <a:p>
            <a:pPr algn="just"/>
            <a:r>
              <a:rPr lang="en-IN" i="1" dirty="0" err="1">
                <a:solidFill>
                  <a:schemeClr val="bg1">
                    <a:lumMod val="95000"/>
                  </a:schemeClr>
                </a:solidFill>
                <a:effectLst>
                  <a:outerShdw blurRad="38100" dist="38100" dir="2700000" algn="tl">
                    <a:srgbClr val="000000">
                      <a:alpha val="43137"/>
                    </a:srgbClr>
                  </a:outerShdw>
                </a:effectLst>
                <a:latin typeface="Garamond" panose="02020404030301010803" pitchFamily="18" charset="0"/>
              </a:rPr>
              <a:t>Laghthalmos</a:t>
            </a:r>
            <a:endParaRPr lang="en-IN" i="1"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endParaRPr>
          </a:p>
          <a:p>
            <a:pPr algn="just"/>
            <a:endParaRPr lang="en-GB" i="1"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endParaRPr>
          </a:p>
        </p:txBody>
      </p:sp>
    </p:spTree>
    <p:extLst>
      <p:ext uri="{BB962C8B-B14F-4D97-AF65-F5344CB8AC3E}">
        <p14:creationId xmlns:p14="http://schemas.microsoft.com/office/powerpoint/2010/main" val="37137461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CBDD9BF-FDB0-46B5-8F13-FBEA725A8EFF}"/>
              </a:ext>
            </a:extLst>
          </p:cNvPr>
          <p:cNvSpPr>
            <a:spLocks noGrp="1"/>
          </p:cNvSpPr>
          <p:nvPr>
            <p:ph type="subTitle" idx="1"/>
          </p:nvPr>
        </p:nvSpPr>
        <p:spPr>
          <a:xfrm>
            <a:off x="273131" y="787588"/>
            <a:ext cx="11804073" cy="1655762"/>
          </a:xfrm>
        </p:spPr>
        <p:txBody>
          <a:bodyPr/>
          <a:lstStyle/>
          <a:p>
            <a:pPr algn="just"/>
            <a:r>
              <a:rPr lang="en-IN" i="1"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Prolapse of the gland of the third eyelid- </a:t>
            </a:r>
            <a:r>
              <a:rPr lang="en-IN" b="1"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the cherry eye</a:t>
            </a:r>
          </a:p>
          <a:p>
            <a:pPr algn="just"/>
            <a:r>
              <a:rPr lang="en-IN"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Marked breed predisposition, commonly seen in Maltese, Bassets, Rottweilers, Neapolitan Mastiffs and Shar </a:t>
            </a:r>
            <a:r>
              <a:rPr lang="en-IN" dirty="0" err="1">
                <a:solidFill>
                  <a:schemeClr val="bg1">
                    <a:lumMod val="95000"/>
                  </a:schemeClr>
                </a:solidFill>
                <a:effectLst>
                  <a:outerShdw blurRad="38100" dist="38100" dir="2700000" algn="tl">
                    <a:srgbClr val="000000">
                      <a:alpha val="43137"/>
                    </a:srgbClr>
                  </a:outerShdw>
                </a:effectLst>
                <a:latin typeface="Garamond" panose="02020404030301010803" pitchFamily="18" charset="0"/>
              </a:rPr>
              <a:t>Peis</a:t>
            </a:r>
            <a:endParaRPr lang="en-IN"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endParaRPr>
          </a:p>
          <a:p>
            <a:pPr algn="just"/>
            <a:endParaRPr lang="en-GB" i="1"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endParaRPr>
          </a:p>
        </p:txBody>
      </p:sp>
      <p:sp>
        <p:nvSpPr>
          <p:cNvPr id="4" name="Footer Placeholder 3">
            <a:extLst>
              <a:ext uri="{FF2B5EF4-FFF2-40B4-BE49-F238E27FC236}">
                <a16:creationId xmlns:a16="http://schemas.microsoft.com/office/drawing/2014/main" id="{4D657430-2908-41D2-991B-0271EACAA598}"/>
              </a:ext>
            </a:extLst>
          </p:cNvPr>
          <p:cNvSpPr>
            <a:spLocks noGrp="1"/>
          </p:cNvSpPr>
          <p:nvPr>
            <p:ph type="ftr" sz="quarter" idx="11"/>
          </p:nvPr>
        </p:nvSpPr>
        <p:spPr>
          <a:xfrm>
            <a:off x="2006929" y="6486975"/>
            <a:ext cx="8763989" cy="365125"/>
          </a:xfrm>
        </p:spPr>
        <p:txBody>
          <a:bodyPr/>
          <a:lstStyle/>
          <a:p>
            <a:r>
              <a:rPr lang="en-IN" sz="1200" dirty="0">
                <a:solidFill>
                  <a:schemeClr val="bg1">
                    <a:lumMod val="95000"/>
                  </a:schemeClr>
                </a:solidFill>
                <a:effectLst>
                  <a:outerShdw blurRad="38100" dist="38100" dir="2700000" algn="tl">
                    <a:srgbClr val="000000">
                      <a:alpha val="43137"/>
                    </a:srgbClr>
                  </a:outerShdw>
                </a:effectLst>
                <a:latin typeface="Castellar" panose="020A0402060406010301" pitchFamily="18" charset="0"/>
              </a:rPr>
              <a:t>college of veterinary science &amp; animal husbandry, </a:t>
            </a:r>
            <a:r>
              <a:rPr lang="en-IN" sz="1200" dirty="0" err="1">
                <a:solidFill>
                  <a:schemeClr val="bg1">
                    <a:lumMod val="95000"/>
                  </a:schemeClr>
                </a:solidFill>
                <a:effectLst>
                  <a:outerShdw blurRad="38100" dist="38100" dir="2700000" algn="tl">
                    <a:srgbClr val="000000">
                      <a:alpha val="43137"/>
                    </a:srgbClr>
                  </a:outerShdw>
                </a:effectLst>
                <a:latin typeface="Castellar" panose="020A0402060406010301" pitchFamily="18" charset="0"/>
              </a:rPr>
              <a:t>duvasu</a:t>
            </a:r>
            <a:r>
              <a:rPr lang="en-IN" sz="1200" dirty="0">
                <a:solidFill>
                  <a:schemeClr val="bg1">
                    <a:lumMod val="95000"/>
                  </a:schemeClr>
                </a:solidFill>
                <a:effectLst>
                  <a:outerShdw blurRad="38100" dist="38100" dir="2700000" algn="tl">
                    <a:srgbClr val="000000">
                      <a:alpha val="43137"/>
                    </a:srgbClr>
                  </a:outerShdw>
                </a:effectLst>
                <a:latin typeface="Castellar" panose="020A0402060406010301" pitchFamily="18" charset="0"/>
              </a:rPr>
              <a:t>, Mathura (UP)</a:t>
            </a:r>
            <a:endParaRPr lang="en-GB" dirty="0"/>
          </a:p>
        </p:txBody>
      </p:sp>
      <p:pic>
        <p:nvPicPr>
          <p:cNvPr id="5" name="Picture 4">
            <a:extLst>
              <a:ext uri="{FF2B5EF4-FFF2-40B4-BE49-F238E27FC236}">
                <a16:creationId xmlns:a16="http://schemas.microsoft.com/office/drawing/2014/main" id="{C4FBF967-A2B7-4751-945B-C928D9793E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65808"/>
            <a:ext cx="391886" cy="392192"/>
          </a:xfrm>
          <a:prstGeom prst="rect">
            <a:avLst/>
          </a:prstGeom>
        </p:spPr>
      </p:pic>
      <p:pic>
        <p:nvPicPr>
          <p:cNvPr id="5122" name="Picture 2" descr="When to seek Veterinary Care for “Cherry Eye” in Dogs">
            <a:extLst>
              <a:ext uri="{FF2B5EF4-FFF2-40B4-BE49-F238E27FC236}">
                <a16:creationId xmlns:a16="http://schemas.microsoft.com/office/drawing/2014/main" id="{04A15AF9-F9EF-4AB0-B650-3AFAB702FA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148336"/>
            <a:ext cx="6096000" cy="405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639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CBDD9BF-FDB0-46B5-8F13-FBEA725A8EFF}"/>
              </a:ext>
            </a:extLst>
          </p:cNvPr>
          <p:cNvSpPr>
            <a:spLocks noGrp="1"/>
          </p:cNvSpPr>
          <p:nvPr>
            <p:ph type="subTitle" idx="1"/>
          </p:nvPr>
        </p:nvSpPr>
        <p:spPr>
          <a:xfrm>
            <a:off x="273131" y="787588"/>
            <a:ext cx="11804073" cy="1655762"/>
          </a:xfrm>
        </p:spPr>
        <p:txBody>
          <a:bodyPr>
            <a:normAutofit lnSpcReduction="10000"/>
          </a:bodyPr>
          <a:lstStyle/>
          <a:p>
            <a:pPr algn="just"/>
            <a:r>
              <a:rPr lang="en-IN" i="1"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Prolapse of the gland of the third eyelid- </a:t>
            </a:r>
            <a:r>
              <a:rPr lang="en-IN" b="1"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the cherry eye</a:t>
            </a:r>
          </a:p>
          <a:p>
            <a:pPr marL="457200" indent="-457200" algn="just">
              <a:buAutoNum type="arabicPeriod"/>
            </a:pPr>
            <a:r>
              <a:rPr lang="en-IN"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Excision</a:t>
            </a:r>
          </a:p>
          <a:p>
            <a:pPr marL="457200" indent="-457200" algn="just">
              <a:buAutoNum type="arabicPeriod"/>
            </a:pPr>
            <a:r>
              <a:rPr lang="en-IN"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Morgan’s pocket technique</a:t>
            </a:r>
          </a:p>
          <a:p>
            <a:pPr marL="457200" indent="-457200" algn="just">
              <a:buAutoNum type="arabicPeriod"/>
            </a:pPr>
            <a:r>
              <a:rPr lang="en-IN"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Modified Morgan’s pocket technique</a:t>
            </a:r>
          </a:p>
          <a:p>
            <a:pPr algn="just"/>
            <a:endParaRPr lang="en-GB" i="1"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endParaRPr>
          </a:p>
        </p:txBody>
      </p:sp>
      <p:sp>
        <p:nvSpPr>
          <p:cNvPr id="4" name="Footer Placeholder 3">
            <a:extLst>
              <a:ext uri="{FF2B5EF4-FFF2-40B4-BE49-F238E27FC236}">
                <a16:creationId xmlns:a16="http://schemas.microsoft.com/office/drawing/2014/main" id="{4D657430-2908-41D2-991B-0271EACAA598}"/>
              </a:ext>
            </a:extLst>
          </p:cNvPr>
          <p:cNvSpPr>
            <a:spLocks noGrp="1"/>
          </p:cNvSpPr>
          <p:nvPr>
            <p:ph type="ftr" sz="quarter" idx="11"/>
          </p:nvPr>
        </p:nvSpPr>
        <p:spPr>
          <a:xfrm>
            <a:off x="2006929" y="6486975"/>
            <a:ext cx="8763989" cy="365125"/>
          </a:xfrm>
        </p:spPr>
        <p:txBody>
          <a:bodyPr/>
          <a:lstStyle/>
          <a:p>
            <a:r>
              <a:rPr lang="en-IN" sz="1200" dirty="0">
                <a:solidFill>
                  <a:schemeClr val="bg1">
                    <a:lumMod val="95000"/>
                  </a:schemeClr>
                </a:solidFill>
                <a:effectLst>
                  <a:outerShdw blurRad="38100" dist="38100" dir="2700000" algn="tl">
                    <a:srgbClr val="000000">
                      <a:alpha val="43137"/>
                    </a:srgbClr>
                  </a:outerShdw>
                </a:effectLst>
                <a:latin typeface="Castellar" panose="020A0402060406010301" pitchFamily="18" charset="0"/>
              </a:rPr>
              <a:t>college of veterinary science &amp; animal husbandry, </a:t>
            </a:r>
            <a:r>
              <a:rPr lang="en-IN" sz="1200" dirty="0" err="1">
                <a:solidFill>
                  <a:schemeClr val="bg1">
                    <a:lumMod val="95000"/>
                  </a:schemeClr>
                </a:solidFill>
                <a:effectLst>
                  <a:outerShdw blurRad="38100" dist="38100" dir="2700000" algn="tl">
                    <a:srgbClr val="000000">
                      <a:alpha val="43137"/>
                    </a:srgbClr>
                  </a:outerShdw>
                </a:effectLst>
                <a:latin typeface="Castellar" panose="020A0402060406010301" pitchFamily="18" charset="0"/>
              </a:rPr>
              <a:t>duvasu</a:t>
            </a:r>
            <a:r>
              <a:rPr lang="en-IN" sz="1200" dirty="0">
                <a:solidFill>
                  <a:schemeClr val="bg1">
                    <a:lumMod val="95000"/>
                  </a:schemeClr>
                </a:solidFill>
                <a:effectLst>
                  <a:outerShdw blurRad="38100" dist="38100" dir="2700000" algn="tl">
                    <a:srgbClr val="000000">
                      <a:alpha val="43137"/>
                    </a:srgbClr>
                  </a:outerShdw>
                </a:effectLst>
                <a:latin typeface="Castellar" panose="020A0402060406010301" pitchFamily="18" charset="0"/>
              </a:rPr>
              <a:t>, Mathura (UP)</a:t>
            </a:r>
            <a:endParaRPr lang="en-GB" dirty="0"/>
          </a:p>
        </p:txBody>
      </p:sp>
      <p:pic>
        <p:nvPicPr>
          <p:cNvPr id="5" name="Picture 4">
            <a:extLst>
              <a:ext uri="{FF2B5EF4-FFF2-40B4-BE49-F238E27FC236}">
                <a16:creationId xmlns:a16="http://schemas.microsoft.com/office/drawing/2014/main" id="{C4FBF967-A2B7-4751-945B-C928D9793E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65808"/>
            <a:ext cx="391886" cy="392192"/>
          </a:xfrm>
          <a:prstGeom prst="rect">
            <a:avLst/>
          </a:prstGeom>
        </p:spPr>
      </p:pic>
      <p:pic>
        <p:nvPicPr>
          <p:cNvPr id="5122" name="Picture 2" descr="When to seek Veterinary Care for “Cherry Eye” in Dogs">
            <a:extLst>
              <a:ext uri="{FF2B5EF4-FFF2-40B4-BE49-F238E27FC236}">
                <a16:creationId xmlns:a16="http://schemas.microsoft.com/office/drawing/2014/main" id="{04A15AF9-F9EF-4AB0-B650-3AFAB702FA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04470" y="2601119"/>
            <a:ext cx="2487530" cy="165576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rolapsed Third Eyelid Dog Surgery, Cherry Eye Surgery Cost | SEAH">
            <a:extLst>
              <a:ext uri="{FF2B5EF4-FFF2-40B4-BE49-F238E27FC236}">
                <a16:creationId xmlns:a16="http://schemas.microsoft.com/office/drawing/2014/main" id="{EC080007-2961-4A75-9E2D-0A86CD02C53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2324"/>
          <a:stretch/>
        </p:blipFill>
        <p:spPr bwMode="auto">
          <a:xfrm rot="5400000">
            <a:off x="7448268" y="1745661"/>
            <a:ext cx="6354763" cy="32696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Surgery of the Eyelids - ScienceDirect">
            <a:extLst>
              <a:ext uri="{FF2B5EF4-FFF2-40B4-BE49-F238E27FC236}">
                <a16:creationId xmlns:a16="http://schemas.microsoft.com/office/drawing/2014/main" id="{E800C502-6B4F-428D-928D-F7B3A4C8D8A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1043" t="465" r="43" b="51701"/>
          <a:stretch/>
        </p:blipFill>
        <p:spPr bwMode="auto">
          <a:xfrm>
            <a:off x="2230131" y="2443351"/>
            <a:ext cx="5182798" cy="3818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048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CBDD9BF-FDB0-46B5-8F13-FBEA725A8EFF}"/>
              </a:ext>
            </a:extLst>
          </p:cNvPr>
          <p:cNvSpPr>
            <a:spLocks noGrp="1"/>
          </p:cNvSpPr>
          <p:nvPr>
            <p:ph type="subTitle" idx="1"/>
          </p:nvPr>
        </p:nvSpPr>
        <p:spPr>
          <a:xfrm>
            <a:off x="273131" y="787588"/>
            <a:ext cx="11804073" cy="1655762"/>
          </a:xfrm>
        </p:spPr>
        <p:txBody>
          <a:bodyPr>
            <a:normAutofit lnSpcReduction="10000"/>
          </a:bodyPr>
          <a:lstStyle/>
          <a:p>
            <a:pPr algn="just"/>
            <a:r>
              <a:rPr lang="en-IN" i="1"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Prolapse of the gland of the third eyelid- </a:t>
            </a:r>
            <a:r>
              <a:rPr lang="en-IN" b="1"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the cherry eye</a:t>
            </a:r>
          </a:p>
          <a:p>
            <a:pPr marL="457200" indent="-457200" algn="just">
              <a:buAutoNum type="arabicPeriod"/>
            </a:pPr>
            <a:r>
              <a:rPr lang="en-IN"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Excision</a:t>
            </a:r>
          </a:p>
          <a:p>
            <a:pPr marL="457200" indent="-457200" algn="just">
              <a:buAutoNum type="arabicPeriod"/>
            </a:pPr>
            <a:r>
              <a:rPr lang="en-IN"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Morgan’s pocket technique</a:t>
            </a:r>
          </a:p>
          <a:p>
            <a:pPr marL="457200" indent="-457200" algn="just">
              <a:buAutoNum type="arabicPeriod"/>
            </a:pPr>
            <a:r>
              <a:rPr lang="en-IN"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Modified Morgan’s pocket technique</a:t>
            </a:r>
          </a:p>
          <a:p>
            <a:pPr algn="just"/>
            <a:endParaRPr lang="en-GB" i="1"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endParaRPr>
          </a:p>
        </p:txBody>
      </p:sp>
      <p:sp>
        <p:nvSpPr>
          <p:cNvPr id="4" name="Footer Placeholder 3">
            <a:extLst>
              <a:ext uri="{FF2B5EF4-FFF2-40B4-BE49-F238E27FC236}">
                <a16:creationId xmlns:a16="http://schemas.microsoft.com/office/drawing/2014/main" id="{4D657430-2908-41D2-991B-0271EACAA598}"/>
              </a:ext>
            </a:extLst>
          </p:cNvPr>
          <p:cNvSpPr>
            <a:spLocks noGrp="1"/>
          </p:cNvSpPr>
          <p:nvPr>
            <p:ph type="ftr" sz="quarter" idx="11"/>
          </p:nvPr>
        </p:nvSpPr>
        <p:spPr>
          <a:xfrm>
            <a:off x="2006929" y="6486975"/>
            <a:ext cx="8763989" cy="365125"/>
          </a:xfrm>
        </p:spPr>
        <p:txBody>
          <a:bodyPr/>
          <a:lstStyle/>
          <a:p>
            <a:r>
              <a:rPr lang="en-IN" sz="1200" dirty="0">
                <a:solidFill>
                  <a:schemeClr val="bg1">
                    <a:lumMod val="95000"/>
                  </a:schemeClr>
                </a:solidFill>
                <a:effectLst>
                  <a:outerShdw blurRad="38100" dist="38100" dir="2700000" algn="tl">
                    <a:srgbClr val="000000">
                      <a:alpha val="43137"/>
                    </a:srgbClr>
                  </a:outerShdw>
                </a:effectLst>
                <a:latin typeface="Castellar" panose="020A0402060406010301" pitchFamily="18" charset="0"/>
              </a:rPr>
              <a:t>college of veterinary science &amp; animal husbandry, </a:t>
            </a:r>
            <a:r>
              <a:rPr lang="en-IN" sz="1200" dirty="0" err="1">
                <a:solidFill>
                  <a:schemeClr val="bg1">
                    <a:lumMod val="95000"/>
                  </a:schemeClr>
                </a:solidFill>
                <a:effectLst>
                  <a:outerShdw blurRad="38100" dist="38100" dir="2700000" algn="tl">
                    <a:srgbClr val="000000">
                      <a:alpha val="43137"/>
                    </a:srgbClr>
                  </a:outerShdw>
                </a:effectLst>
                <a:latin typeface="Castellar" panose="020A0402060406010301" pitchFamily="18" charset="0"/>
              </a:rPr>
              <a:t>duvasu</a:t>
            </a:r>
            <a:r>
              <a:rPr lang="en-IN" sz="1200" dirty="0">
                <a:solidFill>
                  <a:schemeClr val="bg1">
                    <a:lumMod val="95000"/>
                  </a:schemeClr>
                </a:solidFill>
                <a:effectLst>
                  <a:outerShdw blurRad="38100" dist="38100" dir="2700000" algn="tl">
                    <a:srgbClr val="000000">
                      <a:alpha val="43137"/>
                    </a:srgbClr>
                  </a:outerShdw>
                </a:effectLst>
                <a:latin typeface="Castellar" panose="020A0402060406010301" pitchFamily="18" charset="0"/>
              </a:rPr>
              <a:t>, Mathura (UP)</a:t>
            </a:r>
            <a:endParaRPr lang="en-GB" dirty="0"/>
          </a:p>
        </p:txBody>
      </p:sp>
      <p:pic>
        <p:nvPicPr>
          <p:cNvPr id="5" name="Picture 4">
            <a:extLst>
              <a:ext uri="{FF2B5EF4-FFF2-40B4-BE49-F238E27FC236}">
                <a16:creationId xmlns:a16="http://schemas.microsoft.com/office/drawing/2014/main" id="{C4FBF967-A2B7-4751-945B-C928D9793E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65808"/>
            <a:ext cx="391886" cy="392192"/>
          </a:xfrm>
          <a:prstGeom prst="rect">
            <a:avLst/>
          </a:prstGeom>
        </p:spPr>
      </p:pic>
      <p:pic>
        <p:nvPicPr>
          <p:cNvPr id="5122" name="Picture 2" descr="When to seek Veterinary Care for “Cherry Eye” in Dogs">
            <a:extLst>
              <a:ext uri="{FF2B5EF4-FFF2-40B4-BE49-F238E27FC236}">
                <a16:creationId xmlns:a16="http://schemas.microsoft.com/office/drawing/2014/main" id="{04A15AF9-F9EF-4AB0-B650-3AFAB702FA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04470" y="2601119"/>
            <a:ext cx="2487530" cy="165576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rolapsed Third Eyelid Dog Surgery, Cherry Eye Surgery Cost | SEAH">
            <a:extLst>
              <a:ext uri="{FF2B5EF4-FFF2-40B4-BE49-F238E27FC236}">
                <a16:creationId xmlns:a16="http://schemas.microsoft.com/office/drawing/2014/main" id="{EC080007-2961-4A75-9E2D-0A86CD02C53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2324"/>
          <a:stretch/>
        </p:blipFill>
        <p:spPr bwMode="auto">
          <a:xfrm rot="5400000">
            <a:off x="7448268" y="1745661"/>
            <a:ext cx="6354763" cy="32696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Surgery of the Eyelids - ScienceDirect">
            <a:extLst>
              <a:ext uri="{FF2B5EF4-FFF2-40B4-BE49-F238E27FC236}">
                <a16:creationId xmlns:a16="http://schemas.microsoft.com/office/drawing/2014/main" id="{A247028D-4DE7-48BB-A857-BED9EC4A43A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51471" r="51532"/>
          <a:stretch/>
        </p:blipFill>
        <p:spPr bwMode="auto">
          <a:xfrm>
            <a:off x="2237195" y="2443350"/>
            <a:ext cx="5046855" cy="3807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44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CBDD9BF-FDB0-46B5-8F13-FBEA725A8EFF}"/>
              </a:ext>
            </a:extLst>
          </p:cNvPr>
          <p:cNvSpPr>
            <a:spLocks noGrp="1"/>
          </p:cNvSpPr>
          <p:nvPr>
            <p:ph type="subTitle" idx="1"/>
          </p:nvPr>
        </p:nvSpPr>
        <p:spPr>
          <a:xfrm>
            <a:off x="273131" y="787588"/>
            <a:ext cx="11804073" cy="1655762"/>
          </a:xfrm>
        </p:spPr>
        <p:txBody>
          <a:bodyPr>
            <a:normAutofit lnSpcReduction="10000"/>
          </a:bodyPr>
          <a:lstStyle/>
          <a:p>
            <a:pPr algn="just"/>
            <a:r>
              <a:rPr lang="en-IN" i="1"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Prolapse of the gland of the third eyelid- </a:t>
            </a:r>
            <a:r>
              <a:rPr lang="en-IN" b="1"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the cherry eye</a:t>
            </a:r>
          </a:p>
          <a:p>
            <a:pPr marL="457200" indent="-457200" algn="just">
              <a:buAutoNum type="arabicPeriod"/>
            </a:pPr>
            <a:r>
              <a:rPr lang="en-IN"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Excision</a:t>
            </a:r>
          </a:p>
          <a:p>
            <a:pPr marL="457200" indent="-457200" algn="just">
              <a:buAutoNum type="arabicPeriod"/>
            </a:pPr>
            <a:r>
              <a:rPr lang="en-IN"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Morgan’s pocket technique</a:t>
            </a:r>
          </a:p>
          <a:p>
            <a:pPr marL="457200" indent="-457200" algn="just">
              <a:buAutoNum type="arabicPeriod"/>
            </a:pPr>
            <a:r>
              <a:rPr lang="en-IN"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Modified Morgan’s pocket technique</a:t>
            </a:r>
          </a:p>
          <a:p>
            <a:pPr algn="just"/>
            <a:endParaRPr lang="en-GB" i="1"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endParaRPr>
          </a:p>
        </p:txBody>
      </p:sp>
      <p:sp>
        <p:nvSpPr>
          <p:cNvPr id="4" name="Footer Placeholder 3">
            <a:extLst>
              <a:ext uri="{FF2B5EF4-FFF2-40B4-BE49-F238E27FC236}">
                <a16:creationId xmlns:a16="http://schemas.microsoft.com/office/drawing/2014/main" id="{4D657430-2908-41D2-991B-0271EACAA598}"/>
              </a:ext>
            </a:extLst>
          </p:cNvPr>
          <p:cNvSpPr>
            <a:spLocks noGrp="1"/>
          </p:cNvSpPr>
          <p:nvPr>
            <p:ph type="ftr" sz="quarter" idx="11"/>
          </p:nvPr>
        </p:nvSpPr>
        <p:spPr>
          <a:xfrm>
            <a:off x="2006929" y="6486975"/>
            <a:ext cx="8763989" cy="365125"/>
          </a:xfrm>
        </p:spPr>
        <p:txBody>
          <a:bodyPr/>
          <a:lstStyle/>
          <a:p>
            <a:r>
              <a:rPr lang="en-IN" sz="1200" dirty="0">
                <a:solidFill>
                  <a:schemeClr val="bg1">
                    <a:lumMod val="95000"/>
                  </a:schemeClr>
                </a:solidFill>
                <a:effectLst>
                  <a:outerShdw blurRad="38100" dist="38100" dir="2700000" algn="tl">
                    <a:srgbClr val="000000">
                      <a:alpha val="43137"/>
                    </a:srgbClr>
                  </a:outerShdw>
                </a:effectLst>
                <a:latin typeface="Castellar" panose="020A0402060406010301" pitchFamily="18" charset="0"/>
              </a:rPr>
              <a:t>college of veterinary science &amp; animal husbandry, </a:t>
            </a:r>
            <a:r>
              <a:rPr lang="en-IN" sz="1200" dirty="0" err="1">
                <a:solidFill>
                  <a:schemeClr val="bg1">
                    <a:lumMod val="95000"/>
                  </a:schemeClr>
                </a:solidFill>
                <a:effectLst>
                  <a:outerShdw blurRad="38100" dist="38100" dir="2700000" algn="tl">
                    <a:srgbClr val="000000">
                      <a:alpha val="43137"/>
                    </a:srgbClr>
                  </a:outerShdw>
                </a:effectLst>
                <a:latin typeface="Castellar" panose="020A0402060406010301" pitchFamily="18" charset="0"/>
              </a:rPr>
              <a:t>duvasu</a:t>
            </a:r>
            <a:r>
              <a:rPr lang="en-IN" sz="1200" dirty="0">
                <a:solidFill>
                  <a:schemeClr val="bg1">
                    <a:lumMod val="95000"/>
                  </a:schemeClr>
                </a:solidFill>
                <a:effectLst>
                  <a:outerShdw blurRad="38100" dist="38100" dir="2700000" algn="tl">
                    <a:srgbClr val="000000">
                      <a:alpha val="43137"/>
                    </a:srgbClr>
                  </a:outerShdw>
                </a:effectLst>
                <a:latin typeface="Castellar" panose="020A0402060406010301" pitchFamily="18" charset="0"/>
              </a:rPr>
              <a:t>, Mathura (UP)</a:t>
            </a:r>
            <a:endParaRPr lang="en-GB" dirty="0"/>
          </a:p>
        </p:txBody>
      </p:sp>
      <p:pic>
        <p:nvPicPr>
          <p:cNvPr id="5" name="Picture 4">
            <a:extLst>
              <a:ext uri="{FF2B5EF4-FFF2-40B4-BE49-F238E27FC236}">
                <a16:creationId xmlns:a16="http://schemas.microsoft.com/office/drawing/2014/main" id="{C4FBF967-A2B7-4751-945B-C928D9793E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65808"/>
            <a:ext cx="391886" cy="392192"/>
          </a:xfrm>
          <a:prstGeom prst="rect">
            <a:avLst/>
          </a:prstGeom>
        </p:spPr>
      </p:pic>
      <p:pic>
        <p:nvPicPr>
          <p:cNvPr id="5122" name="Picture 2" descr="When to seek Veterinary Care for “Cherry Eye” in Dogs">
            <a:extLst>
              <a:ext uri="{FF2B5EF4-FFF2-40B4-BE49-F238E27FC236}">
                <a16:creationId xmlns:a16="http://schemas.microsoft.com/office/drawing/2014/main" id="{04A15AF9-F9EF-4AB0-B650-3AFAB702FA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04470" y="2601119"/>
            <a:ext cx="2487530" cy="165576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rolapsed Third Eyelid Dog Surgery, Cherry Eye Surgery Cost | SEAH">
            <a:extLst>
              <a:ext uri="{FF2B5EF4-FFF2-40B4-BE49-F238E27FC236}">
                <a16:creationId xmlns:a16="http://schemas.microsoft.com/office/drawing/2014/main" id="{EC080007-2961-4A75-9E2D-0A86CD02C53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2324"/>
          <a:stretch/>
        </p:blipFill>
        <p:spPr bwMode="auto">
          <a:xfrm rot="5400000">
            <a:off x="7448268" y="1745661"/>
            <a:ext cx="6354763" cy="32696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Surgery of the Eyelids - ScienceDirect">
            <a:extLst>
              <a:ext uri="{FF2B5EF4-FFF2-40B4-BE49-F238E27FC236}">
                <a16:creationId xmlns:a16="http://schemas.microsoft.com/office/drawing/2014/main" id="{3DEAE574-886B-44CA-93B3-9F12A617534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0675" t="51227"/>
          <a:stretch/>
        </p:blipFill>
        <p:spPr bwMode="auto">
          <a:xfrm>
            <a:off x="2216276" y="2418226"/>
            <a:ext cx="5193303" cy="3869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27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D657430-2908-41D2-991B-0271EACAA598}"/>
              </a:ext>
            </a:extLst>
          </p:cNvPr>
          <p:cNvSpPr>
            <a:spLocks noGrp="1"/>
          </p:cNvSpPr>
          <p:nvPr>
            <p:ph type="ftr" sz="quarter" idx="11"/>
          </p:nvPr>
        </p:nvSpPr>
        <p:spPr>
          <a:xfrm>
            <a:off x="2006929" y="6486975"/>
            <a:ext cx="8763989" cy="365125"/>
          </a:xfrm>
        </p:spPr>
        <p:txBody>
          <a:bodyPr/>
          <a:lstStyle/>
          <a:p>
            <a:r>
              <a:rPr lang="en-IN" sz="1200" dirty="0">
                <a:solidFill>
                  <a:schemeClr val="bg1">
                    <a:lumMod val="95000"/>
                  </a:schemeClr>
                </a:solidFill>
                <a:effectLst>
                  <a:outerShdw blurRad="38100" dist="38100" dir="2700000" algn="tl">
                    <a:srgbClr val="000000">
                      <a:alpha val="43137"/>
                    </a:srgbClr>
                  </a:outerShdw>
                </a:effectLst>
                <a:latin typeface="Castellar" panose="020A0402060406010301" pitchFamily="18" charset="0"/>
              </a:rPr>
              <a:t>college of veterinary science &amp; animal husbandry, </a:t>
            </a:r>
            <a:r>
              <a:rPr lang="en-IN" sz="1200" dirty="0" err="1">
                <a:solidFill>
                  <a:schemeClr val="bg1">
                    <a:lumMod val="95000"/>
                  </a:schemeClr>
                </a:solidFill>
                <a:effectLst>
                  <a:outerShdw blurRad="38100" dist="38100" dir="2700000" algn="tl">
                    <a:srgbClr val="000000">
                      <a:alpha val="43137"/>
                    </a:srgbClr>
                  </a:outerShdw>
                </a:effectLst>
                <a:latin typeface="Castellar" panose="020A0402060406010301" pitchFamily="18" charset="0"/>
              </a:rPr>
              <a:t>duvasu</a:t>
            </a:r>
            <a:r>
              <a:rPr lang="en-IN" sz="1200" dirty="0">
                <a:solidFill>
                  <a:schemeClr val="bg1">
                    <a:lumMod val="95000"/>
                  </a:schemeClr>
                </a:solidFill>
                <a:effectLst>
                  <a:outerShdw blurRad="38100" dist="38100" dir="2700000" algn="tl">
                    <a:srgbClr val="000000">
                      <a:alpha val="43137"/>
                    </a:srgbClr>
                  </a:outerShdw>
                </a:effectLst>
                <a:latin typeface="Castellar" panose="020A0402060406010301" pitchFamily="18" charset="0"/>
              </a:rPr>
              <a:t>, Mathura (UP)</a:t>
            </a:r>
            <a:endParaRPr lang="en-GB" dirty="0"/>
          </a:p>
        </p:txBody>
      </p:sp>
      <p:pic>
        <p:nvPicPr>
          <p:cNvPr id="5" name="Picture 4">
            <a:extLst>
              <a:ext uri="{FF2B5EF4-FFF2-40B4-BE49-F238E27FC236}">
                <a16:creationId xmlns:a16="http://schemas.microsoft.com/office/drawing/2014/main" id="{C4FBF967-A2B7-4751-945B-C928D9793E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65808"/>
            <a:ext cx="391886" cy="392192"/>
          </a:xfrm>
          <a:prstGeom prst="rect">
            <a:avLst/>
          </a:prstGeom>
        </p:spPr>
      </p:pic>
      <p:pic>
        <p:nvPicPr>
          <p:cNvPr id="5122" name="Picture 2" descr="When to seek Veterinary Care for “Cherry Eye” in Dogs">
            <a:extLst>
              <a:ext uri="{FF2B5EF4-FFF2-40B4-BE49-F238E27FC236}">
                <a16:creationId xmlns:a16="http://schemas.microsoft.com/office/drawing/2014/main" id="{04A15AF9-F9EF-4AB0-B650-3AFAB702FA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04470" y="2601119"/>
            <a:ext cx="2487530" cy="165576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rolapsed Third Eyelid Dog Surgery, Cherry Eye Surgery Cost | SEAH">
            <a:extLst>
              <a:ext uri="{FF2B5EF4-FFF2-40B4-BE49-F238E27FC236}">
                <a16:creationId xmlns:a16="http://schemas.microsoft.com/office/drawing/2014/main" id="{EC080007-2961-4A75-9E2D-0A86CD02C53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2324"/>
          <a:stretch/>
        </p:blipFill>
        <p:spPr bwMode="auto">
          <a:xfrm rot="5400000">
            <a:off x="7448268" y="1745661"/>
            <a:ext cx="6354763" cy="326967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urgery of the Eyelids - ScienceDirect">
            <a:extLst>
              <a:ext uri="{FF2B5EF4-FFF2-40B4-BE49-F238E27FC236}">
                <a16:creationId xmlns:a16="http://schemas.microsoft.com/office/drawing/2014/main" id="{C0778E87-3B57-40D8-88F1-00EA3D426F9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1227" t="-267" r="43" b="51945"/>
          <a:stretch/>
        </p:blipFill>
        <p:spPr bwMode="auto">
          <a:xfrm>
            <a:off x="2604656" y="2443349"/>
            <a:ext cx="4841630" cy="3617519"/>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4CBDD9BF-FDB0-46B5-8F13-FBEA725A8EFF}"/>
              </a:ext>
            </a:extLst>
          </p:cNvPr>
          <p:cNvSpPr>
            <a:spLocks noGrp="1"/>
          </p:cNvSpPr>
          <p:nvPr>
            <p:ph type="subTitle" idx="1"/>
          </p:nvPr>
        </p:nvSpPr>
        <p:spPr>
          <a:xfrm>
            <a:off x="273131" y="787588"/>
            <a:ext cx="11804073" cy="1655762"/>
          </a:xfrm>
        </p:spPr>
        <p:txBody>
          <a:bodyPr>
            <a:normAutofit fontScale="85000" lnSpcReduction="20000"/>
          </a:bodyPr>
          <a:lstStyle/>
          <a:p>
            <a:pPr algn="just"/>
            <a:r>
              <a:rPr lang="en-IN" i="1"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Prolapse of the gland of the third eyelid- </a:t>
            </a:r>
            <a:r>
              <a:rPr lang="en-IN" b="1"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the cherry eye</a:t>
            </a:r>
          </a:p>
          <a:p>
            <a:pPr marL="457200" indent="-457200" algn="just">
              <a:buAutoNum type="arabicPeriod"/>
            </a:pPr>
            <a:r>
              <a:rPr lang="en-IN"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Excision</a:t>
            </a:r>
          </a:p>
          <a:p>
            <a:pPr marL="457200" indent="-457200" algn="just">
              <a:buAutoNum type="arabicPeriod"/>
            </a:pPr>
            <a:r>
              <a:rPr lang="en-IN"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Morgan’s pocket technique</a:t>
            </a:r>
          </a:p>
          <a:p>
            <a:pPr marL="457200" indent="-457200" algn="just">
              <a:buAutoNum type="arabicPeriod"/>
            </a:pPr>
            <a:r>
              <a:rPr lang="en-IN"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Modified Morgan’s pocket technique</a:t>
            </a:r>
          </a:p>
          <a:p>
            <a:pPr marL="914400" lvl="1" indent="-457200" algn="just">
              <a:buAutoNum type="arabicPeriod"/>
            </a:pPr>
            <a:r>
              <a:rPr lang="en-IN"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Remove the conjunctiva also between the two incisions (dotted lines), followed by “tucking” the gland and suturing the edges</a:t>
            </a:r>
          </a:p>
          <a:p>
            <a:pPr algn="just"/>
            <a:endParaRPr lang="en-GB" i="1"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endParaRPr>
          </a:p>
        </p:txBody>
      </p:sp>
      <p:sp>
        <p:nvSpPr>
          <p:cNvPr id="6" name="Rectangle 5">
            <a:extLst>
              <a:ext uri="{FF2B5EF4-FFF2-40B4-BE49-F238E27FC236}">
                <a16:creationId xmlns:a16="http://schemas.microsoft.com/office/drawing/2014/main" id="{10474B5A-5C13-4828-A060-7F41242E8902}"/>
              </a:ext>
            </a:extLst>
          </p:cNvPr>
          <p:cNvSpPr/>
          <p:nvPr/>
        </p:nvSpPr>
        <p:spPr>
          <a:xfrm rot="1459569">
            <a:off x="4024434" y="4474274"/>
            <a:ext cx="857344" cy="620510"/>
          </a:xfrm>
          <a:prstGeom prst="rect">
            <a:avLst/>
          </a:prstGeom>
          <a:noFill/>
          <a:ln>
            <a:solidFill>
              <a:srgbClr val="00206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750560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CBDD9BF-FDB0-46B5-8F13-FBEA725A8EFF}"/>
              </a:ext>
            </a:extLst>
          </p:cNvPr>
          <p:cNvSpPr>
            <a:spLocks noGrp="1"/>
          </p:cNvSpPr>
          <p:nvPr>
            <p:ph type="subTitle" idx="1"/>
          </p:nvPr>
        </p:nvSpPr>
        <p:spPr>
          <a:xfrm>
            <a:off x="273131" y="787588"/>
            <a:ext cx="11804073" cy="1655762"/>
          </a:xfrm>
        </p:spPr>
        <p:txBody>
          <a:bodyPr/>
          <a:lstStyle/>
          <a:p>
            <a:pPr algn="just"/>
            <a:r>
              <a:rPr lang="en-IN" i="1"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Dacryoadenitis</a:t>
            </a:r>
          </a:p>
          <a:p>
            <a:pPr algn="just"/>
            <a:r>
              <a:rPr lang="en-IN" i="1"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Blepharitis</a:t>
            </a:r>
          </a:p>
          <a:p>
            <a:pPr algn="just"/>
            <a:r>
              <a:rPr lang="en-IN" i="1">
                <a:solidFill>
                  <a:schemeClr val="bg1">
                    <a:lumMod val="95000"/>
                  </a:schemeClr>
                </a:solidFill>
                <a:effectLst>
                  <a:outerShdw blurRad="38100" dist="38100" dir="2700000" algn="tl">
                    <a:srgbClr val="000000">
                      <a:alpha val="43137"/>
                    </a:srgbClr>
                  </a:outerShdw>
                </a:effectLst>
                <a:latin typeface="Garamond" panose="02020404030301010803" pitchFamily="18" charset="0"/>
              </a:rPr>
              <a:t>Blepharospasm</a:t>
            </a:r>
            <a:endParaRPr lang="en-IN" i="1"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endParaRPr>
          </a:p>
          <a:p>
            <a:pPr algn="just"/>
            <a:endParaRPr lang="en-GB" i="1"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endParaRPr>
          </a:p>
        </p:txBody>
      </p:sp>
      <p:sp>
        <p:nvSpPr>
          <p:cNvPr id="4" name="Footer Placeholder 3">
            <a:extLst>
              <a:ext uri="{FF2B5EF4-FFF2-40B4-BE49-F238E27FC236}">
                <a16:creationId xmlns:a16="http://schemas.microsoft.com/office/drawing/2014/main" id="{4D657430-2908-41D2-991B-0271EACAA598}"/>
              </a:ext>
            </a:extLst>
          </p:cNvPr>
          <p:cNvSpPr>
            <a:spLocks noGrp="1"/>
          </p:cNvSpPr>
          <p:nvPr>
            <p:ph type="ftr" sz="quarter" idx="11"/>
          </p:nvPr>
        </p:nvSpPr>
        <p:spPr>
          <a:xfrm>
            <a:off x="2006929" y="6486975"/>
            <a:ext cx="8763989" cy="365125"/>
          </a:xfrm>
        </p:spPr>
        <p:txBody>
          <a:bodyPr/>
          <a:lstStyle/>
          <a:p>
            <a:r>
              <a:rPr lang="en-IN" sz="1200" dirty="0">
                <a:solidFill>
                  <a:schemeClr val="bg1">
                    <a:lumMod val="95000"/>
                  </a:schemeClr>
                </a:solidFill>
                <a:effectLst>
                  <a:outerShdw blurRad="38100" dist="38100" dir="2700000" algn="tl">
                    <a:srgbClr val="000000">
                      <a:alpha val="43137"/>
                    </a:srgbClr>
                  </a:outerShdw>
                </a:effectLst>
                <a:latin typeface="Castellar" panose="020A0402060406010301" pitchFamily="18" charset="0"/>
              </a:rPr>
              <a:t>college of veterinary science &amp; animal husbandry, </a:t>
            </a:r>
            <a:r>
              <a:rPr lang="en-IN" sz="1200" dirty="0" err="1">
                <a:solidFill>
                  <a:schemeClr val="bg1">
                    <a:lumMod val="95000"/>
                  </a:schemeClr>
                </a:solidFill>
                <a:effectLst>
                  <a:outerShdw blurRad="38100" dist="38100" dir="2700000" algn="tl">
                    <a:srgbClr val="000000">
                      <a:alpha val="43137"/>
                    </a:srgbClr>
                  </a:outerShdw>
                </a:effectLst>
                <a:latin typeface="Castellar" panose="020A0402060406010301" pitchFamily="18" charset="0"/>
              </a:rPr>
              <a:t>duvasu</a:t>
            </a:r>
            <a:r>
              <a:rPr lang="en-IN" sz="1200" dirty="0">
                <a:solidFill>
                  <a:schemeClr val="bg1">
                    <a:lumMod val="95000"/>
                  </a:schemeClr>
                </a:solidFill>
                <a:effectLst>
                  <a:outerShdw blurRad="38100" dist="38100" dir="2700000" algn="tl">
                    <a:srgbClr val="000000">
                      <a:alpha val="43137"/>
                    </a:srgbClr>
                  </a:outerShdw>
                </a:effectLst>
                <a:latin typeface="Castellar" panose="020A0402060406010301" pitchFamily="18" charset="0"/>
              </a:rPr>
              <a:t>, Mathura (UP)</a:t>
            </a:r>
            <a:endParaRPr lang="en-GB" dirty="0"/>
          </a:p>
        </p:txBody>
      </p:sp>
      <p:pic>
        <p:nvPicPr>
          <p:cNvPr id="5" name="Picture 4">
            <a:extLst>
              <a:ext uri="{FF2B5EF4-FFF2-40B4-BE49-F238E27FC236}">
                <a16:creationId xmlns:a16="http://schemas.microsoft.com/office/drawing/2014/main" id="{C4FBF967-A2B7-4751-945B-C928D9793E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65808"/>
            <a:ext cx="391886" cy="392192"/>
          </a:xfrm>
          <a:prstGeom prst="rect">
            <a:avLst/>
          </a:prstGeom>
        </p:spPr>
      </p:pic>
    </p:spTree>
    <p:extLst>
      <p:ext uri="{BB962C8B-B14F-4D97-AF65-F5344CB8AC3E}">
        <p14:creationId xmlns:p14="http://schemas.microsoft.com/office/powerpoint/2010/main" val="748330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CBDD9BF-FDB0-46B5-8F13-FBEA725A8EFF}"/>
              </a:ext>
            </a:extLst>
          </p:cNvPr>
          <p:cNvSpPr>
            <a:spLocks noGrp="1"/>
          </p:cNvSpPr>
          <p:nvPr>
            <p:ph type="subTitle" idx="1"/>
          </p:nvPr>
        </p:nvSpPr>
        <p:spPr>
          <a:xfrm>
            <a:off x="273131" y="787588"/>
            <a:ext cx="11804073" cy="1655762"/>
          </a:xfrm>
        </p:spPr>
        <p:txBody>
          <a:bodyPr/>
          <a:lstStyle/>
          <a:p>
            <a:pPr algn="just"/>
            <a:r>
              <a:rPr lang="en-IN" i="1"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Chalazion/Tarsal cyst/Meibomian gland cyst</a:t>
            </a:r>
            <a:endParaRPr lang="en-GB" i="1"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endParaRPr>
          </a:p>
        </p:txBody>
      </p:sp>
      <p:sp>
        <p:nvSpPr>
          <p:cNvPr id="4" name="Footer Placeholder 3">
            <a:extLst>
              <a:ext uri="{FF2B5EF4-FFF2-40B4-BE49-F238E27FC236}">
                <a16:creationId xmlns:a16="http://schemas.microsoft.com/office/drawing/2014/main" id="{4D657430-2908-41D2-991B-0271EACAA598}"/>
              </a:ext>
            </a:extLst>
          </p:cNvPr>
          <p:cNvSpPr>
            <a:spLocks noGrp="1"/>
          </p:cNvSpPr>
          <p:nvPr>
            <p:ph type="ftr" sz="quarter" idx="11"/>
          </p:nvPr>
        </p:nvSpPr>
        <p:spPr>
          <a:xfrm>
            <a:off x="2006929" y="6486975"/>
            <a:ext cx="8763989" cy="365125"/>
          </a:xfrm>
        </p:spPr>
        <p:txBody>
          <a:bodyPr/>
          <a:lstStyle/>
          <a:p>
            <a:r>
              <a:rPr lang="en-IN" sz="1200" dirty="0">
                <a:solidFill>
                  <a:schemeClr val="bg1">
                    <a:lumMod val="95000"/>
                  </a:schemeClr>
                </a:solidFill>
                <a:effectLst>
                  <a:outerShdw blurRad="38100" dist="38100" dir="2700000" algn="tl">
                    <a:srgbClr val="000000">
                      <a:alpha val="43137"/>
                    </a:srgbClr>
                  </a:outerShdw>
                </a:effectLst>
                <a:latin typeface="Castellar" panose="020A0402060406010301" pitchFamily="18" charset="0"/>
              </a:rPr>
              <a:t>college of veterinary science &amp; animal husbandry, </a:t>
            </a:r>
            <a:r>
              <a:rPr lang="en-IN" sz="1200" dirty="0" err="1">
                <a:solidFill>
                  <a:schemeClr val="bg1">
                    <a:lumMod val="95000"/>
                  </a:schemeClr>
                </a:solidFill>
                <a:effectLst>
                  <a:outerShdw blurRad="38100" dist="38100" dir="2700000" algn="tl">
                    <a:srgbClr val="000000">
                      <a:alpha val="43137"/>
                    </a:srgbClr>
                  </a:outerShdw>
                </a:effectLst>
                <a:latin typeface="Castellar" panose="020A0402060406010301" pitchFamily="18" charset="0"/>
              </a:rPr>
              <a:t>duvasu</a:t>
            </a:r>
            <a:r>
              <a:rPr lang="en-IN" sz="1200" dirty="0">
                <a:solidFill>
                  <a:schemeClr val="bg1">
                    <a:lumMod val="95000"/>
                  </a:schemeClr>
                </a:solidFill>
                <a:effectLst>
                  <a:outerShdw blurRad="38100" dist="38100" dir="2700000" algn="tl">
                    <a:srgbClr val="000000">
                      <a:alpha val="43137"/>
                    </a:srgbClr>
                  </a:outerShdw>
                </a:effectLst>
                <a:latin typeface="Castellar" panose="020A0402060406010301" pitchFamily="18" charset="0"/>
              </a:rPr>
              <a:t>, Mathura (UP)</a:t>
            </a:r>
            <a:endParaRPr lang="en-GB" dirty="0"/>
          </a:p>
        </p:txBody>
      </p:sp>
      <p:pic>
        <p:nvPicPr>
          <p:cNvPr id="5" name="Picture 4">
            <a:extLst>
              <a:ext uri="{FF2B5EF4-FFF2-40B4-BE49-F238E27FC236}">
                <a16:creationId xmlns:a16="http://schemas.microsoft.com/office/drawing/2014/main" id="{C4FBF967-A2B7-4751-945B-C928D9793E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65808"/>
            <a:ext cx="391886" cy="392192"/>
          </a:xfrm>
          <a:prstGeom prst="rect">
            <a:avLst/>
          </a:prstGeom>
        </p:spPr>
      </p:pic>
      <p:pic>
        <p:nvPicPr>
          <p:cNvPr id="9" name="Picture 8">
            <a:extLst>
              <a:ext uri="{FF2B5EF4-FFF2-40B4-BE49-F238E27FC236}">
                <a16:creationId xmlns:a16="http://schemas.microsoft.com/office/drawing/2014/main" id="{C95BF418-E873-4699-9B12-4A39EF3632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3335" y="1261003"/>
            <a:ext cx="7585534" cy="5400901"/>
          </a:xfrm>
          <a:prstGeom prst="rect">
            <a:avLst/>
          </a:prstGeom>
        </p:spPr>
      </p:pic>
      <p:pic>
        <p:nvPicPr>
          <p:cNvPr id="11" name="Picture 10">
            <a:extLst>
              <a:ext uri="{FF2B5EF4-FFF2-40B4-BE49-F238E27FC236}">
                <a16:creationId xmlns:a16="http://schemas.microsoft.com/office/drawing/2014/main" id="{C66AA13F-3977-4BC5-AEEA-C2B06D9062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3860" y="243475"/>
            <a:ext cx="6835009" cy="6614525"/>
          </a:xfrm>
          <a:prstGeom prst="rect">
            <a:avLst/>
          </a:prstGeom>
        </p:spPr>
      </p:pic>
      <p:sp>
        <p:nvSpPr>
          <p:cNvPr id="12" name="Arrow: Down 11">
            <a:extLst>
              <a:ext uri="{FF2B5EF4-FFF2-40B4-BE49-F238E27FC236}">
                <a16:creationId xmlns:a16="http://schemas.microsoft.com/office/drawing/2014/main" id="{0536AB38-8E6D-4111-974E-5C9EC47074E3}"/>
              </a:ext>
            </a:extLst>
          </p:cNvPr>
          <p:cNvSpPr/>
          <p:nvPr/>
        </p:nvSpPr>
        <p:spPr>
          <a:xfrm rot="19453529">
            <a:off x="6469532" y="503726"/>
            <a:ext cx="271260" cy="69671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Down 12">
            <a:extLst>
              <a:ext uri="{FF2B5EF4-FFF2-40B4-BE49-F238E27FC236}">
                <a16:creationId xmlns:a16="http://schemas.microsoft.com/office/drawing/2014/main" id="{B5917484-26A4-46D1-95B7-6ABC94A44C9A}"/>
              </a:ext>
            </a:extLst>
          </p:cNvPr>
          <p:cNvSpPr/>
          <p:nvPr/>
        </p:nvSpPr>
        <p:spPr>
          <a:xfrm rot="8343105">
            <a:off x="8219988" y="2568410"/>
            <a:ext cx="271260" cy="69671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Down 13">
            <a:extLst>
              <a:ext uri="{FF2B5EF4-FFF2-40B4-BE49-F238E27FC236}">
                <a16:creationId xmlns:a16="http://schemas.microsoft.com/office/drawing/2014/main" id="{D4CBAB98-3EC3-49F7-B7E1-CFBBE6AF331C}"/>
              </a:ext>
            </a:extLst>
          </p:cNvPr>
          <p:cNvSpPr/>
          <p:nvPr/>
        </p:nvSpPr>
        <p:spPr>
          <a:xfrm rot="5072070">
            <a:off x="8618897" y="1500391"/>
            <a:ext cx="271260" cy="69671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Down 14">
            <a:extLst>
              <a:ext uri="{FF2B5EF4-FFF2-40B4-BE49-F238E27FC236}">
                <a16:creationId xmlns:a16="http://schemas.microsoft.com/office/drawing/2014/main" id="{172A0FFC-72A3-42C0-8870-150C8180A7BD}"/>
              </a:ext>
            </a:extLst>
          </p:cNvPr>
          <p:cNvSpPr/>
          <p:nvPr/>
        </p:nvSpPr>
        <p:spPr>
          <a:xfrm rot="871989">
            <a:off x="7779176" y="553187"/>
            <a:ext cx="271260" cy="69671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rrow: Down 15">
            <a:extLst>
              <a:ext uri="{FF2B5EF4-FFF2-40B4-BE49-F238E27FC236}">
                <a16:creationId xmlns:a16="http://schemas.microsoft.com/office/drawing/2014/main" id="{D05BCF99-565D-447F-80B5-3B3D1BAC9A18}"/>
              </a:ext>
            </a:extLst>
          </p:cNvPr>
          <p:cNvSpPr/>
          <p:nvPr/>
        </p:nvSpPr>
        <p:spPr>
          <a:xfrm rot="16911390">
            <a:off x="5712311" y="1332198"/>
            <a:ext cx="271260" cy="69671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Arrow: Down 16">
            <a:extLst>
              <a:ext uri="{FF2B5EF4-FFF2-40B4-BE49-F238E27FC236}">
                <a16:creationId xmlns:a16="http://schemas.microsoft.com/office/drawing/2014/main" id="{87EC8842-4928-4BAD-9BDD-B8021E9D20A9}"/>
              </a:ext>
            </a:extLst>
          </p:cNvPr>
          <p:cNvSpPr/>
          <p:nvPr/>
        </p:nvSpPr>
        <p:spPr>
          <a:xfrm rot="14152479">
            <a:off x="5918517" y="2460563"/>
            <a:ext cx="271260" cy="69671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row: Down 17">
            <a:extLst>
              <a:ext uri="{FF2B5EF4-FFF2-40B4-BE49-F238E27FC236}">
                <a16:creationId xmlns:a16="http://schemas.microsoft.com/office/drawing/2014/main" id="{E5189EFB-7EFD-44CA-97FD-6595F9AC4D4C}"/>
              </a:ext>
            </a:extLst>
          </p:cNvPr>
          <p:cNvSpPr/>
          <p:nvPr/>
        </p:nvSpPr>
        <p:spPr>
          <a:xfrm rot="11113492">
            <a:off x="7200294" y="2917428"/>
            <a:ext cx="271260" cy="69671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02565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1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100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150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150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150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grpId="0" nodeType="withEffect">
                                  <p:stCondLst>
                                    <p:cond delay="150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grpId="0" nodeType="withEffect">
                                  <p:stCondLst>
                                    <p:cond delay="150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0" presetClass="entr" presetSubtype="0" fill="hold" grpId="0" nodeType="withEffect">
                                  <p:stCondLst>
                                    <p:cond delay="150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CBDD9BF-FDB0-46B5-8F13-FBEA725A8EFF}"/>
              </a:ext>
            </a:extLst>
          </p:cNvPr>
          <p:cNvSpPr>
            <a:spLocks noGrp="1"/>
          </p:cNvSpPr>
          <p:nvPr>
            <p:ph type="subTitle" idx="1"/>
          </p:nvPr>
        </p:nvSpPr>
        <p:spPr>
          <a:xfrm>
            <a:off x="273131" y="787588"/>
            <a:ext cx="11804073" cy="1655762"/>
          </a:xfrm>
        </p:spPr>
        <p:txBody>
          <a:bodyPr/>
          <a:lstStyle/>
          <a:p>
            <a:pPr algn="just"/>
            <a:r>
              <a:rPr lang="en-IN" i="1"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Chalazion/Tarsal cyst/Meibomian gland cyst</a:t>
            </a:r>
            <a:endParaRPr lang="en-GB" i="1"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endParaRPr>
          </a:p>
        </p:txBody>
      </p:sp>
      <p:sp>
        <p:nvSpPr>
          <p:cNvPr id="4" name="Footer Placeholder 3">
            <a:extLst>
              <a:ext uri="{FF2B5EF4-FFF2-40B4-BE49-F238E27FC236}">
                <a16:creationId xmlns:a16="http://schemas.microsoft.com/office/drawing/2014/main" id="{4D657430-2908-41D2-991B-0271EACAA598}"/>
              </a:ext>
            </a:extLst>
          </p:cNvPr>
          <p:cNvSpPr>
            <a:spLocks noGrp="1"/>
          </p:cNvSpPr>
          <p:nvPr>
            <p:ph type="ftr" sz="quarter" idx="11"/>
          </p:nvPr>
        </p:nvSpPr>
        <p:spPr>
          <a:xfrm>
            <a:off x="2006929" y="6486975"/>
            <a:ext cx="8763989" cy="365125"/>
          </a:xfrm>
        </p:spPr>
        <p:txBody>
          <a:bodyPr/>
          <a:lstStyle/>
          <a:p>
            <a:r>
              <a:rPr lang="en-IN" sz="1200" dirty="0">
                <a:solidFill>
                  <a:schemeClr val="bg1">
                    <a:lumMod val="95000"/>
                  </a:schemeClr>
                </a:solidFill>
                <a:effectLst>
                  <a:outerShdw blurRad="38100" dist="38100" dir="2700000" algn="tl">
                    <a:srgbClr val="000000">
                      <a:alpha val="43137"/>
                    </a:srgbClr>
                  </a:outerShdw>
                </a:effectLst>
                <a:latin typeface="Castellar" panose="020A0402060406010301" pitchFamily="18" charset="0"/>
              </a:rPr>
              <a:t>college of veterinary science &amp; animal husbandry, </a:t>
            </a:r>
            <a:r>
              <a:rPr lang="en-IN" sz="1200" dirty="0" err="1">
                <a:solidFill>
                  <a:schemeClr val="bg1">
                    <a:lumMod val="95000"/>
                  </a:schemeClr>
                </a:solidFill>
                <a:effectLst>
                  <a:outerShdw blurRad="38100" dist="38100" dir="2700000" algn="tl">
                    <a:srgbClr val="000000">
                      <a:alpha val="43137"/>
                    </a:srgbClr>
                  </a:outerShdw>
                </a:effectLst>
                <a:latin typeface="Castellar" panose="020A0402060406010301" pitchFamily="18" charset="0"/>
              </a:rPr>
              <a:t>duvasu</a:t>
            </a:r>
            <a:r>
              <a:rPr lang="en-IN" sz="1200" dirty="0">
                <a:solidFill>
                  <a:schemeClr val="bg1">
                    <a:lumMod val="95000"/>
                  </a:schemeClr>
                </a:solidFill>
                <a:effectLst>
                  <a:outerShdw blurRad="38100" dist="38100" dir="2700000" algn="tl">
                    <a:srgbClr val="000000">
                      <a:alpha val="43137"/>
                    </a:srgbClr>
                  </a:outerShdw>
                </a:effectLst>
                <a:latin typeface="Castellar" panose="020A0402060406010301" pitchFamily="18" charset="0"/>
              </a:rPr>
              <a:t>, Mathura (UP)</a:t>
            </a:r>
            <a:endParaRPr lang="en-GB" dirty="0"/>
          </a:p>
        </p:txBody>
      </p:sp>
      <p:pic>
        <p:nvPicPr>
          <p:cNvPr id="5" name="Picture 4">
            <a:extLst>
              <a:ext uri="{FF2B5EF4-FFF2-40B4-BE49-F238E27FC236}">
                <a16:creationId xmlns:a16="http://schemas.microsoft.com/office/drawing/2014/main" id="{C4FBF967-A2B7-4751-945B-C928D9793E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65808"/>
            <a:ext cx="391886" cy="392192"/>
          </a:xfrm>
          <a:prstGeom prst="rect">
            <a:avLst/>
          </a:prstGeom>
        </p:spPr>
      </p:pic>
      <p:pic>
        <p:nvPicPr>
          <p:cNvPr id="6" name="Picture 5">
            <a:extLst>
              <a:ext uri="{FF2B5EF4-FFF2-40B4-BE49-F238E27FC236}">
                <a16:creationId xmlns:a16="http://schemas.microsoft.com/office/drawing/2014/main" id="{2127C9B5-90AC-440F-A8C5-9001BC2CD4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2068" y="102273"/>
            <a:ext cx="4380683" cy="6403656"/>
          </a:xfrm>
          <a:prstGeom prst="rect">
            <a:avLst/>
          </a:prstGeom>
        </p:spPr>
      </p:pic>
      <p:sp>
        <p:nvSpPr>
          <p:cNvPr id="19" name="Arrow: Down 18">
            <a:extLst>
              <a:ext uri="{FF2B5EF4-FFF2-40B4-BE49-F238E27FC236}">
                <a16:creationId xmlns:a16="http://schemas.microsoft.com/office/drawing/2014/main" id="{4431A852-9E2C-4B13-8E75-A1C459658FF0}"/>
              </a:ext>
            </a:extLst>
          </p:cNvPr>
          <p:cNvSpPr/>
          <p:nvPr/>
        </p:nvSpPr>
        <p:spPr>
          <a:xfrm rot="15845330">
            <a:off x="8636718" y="1790462"/>
            <a:ext cx="230094" cy="132303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rrow: Down 15">
            <a:extLst>
              <a:ext uri="{FF2B5EF4-FFF2-40B4-BE49-F238E27FC236}">
                <a16:creationId xmlns:a16="http://schemas.microsoft.com/office/drawing/2014/main" id="{D05BCF99-565D-447F-80B5-3B3D1BAC9A18}"/>
              </a:ext>
            </a:extLst>
          </p:cNvPr>
          <p:cNvSpPr/>
          <p:nvPr/>
        </p:nvSpPr>
        <p:spPr>
          <a:xfrm rot="5943412">
            <a:off x="10921758" y="4126284"/>
            <a:ext cx="271260" cy="69671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Down 19">
            <a:extLst>
              <a:ext uri="{FF2B5EF4-FFF2-40B4-BE49-F238E27FC236}">
                <a16:creationId xmlns:a16="http://schemas.microsoft.com/office/drawing/2014/main" id="{2A1FDD55-D9C9-4234-BFD2-B4805748BFE3}"/>
              </a:ext>
            </a:extLst>
          </p:cNvPr>
          <p:cNvSpPr/>
          <p:nvPr/>
        </p:nvSpPr>
        <p:spPr>
          <a:xfrm rot="3677048">
            <a:off x="9725807" y="-91838"/>
            <a:ext cx="271260" cy="69671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90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150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6"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CBDD9BF-FDB0-46B5-8F13-FBEA725A8EFF}"/>
              </a:ext>
            </a:extLst>
          </p:cNvPr>
          <p:cNvSpPr>
            <a:spLocks noGrp="1"/>
          </p:cNvSpPr>
          <p:nvPr>
            <p:ph type="subTitle" idx="1"/>
          </p:nvPr>
        </p:nvSpPr>
        <p:spPr>
          <a:xfrm>
            <a:off x="273131" y="787588"/>
            <a:ext cx="11804073" cy="1655762"/>
          </a:xfrm>
        </p:spPr>
        <p:txBody>
          <a:bodyPr/>
          <a:lstStyle/>
          <a:p>
            <a:pPr algn="just"/>
            <a:r>
              <a:rPr lang="en-IN" i="1"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Hordeolum/Stye</a:t>
            </a:r>
            <a:endParaRPr lang="en-GB" i="1"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endParaRPr>
          </a:p>
        </p:txBody>
      </p:sp>
      <p:sp>
        <p:nvSpPr>
          <p:cNvPr id="4" name="Footer Placeholder 3">
            <a:extLst>
              <a:ext uri="{FF2B5EF4-FFF2-40B4-BE49-F238E27FC236}">
                <a16:creationId xmlns:a16="http://schemas.microsoft.com/office/drawing/2014/main" id="{4D657430-2908-41D2-991B-0271EACAA598}"/>
              </a:ext>
            </a:extLst>
          </p:cNvPr>
          <p:cNvSpPr>
            <a:spLocks noGrp="1"/>
          </p:cNvSpPr>
          <p:nvPr>
            <p:ph type="ftr" sz="quarter" idx="11"/>
          </p:nvPr>
        </p:nvSpPr>
        <p:spPr>
          <a:xfrm>
            <a:off x="2006929" y="6486975"/>
            <a:ext cx="8763989" cy="365125"/>
          </a:xfrm>
        </p:spPr>
        <p:txBody>
          <a:bodyPr/>
          <a:lstStyle/>
          <a:p>
            <a:r>
              <a:rPr lang="en-IN" sz="1200" dirty="0">
                <a:solidFill>
                  <a:schemeClr val="bg1">
                    <a:lumMod val="95000"/>
                  </a:schemeClr>
                </a:solidFill>
                <a:effectLst>
                  <a:outerShdw blurRad="38100" dist="38100" dir="2700000" algn="tl">
                    <a:srgbClr val="000000">
                      <a:alpha val="43137"/>
                    </a:srgbClr>
                  </a:outerShdw>
                </a:effectLst>
                <a:latin typeface="Castellar" panose="020A0402060406010301" pitchFamily="18" charset="0"/>
              </a:rPr>
              <a:t>college of veterinary science &amp; animal husbandry, </a:t>
            </a:r>
            <a:r>
              <a:rPr lang="en-IN" sz="1200" dirty="0" err="1">
                <a:solidFill>
                  <a:schemeClr val="bg1">
                    <a:lumMod val="95000"/>
                  </a:schemeClr>
                </a:solidFill>
                <a:effectLst>
                  <a:outerShdw blurRad="38100" dist="38100" dir="2700000" algn="tl">
                    <a:srgbClr val="000000">
                      <a:alpha val="43137"/>
                    </a:srgbClr>
                  </a:outerShdw>
                </a:effectLst>
                <a:latin typeface="Castellar" panose="020A0402060406010301" pitchFamily="18" charset="0"/>
              </a:rPr>
              <a:t>duvasu</a:t>
            </a:r>
            <a:r>
              <a:rPr lang="en-IN" sz="1200" dirty="0">
                <a:solidFill>
                  <a:schemeClr val="bg1">
                    <a:lumMod val="95000"/>
                  </a:schemeClr>
                </a:solidFill>
                <a:effectLst>
                  <a:outerShdw blurRad="38100" dist="38100" dir="2700000" algn="tl">
                    <a:srgbClr val="000000">
                      <a:alpha val="43137"/>
                    </a:srgbClr>
                  </a:outerShdw>
                </a:effectLst>
                <a:latin typeface="Castellar" panose="020A0402060406010301" pitchFamily="18" charset="0"/>
              </a:rPr>
              <a:t>, Mathura (UP)</a:t>
            </a:r>
            <a:endParaRPr lang="en-GB" dirty="0"/>
          </a:p>
        </p:txBody>
      </p:sp>
      <p:pic>
        <p:nvPicPr>
          <p:cNvPr id="5" name="Picture 4">
            <a:extLst>
              <a:ext uri="{FF2B5EF4-FFF2-40B4-BE49-F238E27FC236}">
                <a16:creationId xmlns:a16="http://schemas.microsoft.com/office/drawing/2014/main" id="{C4FBF967-A2B7-4751-945B-C928D9793E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65808"/>
            <a:ext cx="391886" cy="392192"/>
          </a:xfrm>
          <a:prstGeom prst="rect">
            <a:avLst/>
          </a:prstGeom>
        </p:spPr>
      </p:pic>
      <p:pic>
        <p:nvPicPr>
          <p:cNvPr id="7" name="Picture 6">
            <a:extLst>
              <a:ext uri="{FF2B5EF4-FFF2-40B4-BE49-F238E27FC236}">
                <a16:creationId xmlns:a16="http://schemas.microsoft.com/office/drawing/2014/main" id="{5D923402-45F9-4CA5-81F7-AA1C92863B3D}"/>
              </a:ext>
            </a:extLst>
          </p:cNvPr>
          <p:cNvPicPr>
            <a:picLocks noChangeAspect="1"/>
          </p:cNvPicPr>
          <p:nvPr/>
        </p:nvPicPr>
        <p:blipFill rotWithShape="1">
          <a:blip r:embed="rId3">
            <a:extLst>
              <a:ext uri="{28A0092B-C50C-407E-A947-70E740481C1C}">
                <a14:useLocalDpi xmlns:a14="http://schemas.microsoft.com/office/drawing/2010/main" val="0"/>
              </a:ext>
            </a:extLst>
          </a:blip>
          <a:srcRect l="35914" t="54796" r="45304" b="13013"/>
          <a:stretch/>
        </p:blipFill>
        <p:spPr>
          <a:xfrm>
            <a:off x="5129937" y="644850"/>
            <a:ext cx="3645927" cy="4686568"/>
          </a:xfrm>
          <a:prstGeom prst="rect">
            <a:avLst/>
          </a:prstGeom>
        </p:spPr>
      </p:pic>
    </p:spTree>
    <p:extLst>
      <p:ext uri="{BB962C8B-B14F-4D97-AF65-F5344CB8AC3E}">
        <p14:creationId xmlns:p14="http://schemas.microsoft.com/office/powerpoint/2010/main" val="2208604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CBDD9BF-FDB0-46B5-8F13-FBEA725A8EFF}"/>
              </a:ext>
            </a:extLst>
          </p:cNvPr>
          <p:cNvSpPr>
            <a:spLocks noGrp="1"/>
          </p:cNvSpPr>
          <p:nvPr>
            <p:ph type="subTitle" idx="1"/>
          </p:nvPr>
        </p:nvSpPr>
        <p:spPr>
          <a:xfrm>
            <a:off x="273131" y="787588"/>
            <a:ext cx="11804073" cy="1655762"/>
          </a:xfrm>
        </p:spPr>
        <p:txBody>
          <a:bodyPr/>
          <a:lstStyle/>
          <a:p>
            <a:pPr algn="just"/>
            <a:r>
              <a:rPr lang="en-IN" i="1"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Entropion</a:t>
            </a:r>
            <a:endParaRPr lang="en-GB" i="1"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endParaRPr>
          </a:p>
        </p:txBody>
      </p:sp>
      <p:sp>
        <p:nvSpPr>
          <p:cNvPr id="4" name="Footer Placeholder 3">
            <a:extLst>
              <a:ext uri="{FF2B5EF4-FFF2-40B4-BE49-F238E27FC236}">
                <a16:creationId xmlns:a16="http://schemas.microsoft.com/office/drawing/2014/main" id="{4D657430-2908-41D2-991B-0271EACAA598}"/>
              </a:ext>
            </a:extLst>
          </p:cNvPr>
          <p:cNvSpPr>
            <a:spLocks noGrp="1"/>
          </p:cNvSpPr>
          <p:nvPr>
            <p:ph type="ftr" sz="quarter" idx="11"/>
          </p:nvPr>
        </p:nvSpPr>
        <p:spPr>
          <a:xfrm>
            <a:off x="2006929" y="6486975"/>
            <a:ext cx="8763989" cy="365125"/>
          </a:xfrm>
        </p:spPr>
        <p:txBody>
          <a:bodyPr/>
          <a:lstStyle/>
          <a:p>
            <a:r>
              <a:rPr lang="en-IN" sz="1200" dirty="0">
                <a:solidFill>
                  <a:schemeClr val="bg1">
                    <a:lumMod val="95000"/>
                  </a:schemeClr>
                </a:solidFill>
                <a:effectLst>
                  <a:outerShdw blurRad="38100" dist="38100" dir="2700000" algn="tl">
                    <a:srgbClr val="000000">
                      <a:alpha val="43137"/>
                    </a:srgbClr>
                  </a:outerShdw>
                </a:effectLst>
                <a:latin typeface="Castellar" panose="020A0402060406010301" pitchFamily="18" charset="0"/>
              </a:rPr>
              <a:t>college of veterinary science &amp; animal husbandry, </a:t>
            </a:r>
            <a:r>
              <a:rPr lang="en-IN" sz="1200" dirty="0" err="1">
                <a:solidFill>
                  <a:schemeClr val="bg1">
                    <a:lumMod val="95000"/>
                  </a:schemeClr>
                </a:solidFill>
                <a:effectLst>
                  <a:outerShdw blurRad="38100" dist="38100" dir="2700000" algn="tl">
                    <a:srgbClr val="000000">
                      <a:alpha val="43137"/>
                    </a:srgbClr>
                  </a:outerShdw>
                </a:effectLst>
                <a:latin typeface="Castellar" panose="020A0402060406010301" pitchFamily="18" charset="0"/>
              </a:rPr>
              <a:t>duvasu</a:t>
            </a:r>
            <a:r>
              <a:rPr lang="en-IN" sz="1200" dirty="0">
                <a:solidFill>
                  <a:schemeClr val="bg1">
                    <a:lumMod val="95000"/>
                  </a:schemeClr>
                </a:solidFill>
                <a:effectLst>
                  <a:outerShdw blurRad="38100" dist="38100" dir="2700000" algn="tl">
                    <a:srgbClr val="000000">
                      <a:alpha val="43137"/>
                    </a:srgbClr>
                  </a:outerShdw>
                </a:effectLst>
                <a:latin typeface="Castellar" panose="020A0402060406010301" pitchFamily="18" charset="0"/>
              </a:rPr>
              <a:t>, Mathura (UP)</a:t>
            </a:r>
            <a:endParaRPr lang="en-GB" dirty="0"/>
          </a:p>
        </p:txBody>
      </p:sp>
      <p:pic>
        <p:nvPicPr>
          <p:cNvPr id="5" name="Picture 4">
            <a:extLst>
              <a:ext uri="{FF2B5EF4-FFF2-40B4-BE49-F238E27FC236}">
                <a16:creationId xmlns:a16="http://schemas.microsoft.com/office/drawing/2014/main" id="{C4FBF967-A2B7-4751-945B-C928D9793E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65808"/>
            <a:ext cx="391886" cy="392192"/>
          </a:xfrm>
          <a:prstGeom prst="rect">
            <a:avLst/>
          </a:prstGeom>
        </p:spPr>
      </p:pic>
      <p:pic>
        <p:nvPicPr>
          <p:cNvPr id="6" name="Picture 5">
            <a:extLst>
              <a:ext uri="{FF2B5EF4-FFF2-40B4-BE49-F238E27FC236}">
                <a16:creationId xmlns:a16="http://schemas.microsoft.com/office/drawing/2014/main" id="{192F1EAC-C4D1-43C9-A4D9-B2EE173E2A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585787"/>
            <a:ext cx="7620000" cy="5686425"/>
          </a:xfrm>
          <a:prstGeom prst="rect">
            <a:avLst/>
          </a:prstGeom>
        </p:spPr>
      </p:pic>
    </p:spTree>
    <p:extLst>
      <p:ext uri="{BB962C8B-B14F-4D97-AF65-F5344CB8AC3E}">
        <p14:creationId xmlns:p14="http://schemas.microsoft.com/office/powerpoint/2010/main" val="1713041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CBDD9BF-FDB0-46B5-8F13-FBEA725A8EFF}"/>
              </a:ext>
            </a:extLst>
          </p:cNvPr>
          <p:cNvSpPr>
            <a:spLocks noGrp="1"/>
          </p:cNvSpPr>
          <p:nvPr>
            <p:ph type="subTitle" idx="1"/>
          </p:nvPr>
        </p:nvSpPr>
        <p:spPr>
          <a:xfrm>
            <a:off x="273131" y="787588"/>
            <a:ext cx="11804073" cy="1655762"/>
          </a:xfrm>
        </p:spPr>
        <p:txBody>
          <a:bodyPr/>
          <a:lstStyle/>
          <a:p>
            <a:pPr algn="just"/>
            <a:r>
              <a:rPr lang="en-IN" i="1"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Entropion</a:t>
            </a:r>
            <a:endParaRPr lang="en-GB" i="1"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endParaRPr>
          </a:p>
        </p:txBody>
      </p:sp>
      <p:sp>
        <p:nvSpPr>
          <p:cNvPr id="4" name="Footer Placeholder 3">
            <a:extLst>
              <a:ext uri="{FF2B5EF4-FFF2-40B4-BE49-F238E27FC236}">
                <a16:creationId xmlns:a16="http://schemas.microsoft.com/office/drawing/2014/main" id="{4D657430-2908-41D2-991B-0271EACAA598}"/>
              </a:ext>
            </a:extLst>
          </p:cNvPr>
          <p:cNvSpPr>
            <a:spLocks noGrp="1"/>
          </p:cNvSpPr>
          <p:nvPr>
            <p:ph type="ftr" sz="quarter" idx="11"/>
          </p:nvPr>
        </p:nvSpPr>
        <p:spPr>
          <a:xfrm>
            <a:off x="2006929" y="6486975"/>
            <a:ext cx="8763989" cy="365125"/>
          </a:xfrm>
        </p:spPr>
        <p:txBody>
          <a:bodyPr/>
          <a:lstStyle/>
          <a:p>
            <a:r>
              <a:rPr lang="en-IN" sz="1200" dirty="0">
                <a:solidFill>
                  <a:schemeClr val="bg1">
                    <a:lumMod val="95000"/>
                  </a:schemeClr>
                </a:solidFill>
                <a:effectLst>
                  <a:outerShdw blurRad="38100" dist="38100" dir="2700000" algn="tl">
                    <a:srgbClr val="000000">
                      <a:alpha val="43137"/>
                    </a:srgbClr>
                  </a:outerShdw>
                </a:effectLst>
                <a:latin typeface="Castellar" panose="020A0402060406010301" pitchFamily="18" charset="0"/>
              </a:rPr>
              <a:t>college of veterinary science &amp; animal husbandry, </a:t>
            </a:r>
            <a:r>
              <a:rPr lang="en-IN" sz="1200" dirty="0" err="1">
                <a:solidFill>
                  <a:schemeClr val="bg1">
                    <a:lumMod val="95000"/>
                  </a:schemeClr>
                </a:solidFill>
                <a:effectLst>
                  <a:outerShdw blurRad="38100" dist="38100" dir="2700000" algn="tl">
                    <a:srgbClr val="000000">
                      <a:alpha val="43137"/>
                    </a:srgbClr>
                  </a:outerShdw>
                </a:effectLst>
                <a:latin typeface="Castellar" panose="020A0402060406010301" pitchFamily="18" charset="0"/>
              </a:rPr>
              <a:t>duvasu</a:t>
            </a:r>
            <a:r>
              <a:rPr lang="en-IN" sz="1200" dirty="0">
                <a:solidFill>
                  <a:schemeClr val="bg1">
                    <a:lumMod val="95000"/>
                  </a:schemeClr>
                </a:solidFill>
                <a:effectLst>
                  <a:outerShdw blurRad="38100" dist="38100" dir="2700000" algn="tl">
                    <a:srgbClr val="000000">
                      <a:alpha val="43137"/>
                    </a:srgbClr>
                  </a:outerShdw>
                </a:effectLst>
                <a:latin typeface="Castellar" panose="020A0402060406010301" pitchFamily="18" charset="0"/>
              </a:rPr>
              <a:t>, Mathura (UP)</a:t>
            </a:r>
            <a:endParaRPr lang="en-GB" dirty="0"/>
          </a:p>
        </p:txBody>
      </p:sp>
      <p:pic>
        <p:nvPicPr>
          <p:cNvPr id="5" name="Picture 4">
            <a:extLst>
              <a:ext uri="{FF2B5EF4-FFF2-40B4-BE49-F238E27FC236}">
                <a16:creationId xmlns:a16="http://schemas.microsoft.com/office/drawing/2014/main" id="{C4FBF967-A2B7-4751-945B-C928D9793E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65808"/>
            <a:ext cx="391886" cy="392192"/>
          </a:xfrm>
          <a:prstGeom prst="rect">
            <a:avLst/>
          </a:prstGeom>
        </p:spPr>
      </p:pic>
      <p:pic>
        <p:nvPicPr>
          <p:cNvPr id="9" name="Picture 8">
            <a:extLst>
              <a:ext uri="{FF2B5EF4-FFF2-40B4-BE49-F238E27FC236}">
                <a16:creationId xmlns:a16="http://schemas.microsoft.com/office/drawing/2014/main" id="{6FA43688-59E9-450B-9F9E-A96B5842467F}"/>
              </a:ext>
            </a:extLst>
          </p:cNvPr>
          <p:cNvPicPr>
            <a:picLocks noChangeAspect="1"/>
          </p:cNvPicPr>
          <p:nvPr/>
        </p:nvPicPr>
        <p:blipFill rotWithShape="1">
          <a:blip r:embed="rId3">
            <a:extLst>
              <a:ext uri="{28A0092B-C50C-407E-A947-70E740481C1C}">
                <a14:useLocalDpi xmlns:a14="http://schemas.microsoft.com/office/drawing/2010/main" val="0"/>
              </a:ext>
            </a:extLst>
          </a:blip>
          <a:srcRect l="30546"/>
          <a:stretch/>
        </p:blipFill>
        <p:spPr>
          <a:xfrm>
            <a:off x="2722418" y="637799"/>
            <a:ext cx="6747164" cy="5634413"/>
          </a:xfrm>
          <a:prstGeom prst="rect">
            <a:avLst/>
          </a:prstGeom>
        </p:spPr>
      </p:pic>
    </p:spTree>
    <p:extLst>
      <p:ext uri="{BB962C8B-B14F-4D97-AF65-F5344CB8AC3E}">
        <p14:creationId xmlns:p14="http://schemas.microsoft.com/office/powerpoint/2010/main" val="2366336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CBDD9BF-FDB0-46B5-8F13-FBEA725A8EFF}"/>
              </a:ext>
            </a:extLst>
          </p:cNvPr>
          <p:cNvSpPr>
            <a:spLocks noGrp="1"/>
          </p:cNvSpPr>
          <p:nvPr>
            <p:ph type="subTitle" idx="1"/>
          </p:nvPr>
        </p:nvSpPr>
        <p:spPr>
          <a:xfrm>
            <a:off x="273131" y="787588"/>
            <a:ext cx="11804073" cy="1655762"/>
          </a:xfrm>
        </p:spPr>
        <p:txBody>
          <a:bodyPr/>
          <a:lstStyle/>
          <a:p>
            <a:pPr algn="just"/>
            <a:r>
              <a:rPr lang="en-IN" i="1"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Entropion</a:t>
            </a:r>
            <a:endParaRPr lang="en-GB" i="1"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endParaRPr>
          </a:p>
        </p:txBody>
      </p:sp>
      <p:sp>
        <p:nvSpPr>
          <p:cNvPr id="4" name="Footer Placeholder 3">
            <a:extLst>
              <a:ext uri="{FF2B5EF4-FFF2-40B4-BE49-F238E27FC236}">
                <a16:creationId xmlns:a16="http://schemas.microsoft.com/office/drawing/2014/main" id="{4D657430-2908-41D2-991B-0271EACAA598}"/>
              </a:ext>
            </a:extLst>
          </p:cNvPr>
          <p:cNvSpPr>
            <a:spLocks noGrp="1"/>
          </p:cNvSpPr>
          <p:nvPr>
            <p:ph type="ftr" sz="quarter" idx="11"/>
          </p:nvPr>
        </p:nvSpPr>
        <p:spPr>
          <a:xfrm>
            <a:off x="2006929" y="6486975"/>
            <a:ext cx="8763989" cy="365125"/>
          </a:xfrm>
        </p:spPr>
        <p:txBody>
          <a:bodyPr/>
          <a:lstStyle/>
          <a:p>
            <a:r>
              <a:rPr lang="en-IN" sz="1200" dirty="0">
                <a:solidFill>
                  <a:schemeClr val="bg1">
                    <a:lumMod val="95000"/>
                  </a:schemeClr>
                </a:solidFill>
                <a:effectLst>
                  <a:outerShdw blurRad="38100" dist="38100" dir="2700000" algn="tl">
                    <a:srgbClr val="000000">
                      <a:alpha val="43137"/>
                    </a:srgbClr>
                  </a:outerShdw>
                </a:effectLst>
                <a:latin typeface="Castellar" panose="020A0402060406010301" pitchFamily="18" charset="0"/>
              </a:rPr>
              <a:t>college of veterinary science &amp; animal husbandry, </a:t>
            </a:r>
            <a:r>
              <a:rPr lang="en-IN" sz="1200" dirty="0" err="1">
                <a:solidFill>
                  <a:schemeClr val="bg1">
                    <a:lumMod val="95000"/>
                  </a:schemeClr>
                </a:solidFill>
                <a:effectLst>
                  <a:outerShdw blurRad="38100" dist="38100" dir="2700000" algn="tl">
                    <a:srgbClr val="000000">
                      <a:alpha val="43137"/>
                    </a:srgbClr>
                  </a:outerShdw>
                </a:effectLst>
                <a:latin typeface="Castellar" panose="020A0402060406010301" pitchFamily="18" charset="0"/>
              </a:rPr>
              <a:t>duvasu</a:t>
            </a:r>
            <a:r>
              <a:rPr lang="en-IN" sz="1200" dirty="0">
                <a:solidFill>
                  <a:schemeClr val="bg1">
                    <a:lumMod val="95000"/>
                  </a:schemeClr>
                </a:solidFill>
                <a:effectLst>
                  <a:outerShdw blurRad="38100" dist="38100" dir="2700000" algn="tl">
                    <a:srgbClr val="000000">
                      <a:alpha val="43137"/>
                    </a:srgbClr>
                  </a:outerShdw>
                </a:effectLst>
                <a:latin typeface="Castellar" panose="020A0402060406010301" pitchFamily="18" charset="0"/>
              </a:rPr>
              <a:t>, Mathura (UP)</a:t>
            </a:r>
            <a:endParaRPr lang="en-GB" dirty="0"/>
          </a:p>
        </p:txBody>
      </p:sp>
      <p:pic>
        <p:nvPicPr>
          <p:cNvPr id="5" name="Picture 4">
            <a:extLst>
              <a:ext uri="{FF2B5EF4-FFF2-40B4-BE49-F238E27FC236}">
                <a16:creationId xmlns:a16="http://schemas.microsoft.com/office/drawing/2014/main" id="{C4FBF967-A2B7-4751-945B-C928D9793E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65808"/>
            <a:ext cx="391886" cy="392192"/>
          </a:xfrm>
          <a:prstGeom prst="rect">
            <a:avLst/>
          </a:prstGeom>
        </p:spPr>
      </p:pic>
      <p:pic>
        <p:nvPicPr>
          <p:cNvPr id="11" name="Picture 10">
            <a:extLst>
              <a:ext uri="{FF2B5EF4-FFF2-40B4-BE49-F238E27FC236}">
                <a16:creationId xmlns:a16="http://schemas.microsoft.com/office/drawing/2014/main" id="{EC617AC5-F621-45C9-BBA3-1B546DE94B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5016" y="921571"/>
            <a:ext cx="7600301" cy="5066868"/>
          </a:xfrm>
          <a:prstGeom prst="rect">
            <a:avLst/>
          </a:prstGeom>
        </p:spPr>
      </p:pic>
    </p:spTree>
    <p:extLst>
      <p:ext uri="{BB962C8B-B14F-4D97-AF65-F5344CB8AC3E}">
        <p14:creationId xmlns:p14="http://schemas.microsoft.com/office/powerpoint/2010/main" val="362902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CBDD9BF-FDB0-46B5-8F13-FBEA725A8EFF}"/>
              </a:ext>
            </a:extLst>
          </p:cNvPr>
          <p:cNvSpPr>
            <a:spLocks noGrp="1"/>
          </p:cNvSpPr>
          <p:nvPr>
            <p:ph type="subTitle" idx="1"/>
          </p:nvPr>
        </p:nvSpPr>
        <p:spPr>
          <a:xfrm>
            <a:off x="273131" y="787588"/>
            <a:ext cx="11804073" cy="1655762"/>
          </a:xfrm>
        </p:spPr>
        <p:txBody>
          <a:bodyPr/>
          <a:lstStyle/>
          <a:p>
            <a:pPr algn="just"/>
            <a:r>
              <a:rPr lang="en-IN" i="1"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Entropion: </a:t>
            </a:r>
            <a:r>
              <a:rPr lang="en-IN"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rPr>
              <a:t>in very young animals, temporary tacking of the palpebral skin until skull is fully formed. In many cases only this much is required and as the animal attains maturity the condition disappears.</a:t>
            </a:r>
          </a:p>
          <a:p>
            <a:pPr algn="just"/>
            <a:endParaRPr lang="en-GB" dirty="0">
              <a:solidFill>
                <a:schemeClr val="bg1">
                  <a:lumMod val="95000"/>
                </a:schemeClr>
              </a:solidFill>
              <a:effectLst>
                <a:outerShdw blurRad="38100" dist="38100" dir="2700000" algn="tl">
                  <a:srgbClr val="000000">
                    <a:alpha val="43137"/>
                  </a:srgbClr>
                </a:outerShdw>
              </a:effectLst>
              <a:latin typeface="Garamond" panose="02020404030301010803" pitchFamily="18" charset="0"/>
            </a:endParaRPr>
          </a:p>
        </p:txBody>
      </p:sp>
      <p:sp>
        <p:nvSpPr>
          <p:cNvPr id="4" name="Footer Placeholder 3">
            <a:extLst>
              <a:ext uri="{FF2B5EF4-FFF2-40B4-BE49-F238E27FC236}">
                <a16:creationId xmlns:a16="http://schemas.microsoft.com/office/drawing/2014/main" id="{4D657430-2908-41D2-991B-0271EACAA598}"/>
              </a:ext>
            </a:extLst>
          </p:cNvPr>
          <p:cNvSpPr>
            <a:spLocks noGrp="1"/>
          </p:cNvSpPr>
          <p:nvPr>
            <p:ph type="ftr" sz="quarter" idx="11"/>
          </p:nvPr>
        </p:nvSpPr>
        <p:spPr>
          <a:xfrm>
            <a:off x="2006929" y="6486975"/>
            <a:ext cx="8763989" cy="365125"/>
          </a:xfrm>
        </p:spPr>
        <p:txBody>
          <a:bodyPr/>
          <a:lstStyle/>
          <a:p>
            <a:r>
              <a:rPr lang="en-IN" sz="1200" dirty="0">
                <a:solidFill>
                  <a:schemeClr val="bg1">
                    <a:lumMod val="95000"/>
                  </a:schemeClr>
                </a:solidFill>
                <a:effectLst>
                  <a:outerShdw blurRad="38100" dist="38100" dir="2700000" algn="tl">
                    <a:srgbClr val="000000">
                      <a:alpha val="43137"/>
                    </a:srgbClr>
                  </a:outerShdw>
                </a:effectLst>
                <a:latin typeface="Castellar" panose="020A0402060406010301" pitchFamily="18" charset="0"/>
              </a:rPr>
              <a:t>college of veterinary science &amp; animal husbandry, </a:t>
            </a:r>
            <a:r>
              <a:rPr lang="en-IN" sz="1200" dirty="0" err="1">
                <a:solidFill>
                  <a:schemeClr val="bg1">
                    <a:lumMod val="95000"/>
                  </a:schemeClr>
                </a:solidFill>
                <a:effectLst>
                  <a:outerShdw blurRad="38100" dist="38100" dir="2700000" algn="tl">
                    <a:srgbClr val="000000">
                      <a:alpha val="43137"/>
                    </a:srgbClr>
                  </a:outerShdw>
                </a:effectLst>
                <a:latin typeface="Castellar" panose="020A0402060406010301" pitchFamily="18" charset="0"/>
              </a:rPr>
              <a:t>duvasu</a:t>
            </a:r>
            <a:r>
              <a:rPr lang="en-IN" sz="1200" dirty="0">
                <a:solidFill>
                  <a:schemeClr val="bg1">
                    <a:lumMod val="95000"/>
                  </a:schemeClr>
                </a:solidFill>
                <a:effectLst>
                  <a:outerShdw blurRad="38100" dist="38100" dir="2700000" algn="tl">
                    <a:srgbClr val="000000">
                      <a:alpha val="43137"/>
                    </a:srgbClr>
                  </a:outerShdw>
                </a:effectLst>
                <a:latin typeface="Castellar" panose="020A0402060406010301" pitchFamily="18" charset="0"/>
              </a:rPr>
              <a:t>, Mathura (UP)</a:t>
            </a:r>
            <a:endParaRPr lang="en-GB" dirty="0"/>
          </a:p>
        </p:txBody>
      </p:sp>
      <p:pic>
        <p:nvPicPr>
          <p:cNvPr id="5" name="Picture 4">
            <a:extLst>
              <a:ext uri="{FF2B5EF4-FFF2-40B4-BE49-F238E27FC236}">
                <a16:creationId xmlns:a16="http://schemas.microsoft.com/office/drawing/2014/main" id="{C4FBF967-A2B7-4751-945B-C928D9793E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65808"/>
            <a:ext cx="391886" cy="392192"/>
          </a:xfrm>
          <a:prstGeom prst="rect">
            <a:avLst/>
          </a:prstGeom>
        </p:spPr>
      </p:pic>
      <p:pic>
        <p:nvPicPr>
          <p:cNvPr id="7" name="Picture 6">
            <a:extLst>
              <a:ext uri="{FF2B5EF4-FFF2-40B4-BE49-F238E27FC236}">
                <a16:creationId xmlns:a16="http://schemas.microsoft.com/office/drawing/2014/main" id="{DD1AFB1D-2C68-43A1-8CD0-D51C99DEB8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4581" y="1049070"/>
            <a:ext cx="7831767" cy="5484371"/>
          </a:xfrm>
          <a:prstGeom prst="rect">
            <a:avLst/>
          </a:prstGeom>
        </p:spPr>
      </p:pic>
    </p:spTree>
    <p:extLst>
      <p:ext uri="{BB962C8B-B14F-4D97-AF65-F5344CB8AC3E}">
        <p14:creationId xmlns:p14="http://schemas.microsoft.com/office/powerpoint/2010/main" val="7523789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4181</TotalTime>
  <Words>614</Words>
  <Application>Microsoft Office PowerPoint</Application>
  <PresentationFormat>Widescreen</PresentationFormat>
  <Paragraphs>80</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Castellar</vt:lpstr>
      <vt:lpstr>Garamond</vt:lpstr>
      <vt:lpstr>Office Theme</vt:lpstr>
      <vt:lpstr>The eye Palpebrae</vt:lpstr>
      <vt:lpstr>Affections of  Palpebrae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eye</dc:title>
  <dc:creator>Gulshan</dc:creator>
  <cp:lastModifiedBy>Gulshan</cp:lastModifiedBy>
  <cp:revision>39</cp:revision>
  <dcterms:created xsi:type="dcterms:W3CDTF">2021-07-18T13:00:00Z</dcterms:created>
  <dcterms:modified xsi:type="dcterms:W3CDTF">2021-08-01T15:46:18Z</dcterms:modified>
</cp:coreProperties>
</file>