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5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12EA-2F48-4A3D-BA40-71C43FBE0AE7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F2D7A-EF4C-4845-AB5C-5BA0F3133C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9BAE-8666-4110-AC61-5BD1F947F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24E0A-89C3-44D6-B340-C2F8FA105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88BB2-220E-469E-AEF6-7A855F2B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DF9B-1A07-4F6F-9A00-190F4C7AA0CA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0BBD9-3114-4555-B013-BBAF60C1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C97C-55B4-4A0B-928D-E7C359AC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8052-39EF-4140-8060-72AFEC3E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55E73-7F5B-421D-973D-8FDDB4653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6B838-2A56-4F41-AFF3-5207E3E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C2AB-AD41-4A73-AABA-A4F244B48E25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4201-B000-4AD8-9F73-ACB992CD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FE22-6F51-4290-B24C-2B95C163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5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9050F-0E75-423F-B9E9-5A55C2161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F46B1-5D15-4A0F-982A-D59D133F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44CE6-8162-47D8-88B0-40B62F7B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9B3B-F083-46B7-B883-3945926BF707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EEE61-9F79-45C8-83F1-A6403C3D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40073-E60A-4911-BC50-85B3A1F0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0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FC07-99E7-45AD-B90A-81AB2AF2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0904A-F348-4FCA-ACD7-2DDB10A8C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51F2C-6229-4F3F-A1E4-404A1BB1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1241-AD49-481F-8840-037B0CC66013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98F9A-5A73-40BB-9A55-B6F625B3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01075-C220-4A36-844B-4A24D6C8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4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38D4-2A36-43D7-AF73-EA914960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D8647-A975-4CE4-A93A-C6770E00F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F85DD-B089-40B8-BF84-97B8054F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14-0F2D-4837-929C-DB9B8ABE83CC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D1AFC-5704-407A-B943-49EC32E8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43F1F-7019-418A-A993-BF2C5839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BC46-F04E-43D8-AEA4-7E9E741A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6796-8B66-4979-8A79-3D8401DD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633-83B2-40DF-A0AA-958E42965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CC92-39B7-4664-B680-10DAD3E4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184D-B244-4C0C-B194-AF98632097AF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307AB-2DC9-45D0-A835-958A828C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CA751-F72B-4545-899B-F2364D37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4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F25E-9429-4116-A40E-1C2254A2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881F3-E2FC-4CA5-8F3A-B47EF0C7A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4C7CA-6B70-4F3F-A044-59F4D904D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E1167-A65B-44AB-A0D7-BE1335726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2A88C-972E-4C5A-B68C-CAA158908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1E092-9E46-471C-8AE6-C56BF91B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DFC0-3298-4C9F-B833-3AF1B604C968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1469E-6E91-49C9-A930-A7309307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1DF55-7819-408C-9FD6-3117A2A7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2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A8C0A-D97F-4F82-8F08-C351C315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A88EB-8344-4DEC-9471-FEE9A18E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A82-511E-4D67-AB1C-BA94997561E1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8D028-9A1F-44DA-8917-8F6F2394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87586-847F-432A-8FA7-15F03DA2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7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E765B-8C09-4C2F-AE18-23E28E96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3BCD-F9A2-4CDF-AB5F-DC5C62F6704E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C8AC3-627D-4D73-9FA9-35C15721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F25F8-C8A6-40F8-9FB7-65B908D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34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CC31-FB0A-4E1D-9E54-8B99D088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B24E7-E45D-4148-9A7D-B508944D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3752D-0C20-40FC-B095-7CDE8FB82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40332-FC23-4B08-AD6E-F1012055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39BD-8D68-4EAB-A8D3-978B7952565F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29059-476F-4372-B304-58F04484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EE4C3-D097-43DD-BA9E-450D6EB0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0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2CE2-B067-4F79-8F3D-6D0948BF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C09C5-D7C8-4377-9C09-3647EAC04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4E725-3FE3-4A3E-9E42-8D7F3524C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C1C1A-4F40-4BD5-B7C6-ADE7D0B5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28E-3A54-4908-A1A3-4D7D5054D07C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B0D62-CBB1-4901-8C15-1E347C51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11140-882C-4C51-89C1-38E9F4FF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20354-A5CA-4405-A729-B083726A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95E82-1F3C-4B20-8952-27071B1A2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9ACC4-A476-4868-99A5-C6B962AEC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A899-AC55-4348-9E97-4A23811C1E59}" type="datetime1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46114-2EAC-471F-8191-AE45F4E4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Dept. of Veterinary Surgery and Radiology, CoVSc &amp; AH, DUVASU, Mathura-281001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AE994-BEA9-4EDE-B889-338A0DA3C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1E501-47EB-4F8D-A2E8-30E000F27F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F1A1-E057-4233-97E1-6964D9B30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371"/>
            <a:ext cx="9144000" cy="3918858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Affections of </a:t>
            </a:r>
            <a:r>
              <a:rPr lang="en-IN" sz="13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Teeth</a:t>
            </a:r>
            <a:br>
              <a:rPr lang="en-IN" sz="8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IN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………</a:t>
            </a:r>
            <a:r>
              <a:rPr lang="en-IN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continued</a:t>
            </a:r>
            <a:endParaRPr lang="en-GB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34296-8DCE-47D2-BA0A-12B39C7AC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1924"/>
            <a:ext cx="9144000" cy="1303790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Gulshan Kumar</a:t>
            </a:r>
          </a:p>
          <a:p>
            <a:r>
              <a:rPr lang="en-IN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MVSc</a:t>
            </a:r>
            <a:r>
              <a:rPr lang="en-IN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PhD</a:t>
            </a:r>
            <a:endParaRPr lang="en-GB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3330-5904-42C5-9625-785820B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7357" y="6298066"/>
            <a:ext cx="8037286" cy="365125"/>
          </a:xfrm>
        </p:spPr>
        <p:txBody>
          <a:bodyPr/>
          <a:lstStyle/>
          <a:p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Veterinary Surgery and Radiology, </a:t>
            </a:r>
            <a:r>
              <a:rPr lang="en-IN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CoVSc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AH, DUVASU, Mathura-281001</a:t>
            </a:r>
            <a:endParaRPr lang="en-GB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4EAD9-990E-4036-BCB6-2F44C99E9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6197378"/>
            <a:ext cx="566057" cy="5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4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2092E2-6A43-48BD-B3FD-709FA4C1E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6" y="428301"/>
            <a:ext cx="5384800" cy="586976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6934296-8DCE-47D2-BA0A-12B39C7AC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" y="728210"/>
            <a:ext cx="10987314" cy="5150076"/>
          </a:xfrm>
        </p:spPr>
        <p:txBody>
          <a:bodyPr>
            <a:normAutofit/>
          </a:bodyPr>
          <a:lstStyle/>
          <a:p>
            <a:pPr algn="just"/>
            <a:r>
              <a:rPr lang="en-IN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Dental fistula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Abuts on the root of the tooth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Ætiology: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Alveolar periostitis or dental abscessation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Trauma</a:t>
            </a:r>
          </a:p>
          <a:p>
            <a:pPr algn="just"/>
            <a:endParaRPr lang="en-IN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/>
            <a:endParaRPr lang="en-GB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3330-5904-42C5-9625-785820B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7357" y="6298066"/>
            <a:ext cx="8037286" cy="365125"/>
          </a:xfrm>
        </p:spPr>
        <p:txBody>
          <a:bodyPr/>
          <a:lstStyle/>
          <a:p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Veterinary Surgery and Radiology, </a:t>
            </a:r>
            <a:r>
              <a:rPr lang="en-IN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CoVSc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AH, DUVASU, Mathura-281001</a:t>
            </a:r>
            <a:endParaRPr lang="en-GB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4EAD9-990E-4036-BCB6-2F44C99E9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6197378"/>
            <a:ext cx="566057" cy="5664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EADE51B-0863-48FB-8C0B-EF4DFA6BEA07}"/>
              </a:ext>
            </a:extLst>
          </p:cNvPr>
          <p:cNvSpPr/>
          <p:nvPr/>
        </p:nvSpPr>
        <p:spPr>
          <a:xfrm>
            <a:off x="8490857" y="2902857"/>
            <a:ext cx="899886" cy="928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2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934296-8DCE-47D2-BA0A-12B39C7AC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" y="728210"/>
            <a:ext cx="10987314" cy="51500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Tumours of gums and alveoli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Odontoma</a:t>
            </a:r>
            <a:endParaRPr lang="en-IN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Benign </a:t>
            </a:r>
            <a:r>
              <a:rPr lang="en-IN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odontogenic</a:t>
            </a:r>
            <a:r>
              <a:rPr lang="en-IN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tumour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 which both the epithelial and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mesenchymal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cells are well differentiated resulting in the formation of all dental tissue types.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hamartoma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rather than a neoplasm.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Compound odontoma: tooth-like structures are present indicating advanced cellular differentiation (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radiographically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variable number of tooth-like structures-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denticles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.)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Complex odontoma: the conglomerate of dental tissues bears no resemblance to a tooth (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radiographically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a sharply defined mass of calcified material surrounded by a narrow radiolucent band.)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May be associated with 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un-erupted teeth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a </a:t>
            </a: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dentigerous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cyst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or may be attached to an otherwise normal tooth. The term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ameloblastic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odontoma is occasionally encountered in the veterinary literature. An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ameloblastic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odontoma is an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ameloblastoma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with focal differentiation into an odontoma</a:t>
            </a:r>
            <a:endParaRPr lang="en-IN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/>
            <a:endParaRPr lang="en-GB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3330-5904-42C5-9625-785820B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7357" y="6298066"/>
            <a:ext cx="8037286" cy="365125"/>
          </a:xfrm>
        </p:spPr>
        <p:txBody>
          <a:bodyPr/>
          <a:lstStyle/>
          <a:p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Veterinary Surgery and Radiology, </a:t>
            </a:r>
            <a:r>
              <a:rPr lang="en-IN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CoVSc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AH, DUVASU, Mathura-281001</a:t>
            </a:r>
            <a:endParaRPr lang="en-GB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4EAD9-990E-4036-BCB6-2F44C99E9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6197378"/>
            <a:ext cx="566057" cy="5664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EADE51B-0863-48FB-8C0B-EF4DFA6BEA07}"/>
              </a:ext>
            </a:extLst>
          </p:cNvPr>
          <p:cNvSpPr/>
          <p:nvPr/>
        </p:nvSpPr>
        <p:spPr>
          <a:xfrm>
            <a:off x="11103428" y="5732921"/>
            <a:ext cx="899886" cy="928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6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934296-8DCE-47D2-BA0A-12B39C7AC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" y="728210"/>
            <a:ext cx="10987314" cy="5150076"/>
          </a:xfrm>
        </p:spPr>
        <p:txBody>
          <a:bodyPr>
            <a:normAutofit/>
          </a:bodyPr>
          <a:lstStyle/>
          <a:p>
            <a:pPr algn="just"/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Compound odontoma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Complex odontoma</a:t>
            </a:r>
            <a:endParaRPr lang="en-GB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3330-5904-42C5-9625-785820B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7357" y="6298066"/>
            <a:ext cx="8037286" cy="365125"/>
          </a:xfrm>
        </p:spPr>
        <p:txBody>
          <a:bodyPr/>
          <a:lstStyle/>
          <a:p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Veterinary Surgery and Radiology, </a:t>
            </a:r>
            <a:r>
              <a:rPr lang="en-IN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CoVSc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AH, DUVASU, Mathura-281001</a:t>
            </a:r>
            <a:endParaRPr lang="en-GB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4EAD9-990E-4036-BCB6-2F44C99E9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6197378"/>
            <a:ext cx="566057" cy="566499"/>
          </a:xfrm>
          <a:prstGeom prst="rect">
            <a:avLst/>
          </a:prstGeom>
        </p:spPr>
      </p:pic>
      <p:pic>
        <p:nvPicPr>
          <p:cNvPr id="1026" name="Picture 2" descr="G:\4 UGVSR 2020\Images\Head and neck\2-Figure2-1.png"/>
          <p:cNvPicPr>
            <a:picLocks noChangeAspect="1" noChangeArrowheads="1"/>
          </p:cNvPicPr>
          <p:nvPr/>
        </p:nvPicPr>
        <p:blipFill>
          <a:blip r:embed="rId3" cstate="print"/>
          <a:srcRect l="4152" t="22617" r="4419" b="4716"/>
          <a:stretch>
            <a:fillRect/>
          </a:stretch>
        </p:blipFill>
        <p:spPr bwMode="auto">
          <a:xfrm>
            <a:off x="6927668" y="472494"/>
            <a:ext cx="3840480" cy="4034189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ADE51B-0863-48FB-8C0B-EF4DFA6BEA07}"/>
              </a:ext>
            </a:extLst>
          </p:cNvPr>
          <p:cNvSpPr/>
          <p:nvPr/>
        </p:nvSpPr>
        <p:spPr>
          <a:xfrm>
            <a:off x="9231087" y="1789610"/>
            <a:ext cx="1493520" cy="2638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Complex odontoma in a teenager, causing impaction of both 47 and 48. |  Download Scientific Diagram"/>
          <p:cNvPicPr>
            <a:picLocks noChangeAspect="1" noChangeArrowheads="1"/>
          </p:cNvPicPr>
          <p:nvPr/>
        </p:nvPicPr>
        <p:blipFill>
          <a:blip r:embed="rId4" cstate="print"/>
          <a:srcRect l="21796" t="19510" r="21249" b="4825"/>
          <a:stretch>
            <a:fillRect/>
          </a:stretch>
        </p:blipFill>
        <p:spPr bwMode="auto">
          <a:xfrm>
            <a:off x="1240971" y="2245294"/>
            <a:ext cx="4075612" cy="4064065"/>
          </a:xfrm>
          <a:prstGeom prst="rect">
            <a:avLst/>
          </a:prstGeom>
          <a:noFill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EADE51B-0863-48FB-8C0B-EF4DFA6BEA07}"/>
              </a:ext>
            </a:extLst>
          </p:cNvPr>
          <p:cNvSpPr/>
          <p:nvPr/>
        </p:nvSpPr>
        <p:spPr>
          <a:xfrm>
            <a:off x="2338252" y="3187337"/>
            <a:ext cx="1580606" cy="1489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6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934296-8DCE-47D2-BA0A-12B39C7AC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" y="728210"/>
            <a:ext cx="10987314" cy="5150076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Tumours of gums and alveoli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Ameloblastoma: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most common odontogenic tumors, occasionally incorrectly referred to as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adamantinoma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Occur in young animals.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Usually a locally invasive neoplasm with osteolysis around the tooth roots and cystic changes.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Has a follicular arrangement of ameloblasts and stellate reticulum cells, resembling the basic structure of the enamel organ.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 the dog, often characterized by focal keratinization. Metastasis has not been described.</a:t>
            </a:r>
            <a:endParaRPr lang="en-GB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3330-5904-42C5-9625-785820B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7357" y="6298066"/>
            <a:ext cx="8037286" cy="365125"/>
          </a:xfrm>
        </p:spPr>
        <p:txBody>
          <a:bodyPr/>
          <a:lstStyle/>
          <a:p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Veterinary Surgery and Radiology, </a:t>
            </a:r>
            <a:r>
              <a:rPr lang="en-IN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CoVSc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AH, DUVASU, Mathura-281001</a:t>
            </a:r>
            <a:endParaRPr lang="en-GB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4EAD9-990E-4036-BCB6-2F44C99E9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6197378"/>
            <a:ext cx="566057" cy="5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6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3330-5904-42C5-9625-785820B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7357" y="6298066"/>
            <a:ext cx="8037286" cy="365125"/>
          </a:xfrm>
        </p:spPr>
        <p:txBody>
          <a:bodyPr/>
          <a:lstStyle/>
          <a:p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Veterinary Surgery and Radiology, </a:t>
            </a:r>
            <a:r>
              <a:rPr lang="en-IN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CoVSc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AH, DUVASU, Mathura-281001</a:t>
            </a:r>
            <a:endParaRPr lang="en-GB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4EAD9-990E-4036-BCB6-2F44C99E9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6197378"/>
            <a:ext cx="566057" cy="566499"/>
          </a:xfrm>
          <a:prstGeom prst="rect">
            <a:avLst/>
          </a:prstGeom>
        </p:spPr>
      </p:pic>
      <p:pic>
        <p:nvPicPr>
          <p:cNvPr id="7" name="Picture 1" descr="G:\4 UGVSR 2020\Images\Head and neck\ameloblast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224" y="22888"/>
            <a:ext cx="4976948" cy="6269507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EADE51B-0863-48FB-8C0B-EF4DFA6BEA07}"/>
              </a:ext>
            </a:extLst>
          </p:cNvPr>
          <p:cNvSpPr/>
          <p:nvPr/>
        </p:nvSpPr>
        <p:spPr>
          <a:xfrm>
            <a:off x="4221147" y="1084217"/>
            <a:ext cx="2821978" cy="274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6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934296-8DCE-47D2-BA0A-12B39C7AC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" y="728210"/>
            <a:ext cx="10987314" cy="5150076"/>
          </a:xfrm>
        </p:spPr>
        <p:txBody>
          <a:bodyPr>
            <a:normAutofit/>
          </a:bodyPr>
          <a:lstStyle/>
          <a:p>
            <a:pPr algn="just"/>
            <a:r>
              <a:rPr lang="en-IN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Tumours of gums and alveoli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Epulis: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Hyper-reactive fibrous granuloma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(Gum boil)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of the gum arising from periodontal ligament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Mainly 3 types: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Fibromatous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-less aggressive.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Ossifying </a:t>
            </a: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epulides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-less aggressive.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Acanthomatous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is most aggressive.</a:t>
            </a:r>
            <a:endParaRPr lang="en-GB" sz="3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3330-5904-42C5-9625-785820B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7357" y="6298066"/>
            <a:ext cx="8037286" cy="365125"/>
          </a:xfrm>
        </p:spPr>
        <p:txBody>
          <a:bodyPr/>
          <a:lstStyle/>
          <a:p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Veterinary Surgery and Radiology, </a:t>
            </a:r>
            <a:r>
              <a:rPr lang="en-IN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CoVSc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AH, DUVASU, Mathura-281001</a:t>
            </a:r>
            <a:endParaRPr lang="en-GB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4EAD9-990E-4036-BCB6-2F44C99E9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6197378"/>
            <a:ext cx="566057" cy="5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6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3330-5904-42C5-9625-785820B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7357" y="6298066"/>
            <a:ext cx="8037286" cy="365125"/>
          </a:xfrm>
        </p:spPr>
        <p:txBody>
          <a:bodyPr/>
          <a:lstStyle/>
          <a:p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Veterinary Surgery and Radiology, </a:t>
            </a:r>
            <a:r>
              <a:rPr lang="en-IN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CoVSc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AH, DUVASU</a:t>
            </a:r>
            <a:r>
              <a:rPr lang="en-IN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M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athura-281001</a:t>
            </a:r>
            <a:endParaRPr lang="en-GB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4EAD9-990E-4036-BCB6-2F44C99E9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6197378"/>
            <a:ext cx="566057" cy="566499"/>
          </a:xfrm>
          <a:prstGeom prst="rect">
            <a:avLst/>
          </a:prstGeom>
        </p:spPr>
      </p:pic>
      <p:pic>
        <p:nvPicPr>
          <p:cNvPr id="2050" name="Picture 2" descr="G:\4 UGVSR 2020\Images\Head and neck\Epu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905" y="0"/>
            <a:ext cx="4062551" cy="2973787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EADE51B-0863-48FB-8C0B-EF4DFA6BEA07}"/>
              </a:ext>
            </a:extLst>
          </p:cNvPr>
          <p:cNvSpPr/>
          <p:nvPr/>
        </p:nvSpPr>
        <p:spPr>
          <a:xfrm>
            <a:off x="5926187" y="1094503"/>
            <a:ext cx="1580606" cy="1489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 descr="G:\4 UGVSR 2020\Images\Head and neck\Ossifying epulis.png"/>
          <p:cNvPicPr>
            <a:picLocks noChangeAspect="1" noChangeArrowheads="1"/>
          </p:cNvPicPr>
          <p:nvPr/>
        </p:nvPicPr>
        <p:blipFill>
          <a:blip r:embed="rId4" cstate="print"/>
          <a:srcRect l="18702" t="3105" b="21523"/>
          <a:stretch>
            <a:fillRect/>
          </a:stretch>
        </p:blipFill>
        <p:spPr bwMode="auto">
          <a:xfrm>
            <a:off x="7902556" y="127109"/>
            <a:ext cx="4289444" cy="3145033"/>
          </a:xfrm>
          <a:prstGeom prst="rect">
            <a:avLst/>
          </a:prstGeom>
          <a:noFill/>
        </p:spPr>
      </p:pic>
      <p:pic>
        <p:nvPicPr>
          <p:cNvPr id="19458" name="Picture 2" descr="G:\4 UGVSR 2020\Images\Head and neck\Osssifying epulis rad.png"/>
          <p:cNvPicPr>
            <a:picLocks noChangeAspect="1" noChangeArrowheads="1"/>
          </p:cNvPicPr>
          <p:nvPr/>
        </p:nvPicPr>
        <p:blipFill>
          <a:blip r:embed="rId5" cstate="print"/>
          <a:srcRect t="12126" r="8333" b="7076"/>
          <a:stretch>
            <a:fillRect/>
          </a:stretch>
        </p:blipFill>
        <p:spPr bwMode="auto">
          <a:xfrm>
            <a:off x="7902557" y="2955235"/>
            <a:ext cx="4289444" cy="3198179"/>
          </a:xfrm>
          <a:prstGeom prst="rect">
            <a:avLst/>
          </a:prstGeom>
          <a:noFill/>
        </p:spPr>
      </p:pic>
      <p:pic>
        <p:nvPicPr>
          <p:cNvPr id="19459" name="Picture 3" descr="G:\4 UGVSR 2020\Images\Head and neck\acanthomatous epulis.jpg"/>
          <p:cNvPicPr>
            <a:picLocks noChangeAspect="1" noChangeArrowheads="1"/>
          </p:cNvPicPr>
          <p:nvPr/>
        </p:nvPicPr>
        <p:blipFill>
          <a:blip r:embed="rId6" cstate="print"/>
          <a:srcRect l="4119" t="3021" r="2784" b="11775"/>
          <a:stretch>
            <a:fillRect/>
          </a:stretch>
        </p:blipFill>
        <p:spPr bwMode="auto">
          <a:xfrm>
            <a:off x="2267517" y="2943290"/>
            <a:ext cx="4289444" cy="3366982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CBBFAA-96A1-4CAA-AEBF-03F898865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1"/>
            <a:ext cx="4747133" cy="31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6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3330-5904-42C5-9625-785820B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7357" y="6298066"/>
            <a:ext cx="8037286" cy="365125"/>
          </a:xfrm>
        </p:spPr>
        <p:txBody>
          <a:bodyPr/>
          <a:lstStyle/>
          <a:p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Veterinary Surgery and Radiology, </a:t>
            </a:r>
            <a:r>
              <a:rPr lang="en-IN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CoVSc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AH, DUVASU</a:t>
            </a:r>
            <a:r>
              <a:rPr lang="en-IN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M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athura-281001</a:t>
            </a:r>
            <a:endParaRPr lang="en-GB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4EAD9-990E-4036-BCB6-2F44C99E9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6197378"/>
            <a:ext cx="566057" cy="5664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137" y="955317"/>
            <a:ext cx="112340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Bishoping: Normally the infundibular mark disappears from the central incisors by 6 yrs. And from corner incisors by 8 yrs. Bishoping is attempting to make an old mouth look younger, as follows: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teeth are filed short and level, a false “infundibular mark” is gouged out of the centre of the table and blackened with caustic to lessen the years.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The trick may be detected by :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closing the mouth, when the teeth will not meet naturally;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by observing the absence of the enamel rim to the false mark and errors of its shape due to slips of the gouge;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occasionally the traces of the rasp or file used to shorten the teeth are in evidence.. </a:t>
            </a:r>
          </a:p>
        </p:txBody>
      </p:sp>
    </p:spTree>
    <p:extLst>
      <p:ext uri="{BB962C8B-B14F-4D97-AF65-F5344CB8AC3E}">
        <p14:creationId xmlns:p14="http://schemas.microsoft.com/office/powerpoint/2010/main" val="85846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550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Castellar</vt:lpstr>
      <vt:lpstr>Garamond</vt:lpstr>
      <vt:lpstr>Office Theme</vt:lpstr>
      <vt:lpstr>Affections of Teeth ………continued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Teeth ………continued</dc:title>
  <dc:creator>Gulshan</dc:creator>
  <cp:lastModifiedBy>Gulshan</cp:lastModifiedBy>
  <cp:revision>23</cp:revision>
  <dcterms:created xsi:type="dcterms:W3CDTF">2021-07-04T13:02:39Z</dcterms:created>
  <dcterms:modified xsi:type="dcterms:W3CDTF">2021-07-05T04:38:42Z</dcterms:modified>
</cp:coreProperties>
</file>