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2" r:id="rId4"/>
    <p:sldId id="283" r:id="rId5"/>
    <p:sldId id="258" r:id="rId6"/>
    <p:sldId id="259" r:id="rId7"/>
    <p:sldId id="260" r:id="rId8"/>
    <p:sldId id="261" r:id="rId9"/>
    <p:sldId id="284" r:id="rId10"/>
    <p:sldId id="264" r:id="rId11"/>
    <p:sldId id="263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5" r:id="rId25"/>
    <p:sldId id="277" r:id="rId26"/>
    <p:sldId id="278" r:id="rId27"/>
    <p:sldId id="286" r:id="rId28"/>
    <p:sldId id="287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291" autoAdjust="0"/>
  </p:normalViewPr>
  <p:slideViewPr>
    <p:cSldViewPr>
      <p:cViewPr varScale="1">
        <p:scale>
          <a:sx n="65" d="100"/>
          <a:sy n="65" d="100"/>
        </p:scale>
        <p:origin x="8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9AFC-A3E8-4ABC-9E65-3176B877F3D5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91B3-386F-4189-AD43-BDFDFCD02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8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Ultrasonography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Gulshan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Kumar</a:t>
            </a: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MVSc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PhD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6C854-2B41-4214-A86C-1732E4AB83DC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AB5E0-F38B-46AF-884C-03D0D512C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4303050"/>
            <a:ext cx="152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10200" y="3700465"/>
            <a:ext cx="152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0200" y="3069821"/>
            <a:ext cx="152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5562600"/>
            <a:ext cx="152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4928419"/>
            <a:ext cx="15240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448751"/>
            <a:ext cx="152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6EFB3-1371-436C-83E4-FFC337F04A1D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426F6-122F-43FD-B407-940342363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F4FBBB-8841-40B2-8FEF-DB1CECF21797}"/>
              </a:ext>
            </a:extLst>
          </p:cNvPr>
          <p:cNvSpPr/>
          <p:nvPr/>
        </p:nvSpPr>
        <p:spPr>
          <a:xfrm>
            <a:off x="5410200" y="1847661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869D8-073D-445D-A10A-9626A57464C3}"/>
              </a:ext>
            </a:extLst>
          </p:cNvPr>
          <p:cNvSpPr txBox="1"/>
          <p:nvPr/>
        </p:nvSpPr>
        <p:spPr>
          <a:xfrm>
            <a:off x="685800" y="6096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Different </a:t>
            </a:r>
            <a:r>
              <a:rPr lang="en-IN" sz="2800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echogenicities</a:t>
            </a:r>
            <a:r>
              <a:rPr lang="en-IN" sz="2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(shades of grey): from ‘hyper’ echoic to ‘an’ echoic </a:t>
            </a:r>
            <a:endParaRPr lang="en-GB" sz="28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 ultrasonogram thus is essentially an ensemble of several dots varying from white, various shades of grey and black.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Experienced sonologists, therefore say, every dot says something.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16DDE-AE62-4D6F-8A3F-335E7698155C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D8985-C687-4994-A43D-CF440C6FA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Snapshot 1L1T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1" y="2362200"/>
            <a:ext cx="5062753" cy="2851944"/>
          </a:xfrm>
        </p:spPr>
      </p:pic>
      <p:pic>
        <p:nvPicPr>
          <p:cNvPr id="1027" name="Picture 3" descr="G:\Snapshot 1L1T13.png"/>
          <p:cNvPicPr>
            <a:picLocks noChangeAspect="1" noChangeArrowheads="1"/>
          </p:cNvPicPr>
          <p:nvPr/>
        </p:nvPicPr>
        <p:blipFill>
          <a:blip r:embed="rId2" cstate="print"/>
          <a:srcRect l="15833" r="15000"/>
          <a:stretch>
            <a:fillRect/>
          </a:stretch>
        </p:blipFill>
        <p:spPr bwMode="auto">
          <a:xfrm>
            <a:off x="1858780" y="2"/>
            <a:ext cx="8420542" cy="68579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729A1-1526-4DBC-8850-47AA21EAB2E6}"/>
              </a:ext>
            </a:extLst>
          </p:cNvPr>
          <p:cNvSpPr txBox="1"/>
          <p:nvPr/>
        </p:nvSpPr>
        <p:spPr>
          <a:xfrm>
            <a:off x="1415658" y="638071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FDF3D-F1C2-49B6-808D-DC33F0AD8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24600"/>
            <a:ext cx="587682" cy="50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PhD gul\2015-19-11-2015\UB9.png"/>
          <p:cNvPicPr>
            <a:picLocks noGrp="1"/>
          </p:cNvPicPr>
          <p:nvPr>
            <p:ph idx="1"/>
          </p:nvPr>
        </p:nvPicPr>
        <p:blipFill>
          <a:blip r:embed="rId2" cstate="print">
            <a:lum contrast="-20000"/>
          </a:blip>
          <a:srcRect l="25614" t="5769" r="34594" b="51883"/>
          <a:stretch>
            <a:fillRect/>
          </a:stretch>
        </p:blipFill>
        <p:spPr bwMode="auto">
          <a:xfrm>
            <a:off x="3200400" y="762000"/>
            <a:ext cx="6019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229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754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03073-8D14-4359-ACA1-9416ABFCF140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E3306-A6D6-474E-947D-5582FCDD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Contact???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transducer needs to be in full contact with the skin or mucosa to obtain an informative image.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Hair?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Surface does not contact the skin adequately, a dark band originating at the near field surface between the skin and probe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3B8FB-7A4B-4E97-AD41-BD3514ACA45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D4414-F92D-49BF-8867-40C94BFF7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G:\PhD gul\2015-03-11-2015 #3NPNL\3R NPNL.png"/>
          <p:cNvPicPr>
            <a:picLocks noGrp="1"/>
          </p:cNvPicPr>
          <p:nvPr>
            <p:ph idx="1"/>
          </p:nvPr>
        </p:nvPicPr>
        <p:blipFill>
          <a:blip r:embed="rId2" cstate="print"/>
          <a:srcRect l="26529" t="4701" r="35202" b="59388"/>
          <a:stretch>
            <a:fillRect/>
          </a:stretch>
        </p:blipFill>
        <p:spPr bwMode="auto">
          <a:xfrm>
            <a:off x="2362200" y="9906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71376-BB1B-4144-8C34-E73827376A65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102C3-D36E-4A94-B024-F29CE60F4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Move the transducer, or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apply more gel for better contact between the surface of the skin and transducer, absorption take place.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Mineral oil or vegetable oil also provides good contact, but they tend to weaken the rubber coating over the transducer.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015E8-1FB1-4DC4-9D6E-7EF5B91A5A67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845A0-63B4-4D33-B5C6-BB1D1FAD4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Beam of ultrasound approximately 01 mm thick 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Traverses through a very thin slice of the tissue/organ.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Image obtained is two dimensional- a section (cross/ longitudinal).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Orientation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Knob /ridge (marker)on the side of the transducer assists in orientation of the image appearing on the monitor.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Usually, the knob/ridge side of the transducer appears on the left side of the monitor.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General convention -knob/ridge should point in cranial direction(LS), to the right while scanning the midline (TS)and toward dorsal direction when scanning the lateral aspect of the animal (TS).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761EE-9462-46E6-B18A-B7DF5ED5C4E3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2A021-A8D1-4722-BA13-851A8C246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What to look for??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Abnormalities in the described size, shape, contours/margins, location/position, number and echotexture (regular or irregular, mottled, multifocal, heteroechoic etc.).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Sound knowledge of the anatomy of the area of the proposed site of examination.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432EB-4591-4988-B1EF-85A4C5D26789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58852-64DB-4C0A-BD02-F59FC5D5D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echogenicity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of different organs varies.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Necessary to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memorise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the order of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echogenicity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of different organs.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echogenicity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of some important organs progressively increases in this order: fluid, medulla (kidney), cortex (kidney), liver, spleen, inflamed peritoneum.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48C5E-05AC-4285-A83F-660F27D88A34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C9CFD-5AD8-437B-B0F9-4F624AE4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Noninvasive technique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Provides cross sectional anatomy of the organs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Based on differences in acoustic impedance of the tissue.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Image formed by directing high frequency sound waves into the body.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Sound waves either travel through the tissues or reflected back to the transducer. 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Reflected sound waves (echoes) are analyzed by a computer and displayed on a monitor.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Through tissue layers, the signal becomes attenuated (loses acoustic energy, resulting in a decreased number of ultrasound waves) as the depth of penetration increases.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Higher frequencies- lower penetration- higher resolution.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Lower frequencies- greater penetration- poor resolution.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8B654-5AAD-4A53-BBBC-E964FF035521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2EB12-E9AD-405F-BBD5-93D72FCF7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G:\PhD gul\2015-21-11-2015 Mindray\LK.png"/>
          <p:cNvPicPr>
            <a:picLocks noGrp="1"/>
          </p:cNvPicPr>
          <p:nvPr>
            <p:ph idx="1"/>
          </p:nvPr>
        </p:nvPicPr>
        <p:blipFill>
          <a:blip r:embed="rId2" cstate="print"/>
          <a:srcRect l="19943" t="10897" r="19157" b="12179"/>
          <a:stretch>
            <a:fillRect/>
          </a:stretch>
        </p:blipFill>
        <p:spPr bwMode="auto">
          <a:xfrm>
            <a:off x="3124201" y="685800"/>
            <a:ext cx="56387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21B56-0B90-41A1-9596-A5AE992B779A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B5BBB-5A4E-4954-A821-F12F16480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G:\PhD gul\2015-08-11-2015\R2.png"/>
          <p:cNvPicPr>
            <a:picLocks noGrp="1"/>
          </p:cNvPicPr>
          <p:nvPr>
            <p:ph idx="1"/>
          </p:nvPr>
        </p:nvPicPr>
        <p:blipFill>
          <a:blip r:embed="rId2" cstate="print"/>
          <a:srcRect l="21767" t="5769" r="32878" b="41618"/>
          <a:stretch>
            <a:fillRect/>
          </a:stretch>
        </p:blipFill>
        <p:spPr bwMode="auto">
          <a:xfrm>
            <a:off x="3429000" y="762001"/>
            <a:ext cx="5334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A6247-E4ED-43C8-ACEB-39E1A2C41F0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0243E-E952-49EA-8826-E49E8EA0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4977581" cy="562512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Fat in the tissue –hyperechoic -outlines of the kidney and the sinus brighter.</a:t>
            </a: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vessels in the liver appear quite unique.</a:t>
            </a: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Portal veins have an outer hyperechoic wall due to the fibro-fatty connective tissue surrounding the wall and within the wall itself</a:t>
            </a:r>
          </a:p>
          <a:p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hepatic veins can be seen as hypoechoic, do not have hyperechoic walls</a:t>
            </a:r>
          </a:p>
        </p:txBody>
      </p:sp>
      <p:pic>
        <p:nvPicPr>
          <p:cNvPr id="5" name="Picture 4" descr="http://todaysveterinarypractice.navc.com/wp-content/uploads/2016/01/T1601C08_Fig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381" y="274638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DCC96-1370-4684-BB0D-4BD48F67F8A4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75AFF-221A-49BF-867B-7A3571894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pic>
        <p:nvPicPr>
          <p:cNvPr id="2050" name="Picture 2" descr="Hepatobiliary Ultrasound | Radiology Key">
            <a:extLst>
              <a:ext uri="{FF2B5EF4-FFF2-40B4-BE49-F238E27FC236}">
                <a16:creationId xmlns:a16="http://schemas.microsoft.com/office/drawing/2014/main" id="{8F0D4A69-D698-0D5F-1A9B-880B8741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35" y="216926"/>
            <a:ext cx="55816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619CB-238C-8A08-0B4B-21C3296F5949}"/>
              </a:ext>
            </a:extLst>
          </p:cNvPr>
          <p:cNvSpPr txBox="1"/>
          <p:nvPr/>
        </p:nvSpPr>
        <p:spPr>
          <a:xfrm>
            <a:off x="2362200" y="1676400"/>
            <a:ext cx="716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Artifacts</a:t>
            </a:r>
            <a:endParaRPr lang="en-GB" sz="13800" dirty="0">
              <a:solidFill>
                <a:schemeClr val="bg1">
                  <a:lumMod val="8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6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40385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As discussed, the organs/cavities filled with fluid appear anechoic along with an increased echogenicity of the far margins of the cavity and is known as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‘acoustic enhancement’</a:t>
            </a:r>
          </a:p>
        </p:txBody>
      </p:sp>
      <p:pic>
        <p:nvPicPr>
          <p:cNvPr id="29698" name="Picture 2" descr="G:\PhD gul\Clinical cases\2016 22-02-2016\UB cs case9 per rectum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25018" y="657683"/>
            <a:ext cx="7566982" cy="567858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0DE12-78DA-48EA-847A-5FCDE089651E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CABFC-8FA6-484B-A155-B636E82CD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932E42-2AEE-4A84-B6E8-1969D1F0407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733800" y="2857500"/>
            <a:ext cx="3505200" cy="1638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46A1E6B5-F49E-4101-A806-A186BA32E68F}"/>
              </a:ext>
            </a:extLst>
          </p:cNvPr>
          <p:cNvSpPr/>
          <p:nvPr/>
        </p:nvSpPr>
        <p:spPr>
          <a:xfrm>
            <a:off x="7239000" y="2514600"/>
            <a:ext cx="381000" cy="685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134082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Another helpful artifact -total reflection of sound waves as seen in calculi in kidney, bladder or gall bladder. </a:t>
            </a:r>
          </a:p>
        </p:txBody>
      </p:sp>
      <p:pic>
        <p:nvPicPr>
          <p:cNvPr id="4" name="Picture 3" descr="http://images.radiopaedia.org/images/586973/58660cd1a70eeb5a130238d307ac89.jpg"/>
          <p:cNvPicPr/>
          <p:nvPr/>
        </p:nvPicPr>
        <p:blipFill>
          <a:blip r:embed="rId2" cstate="print"/>
          <a:srcRect l="9487" r="5542" b="14122"/>
          <a:stretch>
            <a:fillRect/>
          </a:stretch>
        </p:blipFill>
        <p:spPr bwMode="auto">
          <a:xfrm>
            <a:off x="1524000" y="14478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odaysveterinarypractice.navc.com/wp-content/uploads/2015/06/2015_0506_IE_Ultrasound-Part2_Fig3.jpg"/>
          <p:cNvPicPr/>
          <p:nvPr/>
        </p:nvPicPr>
        <p:blipFill>
          <a:blip r:embed="rId3" cstate="print"/>
          <a:srcRect l="19051" t="1511" r="10774" b="12563"/>
          <a:stretch>
            <a:fillRect/>
          </a:stretch>
        </p:blipFill>
        <p:spPr bwMode="auto">
          <a:xfrm>
            <a:off x="6400800" y="1447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15658" y="5015805"/>
            <a:ext cx="9252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‘Acoustic shadowing’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results when the sound waves are unable to penetrate the calculus interface and hence no image beyond the interface is formed.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ABE7-290E-4F16-8908-9AFA92581197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C8873-81B5-4049-80D8-0040B0434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03FBAE-5124-41EC-97F8-C8DF7D5D9834}"/>
              </a:ext>
            </a:extLst>
          </p:cNvPr>
          <p:cNvCxnSpPr>
            <a:cxnSpLocks/>
          </p:cNvCxnSpPr>
          <p:nvPr/>
        </p:nvCxnSpPr>
        <p:spPr>
          <a:xfrm flipV="1">
            <a:off x="2667000" y="3657600"/>
            <a:ext cx="457200" cy="16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56F4C6-8D9E-4B2A-9F95-2E3C7D636595}"/>
              </a:ext>
            </a:extLst>
          </p:cNvPr>
          <p:cNvCxnSpPr>
            <a:cxnSpLocks/>
          </p:cNvCxnSpPr>
          <p:nvPr/>
        </p:nvCxnSpPr>
        <p:spPr>
          <a:xfrm flipV="1">
            <a:off x="3124200" y="4191000"/>
            <a:ext cx="4648200" cy="106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61863-323C-49AF-81E8-B37FA46014ED}"/>
              </a:ext>
            </a:extLst>
          </p:cNvPr>
          <p:cNvCxnSpPr>
            <a:cxnSpLocks/>
          </p:cNvCxnSpPr>
          <p:nvPr/>
        </p:nvCxnSpPr>
        <p:spPr>
          <a:xfrm flipV="1">
            <a:off x="3886200" y="4191000"/>
            <a:ext cx="5181600" cy="106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13408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Another helpful artifact -Reverberation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ABE7-290E-4F16-8908-9AFA92581197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C8873-81B5-4049-80D8-0040B0434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pic>
        <p:nvPicPr>
          <p:cNvPr id="3074" name="Picture 2" descr="Discovering the Artifact EMRA">
            <a:extLst>
              <a:ext uri="{FF2B5EF4-FFF2-40B4-BE49-F238E27FC236}">
                <a16:creationId xmlns:a16="http://schemas.microsoft.com/office/drawing/2014/main" id="{2D135DE2-2983-5DFC-CEE3-D46599CD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8"/>
            <a:ext cx="47625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ltrasound Video showing Mirror image artifacts of hepatic hemangioma  adjacent to diaphragm. - YouTube">
            <a:extLst>
              <a:ext uri="{FF2B5EF4-FFF2-40B4-BE49-F238E27FC236}">
                <a16:creationId xmlns:a16="http://schemas.microsoft.com/office/drawing/2014/main" id="{70B5DC39-985A-6901-5765-62E49686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8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a nutshell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Normal anatomy,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Observation of deviations from normal appearance in terms of size, shape,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echogenicity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etc.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Sufficient knowledge of artifacts and the reasons for their appearance. Artifacts occur in all ultrasound images.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Also -be systematic about the examinations.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Remember, we are imaging differences in acoustic impedance, not anatomy, histology, or even pathology.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It so happens that most pathologic conditions in the abdomen correspond with differences in acoustic impedance, but there will be ultrasound misses.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Therefore, a negative scan does not always rule out disease.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B982A-D4AB-4E9F-848F-A73962A6300E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1EF83-419D-4F5B-9314-8AF071D94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human ear can process and perceive sound with frequencies ranging from 20 to 20000 Hertz (Hz).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Ultrasound- Sound with frequencies higher than 20 kHz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Bats use sound waves for navigation and hunting down their prey.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first use of high frequency sound waves is reported to be a futile search of the ‘Titanic’ in 1912.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similar technique known as sound navigation and ranging (SONAR)- researched massively and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usd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during the Second World War to detect the presence of underwater enemy vessels (Submarines).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1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3037"/>
            <a:ext cx="10972800" cy="20875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23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Thanks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0866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First used for diagnosis in 1942 for localizing brain tumours.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the 1950’s 2D gray scale still images could be generated whereas real time imaging became possible around 1965.</a:t>
            </a:r>
            <a:endParaRPr lang="en-GB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medical ultrasound uses ultrasound frequencies ranging from 2-10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mHz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more recently 1-13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mHz.</a:t>
            </a:r>
            <a:endParaRPr lang="en-GB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pic>
        <p:nvPicPr>
          <p:cNvPr id="1028" name="Picture 4" descr="History of Ultrasound in Obstetrics and Gynecology, Part 1">
            <a:extLst>
              <a:ext uri="{FF2B5EF4-FFF2-40B4-BE49-F238E27FC236}">
                <a16:creationId xmlns:a16="http://schemas.microsoft.com/office/drawing/2014/main" id="{03D0894A-B102-46B3-AF4A-688C88D1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8000" b="16742"/>
          <a:stretch/>
        </p:blipFill>
        <p:spPr bwMode="auto">
          <a:xfrm>
            <a:off x="8001000" y="858254"/>
            <a:ext cx="3777858" cy="45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9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Ultrasound examination is a search.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Examination should provide 3D information about the area under investigation and all the neighbouring organs.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Hence requires multiple scans in different projections.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Rarely a single scan in one plane provides enough information to allow the correct diagnosis to be made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3B526-93C4-4642-90E9-8E3B168F722A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E58D2-42D4-45C0-B5EE-EFBC0F744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B89D6D-5126-BD0D-0D06-CAF6893CE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448" r="2000" b="4448"/>
          <a:stretch/>
        </p:blipFill>
        <p:spPr bwMode="auto">
          <a:xfrm>
            <a:off x="3810000" y="1234441"/>
            <a:ext cx="77724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Modalities of 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Modes- A, B, M.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B-mode is commonly used for diagnosis (brightness mode).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FADA3-A1AA-4616-8697-F6AFC24CCC65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36713-F036-4247-957F-B34AEDDAD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pic>
        <p:nvPicPr>
          <p:cNvPr id="1028" name="Picture 4" descr="Figure, B-Mode ultrasound showing main portal...] - StatPearls - NCBI  Bookshelf">
            <a:extLst>
              <a:ext uri="{FF2B5EF4-FFF2-40B4-BE49-F238E27FC236}">
                <a16:creationId xmlns:a16="http://schemas.microsoft.com/office/drawing/2014/main" id="{D66515C9-E92D-109A-4BEB-1F4D5B00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6249"/>
            <a:ext cx="7620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-mode echocardiography from a parasternal short-axis view showing... |  Download Scientific Diagram">
            <a:extLst>
              <a:ext uri="{FF2B5EF4-FFF2-40B4-BE49-F238E27FC236}">
                <a16:creationId xmlns:a16="http://schemas.microsoft.com/office/drawing/2014/main" id="{176AA83F-E305-E31F-A7A6-AB3D928E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2011"/>
            <a:ext cx="66008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Greater degree of reflection (stronger echoes), represented on the monitor as an area of white or light gray.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Lesser degree of reflection (weaker echoes) allows the more sound wave to pass through unimpeded, represented on the monitor as an area of black or dark gray.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Fluids, such as blood, water or urine, transmit sound waves readily. No echoes hence blackness.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5F5B5-5199-4309-8D9E-C1A99EC66DDA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D3FAB-52FD-40C2-93DB-A049E34B3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Echoes very strong-complete,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Varying degrees of strength but not complete i.e. allows some degree to pass through,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 return of echoes i.e. complete transmission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Hyper,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iso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hypo, an-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7018F-C886-4AE9-81C4-EB3C15E502B7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2EED0-911F-49B7-B123-9A053D5F9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5325F1-AE8B-68AD-80EA-51C4E7304991}"/>
              </a:ext>
            </a:extLst>
          </p:cNvPr>
          <p:cNvSpPr txBox="1"/>
          <p:nvPr/>
        </p:nvSpPr>
        <p:spPr>
          <a:xfrm>
            <a:off x="457200" y="2208074"/>
            <a:ext cx="1135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image presented on the monitor is a distribution of black, grey and white dots, each of which represents return or non return of an echo from tissue interfaces. </a:t>
            </a:r>
          </a:p>
        </p:txBody>
      </p:sp>
    </p:spTree>
    <p:extLst>
      <p:ext uri="{BB962C8B-B14F-4D97-AF65-F5344CB8AC3E}">
        <p14:creationId xmlns:p14="http://schemas.microsoft.com/office/powerpoint/2010/main" val="398597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1536</Words>
  <Application>Microsoft Office PowerPoint</Application>
  <PresentationFormat>Widescreen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Castellar</vt:lpstr>
      <vt:lpstr>Garamond</vt:lpstr>
      <vt:lpstr>Office Theme</vt:lpstr>
      <vt:lpstr>Ultrasonography</vt:lpstr>
      <vt:lpstr>PowerPoint Presentation</vt:lpstr>
      <vt:lpstr>PowerPoint Presentation</vt:lpstr>
      <vt:lpstr>PowerPoint Presentation</vt:lpstr>
      <vt:lpstr>PowerPoint Presentation</vt:lpstr>
      <vt:lpstr>Modalities of 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Contact???</vt:lpstr>
      <vt:lpstr>PowerPoint Presentation</vt:lpstr>
      <vt:lpstr>PowerPoint Presentation</vt:lpstr>
      <vt:lpstr>PowerPoint Presentation</vt:lpstr>
      <vt:lpstr>What to look for??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a nutshell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Ultrasonographic Image Interpretation</dc:title>
  <dc:creator>ishita</dc:creator>
  <cp:lastModifiedBy>Gulshan Kumar</cp:lastModifiedBy>
  <cp:revision>36</cp:revision>
  <dcterms:created xsi:type="dcterms:W3CDTF">2006-08-16T00:00:00Z</dcterms:created>
  <dcterms:modified xsi:type="dcterms:W3CDTF">2022-05-20T02:48:55Z</dcterms:modified>
</cp:coreProperties>
</file>