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3" r:id="rId8"/>
    <p:sldId id="267" r:id="rId9"/>
    <p:sldId id="261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533400"/>
            <a:ext cx="77724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Algerian" pitchFamily="82" charset="0"/>
              </a:rPr>
              <a:t>SEMEN COLLECTION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                                                                   		      </a:t>
            </a:r>
          </a:p>
          <a:p>
            <a:r>
              <a:rPr lang="en-US" sz="2000" b="1" dirty="0" smtClean="0"/>
              <a:t>                                                                                               </a:t>
            </a:r>
          </a:p>
          <a:p>
            <a:r>
              <a:rPr lang="en-US" sz="2000" b="1" dirty="0" smtClean="0"/>
              <a:t>                                                                                        Dr. Vikas Sachan</a:t>
            </a:r>
          </a:p>
          <a:p>
            <a:r>
              <a:rPr lang="en-US" sz="2000" b="1" dirty="0" smtClean="0"/>
              <a:t>					     Assistant Professor</a:t>
            </a:r>
          </a:p>
          <a:p>
            <a:r>
              <a:rPr lang="en-US" sz="2000" b="1" dirty="0" smtClean="0"/>
              <a:t>					 Dept of Vet </a:t>
            </a:r>
            <a:r>
              <a:rPr lang="en-US" sz="2000" b="1" dirty="0" err="1" smtClean="0"/>
              <a:t>Gyn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Obst</a:t>
            </a:r>
            <a:endParaRPr lang="en-US" sz="2000" b="1" dirty="0" smtClean="0"/>
          </a:p>
          <a:p>
            <a:r>
              <a:rPr lang="en-US" sz="2000" b="1" dirty="0" smtClean="0"/>
              <a:t>					     DUVASU, Mathura </a:t>
            </a:r>
            <a:endParaRPr lang="en-IN" sz="2000" dirty="0"/>
          </a:p>
        </p:txBody>
      </p:sp>
      <p:pic>
        <p:nvPicPr>
          <p:cNvPr id="2050" name="Picture 2" descr="G:\SSB training\ssbbbbb\007-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791200" cy="3812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SSB training\ssbbbbb\DSC00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200025"/>
            <a:ext cx="84709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SSB training\ssbbbbb\DSC00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04800"/>
            <a:ext cx="8331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SSB training\ssbbbbb\DSC01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800" cy="622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ollected semen in A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381000"/>
            <a:ext cx="583803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240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Precautions during the process of semen collection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lgerian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No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vigorous exercise on the day of semen collection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Early in the morning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- Empty stomach bull  - active, fresh and alert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Early collection - sufficient day time to analyze the quality 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to process the semen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Rounded MT Bol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Washing, cleaning and drying before semen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3400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Preputial region washing with normal saline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6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Preputial hairs – Clipped (Not too </a:t>
            </a: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short)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about 2 cm</a:t>
            </a:r>
            <a:endParaRPr lang="en-US" sz="26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Dummy - Clean and dry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Dummy – Not in estrous, pregnant or recently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600" dirty="0" err="1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parturited</a:t>
            </a:r>
            <a:endParaRPr lang="en-US" sz="26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Dummy - Docile nature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- Strong enough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- Appropriate size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- Preferably of same breed</a:t>
            </a: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990600"/>
            <a:ext cx="86106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Attendant or semen collector - not be new to bull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AV - Sterilized and dry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600" dirty="0" smtClean="0">
              <a:latin typeface="Arial Rounded MT Bold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Open part of AV - Covered with </a:t>
            </a:r>
            <a:r>
              <a:rPr lang="en-US" sz="2600" dirty="0" err="1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aluminium</a:t>
            </a: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foil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                          - Remove at the time of collection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AV - Separate for separate bull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        - Separate for every ejaculate for same bull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600" dirty="0" smtClean="0">
              <a:latin typeface="Arial Rounded MT Bol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600" dirty="0" smtClean="0">
                <a:latin typeface="Arial Rounded MT Bold" pitchFamily="34" charset="0"/>
                <a:ea typeface="Times New Roman" pitchFamily="18" charset="0"/>
                <a:cs typeface="Times New Roman" pitchFamily="18" charset="0"/>
              </a:rPr>
              <a:t> Maintained AV temperature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sianweek.com/wp-content/uploads/2008/12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143000"/>
            <a:ext cx="830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Rounded MT Bold" pitchFamily="34" charset="0"/>
              </a:rPr>
              <a:t> Male &amp; female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 - equally responsible for the conception 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latin typeface="Arial Rounded MT Bold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 Rounded MT Bold" pitchFamily="34" charset="0"/>
              </a:rPr>
              <a:t> Hygienic &amp; quality semen collection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  - integral part of successful AI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33400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BUCK AND RAM 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- Vagina of female after service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Artificial vagina (AV)   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Electro-ejaculatory method.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Temperature of AV  -  45</a:t>
            </a:r>
            <a:r>
              <a:rPr lang="en-US" sz="2800" baseline="30000" dirty="0" smtClean="0">
                <a:latin typeface="Arial Rounded MT Bold" pitchFamily="34" charset="0"/>
              </a:rPr>
              <a:t>0 </a:t>
            </a:r>
            <a:r>
              <a:rPr lang="en-US" sz="2800" dirty="0" smtClean="0">
                <a:latin typeface="Arial Rounded MT Bold" pitchFamily="34" charset="0"/>
              </a:rPr>
              <a:t>C</a:t>
            </a: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1026" name="Picture 2" descr="C:\Users\HP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276600"/>
            <a:ext cx="4343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SemenColl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2742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81000"/>
            <a:ext cx="8458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STALLION 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 - Aspiration from vagina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 - Artificial vagina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- AV …….. 45</a:t>
            </a:r>
            <a:r>
              <a:rPr lang="en-US" sz="2800" baseline="30000" dirty="0" smtClean="0">
                <a:latin typeface="Arial Rounded MT Bold" pitchFamily="34" charset="0"/>
              </a:rPr>
              <a:t>0</a:t>
            </a:r>
            <a:r>
              <a:rPr lang="en-US" sz="2800" dirty="0" smtClean="0">
                <a:latin typeface="Arial Rounded MT Bold" pitchFamily="34" charset="0"/>
              </a:rPr>
              <a:t> C to 50</a:t>
            </a:r>
            <a:r>
              <a:rPr lang="en-US" sz="2800" baseline="30000" dirty="0" smtClean="0">
                <a:latin typeface="Arial Rounded MT Bold" pitchFamily="34" charset="0"/>
              </a:rPr>
              <a:t>0</a:t>
            </a:r>
            <a:r>
              <a:rPr lang="en-US" sz="2800" dirty="0" smtClean="0">
                <a:latin typeface="Arial Rounded MT Bold" pitchFamily="34" charset="0"/>
              </a:rPr>
              <a:t> C with proper pressure </a:t>
            </a:r>
            <a:endParaRPr lang="en-IN" sz="2800" dirty="0">
              <a:latin typeface="Arial Rounded MT Bold" pitchFamily="34" charset="0"/>
            </a:endParaRPr>
          </a:p>
        </p:txBody>
      </p:sp>
      <p:pic>
        <p:nvPicPr>
          <p:cNvPr id="2051" name="Picture 3" descr="C:\Users\HP\Desktop\colorado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5638800" cy="3947160"/>
          </a:xfrm>
          <a:prstGeom prst="rect">
            <a:avLst/>
          </a:prstGeom>
          <a:noFill/>
        </p:spPr>
      </p:pic>
      <p:pic>
        <p:nvPicPr>
          <p:cNvPr id="2052" name="Picture 4" descr="C:\Users\HP\Desktop\11230-0000_ColoradoAVEquin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22333">
            <a:off x="5759790" y="3808958"/>
            <a:ext cx="4057519" cy="182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semen-collecti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"/>
            <a:ext cx="8153400" cy="6501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654308"/>
            <a:ext cx="8305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rial Rounded MT Bold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BULL (CATTLE AND BUFFALO)</a:t>
            </a:r>
            <a:endParaRPr lang="en-US" sz="2800" dirty="0" smtClean="0">
              <a:solidFill>
                <a:srgbClr val="FF0000"/>
              </a:solidFill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     - Directly from vagina after natural service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Rectal massage method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Electro-ejaculatory method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Artificial vagina</a:t>
            </a: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endParaRPr lang="en-US" sz="2800" dirty="0" smtClean="0">
              <a:latin typeface="Arial Rounded MT Bold" pitchFamily="34" charset="0"/>
            </a:endParaRPr>
          </a:p>
          <a:p>
            <a:r>
              <a:rPr lang="en-US" sz="2800" dirty="0" smtClean="0">
                <a:latin typeface="Arial Rounded MT Bold" pitchFamily="34" charset="0"/>
              </a:rPr>
              <a:t> - AV at the time of semen collection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Temperature 39</a:t>
            </a:r>
            <a:r>
              <a:rPr lang="en-US" sz="2800" baseline="30000" dirty="0" smtClean="0">
                <a:latin typeface="Arial Rounded MT Bold" pitchFamily="34" charset="0"/>
              </a:rPr>
              <a:t>0</a:t>
            </a:r>
            <a:r>
              <a:rPr lang="en-US" sz="2800" dirty="0" smtClean="0">
                <a:latin typeface="Arial Rounded MT Bold" pitchFamily="34" charset="0"/>
              </a:rPr>
              <a:t> C to 41</a:t>
            </a:r>
            <a:r>
              <a:rPr lang="en-US" sz="2800" baseline="30000" dirty="0" smtClean="0">
                <a:latin typeface="Arial Rounded MT Bold" pitchFamily="34" charset="0"/>
              </a:rPr>
              <a:t>0 </a:t>
            </a:r>
            <a:r>
              <a:rPr lang="en-US" sz="2800" dirty="0" smtClean="0">
                <a:latin typeface="Arial Rounded MT Bold" pitchFamily="34" charset="0"/>
              </a:rPr>
              <a:t>C </a:t>
            </a:r>
          </a:p>
          <a:p>
            <a:r>
              <a:rPr lang="en-US" sz="2800" dirty="0" smtClean="0">
                <a:latin typeface="Arial Rounded MT Bold" pitchFamily="34" charset="0"/>
              </a:rPr>
              <a:t>      - Pressure is about 50 to 55 mmHg</a:t>
            </a:r>
            <a:endParaRPr lang="en-IN" sz="28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Rubber c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648200"/>
            <a:ext cx="3886200" cy="15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VC119482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038600"/>
            <a:ext cx="2670175" cy="26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38959_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0"/>
            <a:ext cx="5181600" cy="350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inner latex lin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736850"/>
            <a:ext cx="802385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SB training\ssbbbbb\DSC01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60" y="381000"/>
            <a:ext cx="856034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302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Semen Biology Lab</dc:creator>
  <cp:lastModifiedBy>Dr. Vikas Sachan</cp:lastModifiedBy>
  <cp:revision>31</cp:revision>
  <dcterms:created xsi:type="dcterms:W3CDTF">2006-08-16T00:00:00Z</dcterms:created>
  <dcterms:modified xsi:type="dcterms:W3CDTF">2020-02-24T06:56:26Z</dcterms:modified>
</cp:coreProperties>
</file>