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81000" y="1762542"/>
            <a:ext cx="8458200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cs typeface="Mangal" pitchFamily="18" charset="0"/>
              </a:rPr>
              <a:t> Male</a:t>
            </a:r>
            <a:r>
              <a:rPr kumimoji="0" lang="en-US" sz="44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lgerian" pitchFamily="82" charset="0"/>
                <a:cs typeface="Mangal" pitchFamily="18" charset="0"/>
              </a:rPr>
              <a:t>  reproductive  system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lgerian" pitchFamily="82" charset="0"/>
              <a:cs typeface="Mangal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b="1" baseline="0" dirty="0" smtClean="0">
                <a:latin typeface="Algerian" pitchFamily="82" charset="0"/>
                <a:cs typeface="Mangal" pitchFamily="18" charset="0"/>
              </a:rPr>
              <a:t>(Anatomy)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400" b="1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lgerian" pitchFamily="82" charset="0"/>
              <a:cs typeface="Mangal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3200" b="1" baseline="0" dirty="0" smtClean="0">
              <a:solidFill>
                <a:srgbClr val="00B050"/>
              </a:solidFill>
              <a:latin typeface="Algerian" pitchFamily="82" charset="0"/>
              <a:cs typeface="Mangal" pitchFamily="18" charset="0"/>
            </a:endParaRP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Algerian" pitchFamily="82" charset="0"/>
                <a:cs typeface="Mangal" pitchFamily="18" charset="0"/>
              </a:rPr>
              <a:t>- 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Rounded MT Bold" pitchFamily="34" charset="0"/>
                <a:cs typeface="Mangal" pitchFamily="18" charset="0"/>
              </a:rPr>
              <a:t>Dr.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 Rounded MT Bold" pitchFamily="34" charset="0"/>
                <a:cs typeface="Mangal" pitchFamily="18" charset="0"/>
              </a:rPr>
              <a:t>Vikas</a:t>
            </a:r>
            <a:r>
              <a:rPr kumimoji="0" lang="en-US" sz="3200" b="1" i="0" u="none" strike="noStrike" cap="none" normalizeH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Rounded MT Bold" pitchFamily="34" charset="0"/>
                <a:cs typeface="Mangal" pitchFamily="18" charset="0"/>
              </a:rPr>
              <a:t> </a:t>
            </a:r>
            <a:r>
              <a:rPr kumimoji="0" lang="en-US" sz="3200" b="1" i="0" u="none" strike="noStrike" cap="none" normalizeH="0" dirty="0" err="1" smtClean="0">
                <a:ln>
                  <a:noFill/>
                </a:ln>
                <a:solidFill>
                  <a:srgbClr val="00B050"/>
                </a:solidFill>
                <a:effectLst/>
                <a:latin typeface="Arial Rounded MT Bold" pitchFamily="34" charset="0"/>
                <a:cs typeface="Mangal" pitchFamily="18" charset="0"/>
              </a:rPr>
              <a:t>Sachan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00B050"/>
              </a:solidFill>
              <a:effectLst/>
              <a:latin typeface="Algerian" pitchFamily="82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228600"/>
            <a:ext cx="86106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latin typeface="Arial Rounded MT Bold" pitchFamily="34" charset="0"/>
              </a:rPr>
              <a:t> - </a:t>
            </a:r>
            <a:r>
              <a:rPr lang="en-US" sz="2800" b="1" dirty="0" smtClean="0">
                <a:solidFill>
                  <a:srgbClr val="FF0000"/>
                </a:solidFill>
                <a:latin typeface="Arial Rounded MT Bold" pitchFamily="34" charset="0"/>
              </a:rPr>
              <a:t>SEMINIFEROUS TUBULES</a:t>
            </a:r>
            <a:r>
              <a:rPr lang="en-US" sz="2800" dirty="0" smtClean="0">
                <a:solidFill>
                  <a:srgbClr val="FF0000"/>
                </a:solidFill>
                <a:latin typeface="Arial Rounded MT Bold" pitchFamily="34" charset="0"/>
              </a:rPr>
              <a:t>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Extension of tunica </a:t>
            </a:r>
            <a:r>
              <a:rPr lang="en-US" sz="2800" dirty="0" err="1" smtClean="0">
                <a:latin typeface="Arial Rounded MT Bold" pitchFamily="34" charset="0"/>
              </a:rPr>
              <a:t>albuginea</a:t>
            </a:r>
            <a:r>
              <a:rPr lang="en-US" sz="2800" dirty="0" smtClean="0">
                <a:latin typeface="Arial Rounded MT Bold" pitchFamily="34" charset="0"/>
              </a:rPr>
              <a:t> –      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- Dividing testicular parenchyma into lobules  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      (encloses seminiferous tubules)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- Joins at </a:t>
            </a:r>
            <a:r>
              <a:rPr lang="en-US" sz="2800" dirty="0" err="1" smtClean="0">
                <a:solidFill>
                  <a:srgbClr val="00B050"/>
                </a:solidFill>
                <a:latin typeface="Arial Rounded MT Bold" pitchFamily="34" charset="0"/>
              </a:rPr>
              <a:t>mediastinum</a:t>
            </a:r>
            <a:endParaRPr lang="en-US" sz="2800" dirty="0" smtClean="0">
              <a:solidFill>
                <a:srgbClr val="00B050"/>
              </a:solidFill>
              <a:latin typeface="Arial Rounded MT Bold" pitchFamily="34" charset="0"/>
            </a:endParaRP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</a:t>
            </a:r>
          </a:p>
          <a:p>
            <a:pPr lvl="0">
              <a:buFontTx/>
              <a:buChar char="-"/>
            </a:pPr>
            <a:r>
              <a:rPr lang="en-US" sz="2800" dirty="0" smtClean="0">
                <a:latin typeface="Arial Rounded MT Bold" pitchFamily="34" charset="0"/>
              </a:rPr>
              <a:t> Seminiferous tubules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- Highly convoluted &amp; </a:t>
            </a:r>
            <a:r>
              <a:rPr lang="en-US" sz="2800" dirty="0" err="1" smtClean="0">
                <a:latin typeface="Arial Rounded MT Bold" pitchFamily="34" charset="0"/>
              </a:rPr>
              <a:t>Unbranched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- Open at both ends</a:t>
            </a: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>
              <a:buFontTx/>
              <a:buChar char="-"/>
            </a:pPr>
            <a:r>
              <a:rPr lang="en-US" sz="2800" dirty="0" smtClean="0">
                <a:latin typeface="Arial Rounded MT Bold" pitchFamily="34" charset="0"/>
              </a:rPr>
              <a:t> 75% of total testicular mass</a:t>
            </a:r>
          </a:p>
          <a:p>
            <a:pPr lvl="0">
              <a:buFontTx/>
              <a:buChar char="-"/>
            </a:pPr>
            <a:r>
              <a:rPr lang="en-US" sz="2800" dirty="0" smtClean="0">
                <a:latin typeface="Arial Rounded MT Bold" pitchFamily="34" charset="0"/>
              </a:rPr>
              <a:t> They Have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- Somatic </a:t>
            </a:r>
            <a:r>
              <a:rPr lang="en-US" sz="2800" dirty="0" err="1" smtClean="0">
                <a:solidFill>
                  <a:srgbClr val="00B050"/>
                </a:solidFill>
                <a:latin typeface="Arial Rounded MT Bold" pitchFamily="34" charset="0"/>
              </a:rPr>
              <a:t>sertoli</a:t>
            </a:r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 cells/</a:t>
            </a:r>
            <a:r>
              <a:rPr lang="en-US" sz="2800" dirty="0" err="1" smtClean="0">
                <a:solidFill>
                  <a:srgbClr val="00B050"/>
                </a:solidFill>
                <a:latin typeface="Arial Rounded MT Bold" pitchFamily="34" charset="0"/>
              </a:rPr>
              <a:t>sustentacular</a:t>
            </a:r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/nurse      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- Sperm producing germ cells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(</a:t>
            </a:r>
            <a:r>
              <a:rPr lang="en-US" sz="2800" dirty="0" err="1" smtClean="0">
                <a:solidFill>
                  <a:srgbClr val="00B050"/>
                </a:solidFill>
                <a:latin typeface="Arial Rounded MT Bold" pitchFamily="34" charset="0"/>
              </a:rPr>
              <a:t>spermatogonial</a:t>
            </a:r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 germ cell line</a:t>
            </a:r>
            <a:r>
              <a:rPr lang="en-US" sz="2800" dirty="0" smtClean="0">
                <a:latin typeface="Arial Rounded MT Bold" pitchFamily="34" charset="0"/>
              </a:rPr>
              <a:t>).</a:t>
            </a:r>
            <a:endParaRPr lang="en-IN" sz="28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8600"/>
            <a:ext cx="86106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latin typeface="Arial Rounded MT Bold" pitchFamily="34" charset="0"/>
              </a:rPr>
              <a:t> - </a:t>
            </a:r>
            <a:r>
              <a:rPr lang="en-IN" sz="2800" dirty="0" smtClean="0">
                <a:latin typeface="Arial Rounded MT Bold" pitchFamily="34" charset="0"/>
              </a:rPr>
              <a:t>The </a:t>
            </a:r>
            <a:r>
              <a:rPr lang="en-IN" sz="2800" dirty="0" err="1" smtClean="0">
                <a:latin typeface="Arial Rounded MT Bold" pitchFamily="34" charset="0"/>
              </a:rPr>
              <a:t>sertoli</a:t>
            </a:r>
            <a:r>
              <a:rPr lang="en-IN" sz="2800" dirty="0" smtClean="0">
                <a:latin typeface="Arial Rounded MT Bold" pitchFamily="34" charset="0"/>
              </a:rPr>
              <a:t> cells - </a:t>
            </a:r>
            <a:r>
              <a:rPr lang="en-IN" sz="2800" dirty="0" err="1" smtClean="0">
                <a:latin typeface="Arial Rounded MT Bold" pitchFamily="34" charset="0"/>
              </a:rPr>
              <a:t>Enrico</a:t>
            </a:r>
            <a:r>
              <a:rPr lang="en-IN" sz="2800" dirty="0" smtClean="0">
                <a:latin typeface="Arial Rounded MT Bold" pitchFamily="34" charset="0"/>
              </a:rPr>
              <a:t> </a:t>
            </a:r>
            <a:r>
              <a:rPr lang="en-IN" sz="2800" dirty="0" err="1" smtClean="0">
                <a:latin typeface="Arial Rounded MT Bold" pitchFamily="34" charset="0"/>
              </a:rPr>
              <a:t>Sertoli</a:t>
            </a:r>
            <a:r>
              <a:rPr lang="en-IN" sz="2800" dirty="0" smtClean="0">
                <a:latin typeface="Arial Rounded MT Bold" pitchFamily="34" charset="0"/>
              </a:rPr>
              <a:t> 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- The leydig cells  - Franz Leydig. </a:t>
            </a: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>
              <a:buFontTx/>
              <a:buChar char="-"/>
            </a:pP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Sertoli</a:t>
            </a:r>
            <a:r>
              <a:rPr lang="en-US" sz="2800" dirty="0" smtClean="0">
                <a:latin typeface="Arial Rounded MT Bold" pitchFamily="34" charset="0"/>
              </a:rPr>
              <a:t> cells secretes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</a:t>
            </a:r>
            <a:r>
              <a:rPr lang="en-US" sz="2800" dirty="0" err="1" smtClean="0">
                <a:latin typeface="Arial Rounded MT Bold" pitchFamily="34" charset="0"/>
              </a:rPr>
              <a:t>mullerian</a:t>
            </a:r>
            <a:r>
              <a:rPr lang="en-US" sz="2800" dirty="0" smtClean="0">
                <a:latin typeface="Arial Rounded MT Bold" pitchFamily="34" charset="0"/>
              </a:rPr>
              <a:t> inhibiting factor/hormone </a:t>
            </a:r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(MIH)       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(</a:t>
            </a:r>
            <a:r>
              <a:rPr lang="en-US" sz="2800" dirty="0" err="1" smtClean="0">
                <a:latin typeface="Arial Rounded MT Bold" pitchFamily="34" charset="0"/>
              </a:rPr>
              <a:t>inhibite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paramesonephric</a:t>
            </a:r>
            <a:r>
              <a:rPr lang="en-US" sz="2800" dirty="0" smtClean="0">
                <a:latin typeface="Arial Rounded MT Bold" pitchFamily="34" charset="0"/>
              </a:rPr>
              <a:t> or </a:t>
            </a:r>
            <a:r>
              <a:rPr lang="en-US" sz="2800" dirty="0" err="1" smtClean="0">
                <a:latin typeface="Arial Rounded MT Bold" pitchFamily="34" charset="0"/>
              </a:rPr>
              <a:t>mullerian</a:t>
            </a:r>
            <a:r>
              <a:rPr lang="en-US" sz="2800" dirty="0" smtClean="0">
                <a:latin typeface="Arial Rounded MT Bold" pitchFamily="34" charset="0"/>
              </a:rPr>
              <a:t> duct) </a:t>
            </a: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>
              <a:buFontTx/>
              <a:buChar char="-"/>
            </a:pPr>
            <a:r>
              <a:rPr lang="en-US" sz="2800" dirty="0" smtClean="0">
                <a:latin typeface="Arial Rounded MT Bold" pitchFamily="34" charset="0"/>
              </a:rPr>
              <a:t> The number of </a:t>
            </a:r>
            <a:r>
              <a:rPr lang="en-US" sz="2800" dirty="0" err="1" smtClean="0">
                <a:latin typeface="Arial Rounded MT Bold" pitchFamily="34" charset="0"/>
              </a:rPr>
              <a:t>sertoli</a:t>
            </a:r>
            <a:r>
              <a:rPr lang="en-US" sz="2800" dirty="0" smtClean="0">
                <a:latin typeface="Arial Rounded MT Bold" pitchFamily="34" charset="0"/>
              </a:rPr>
              <a:t> cells doesn’t increase 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after puberty i.e. it </a:t>
            </a:r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limits the </a:t>
            </a:r>
            <a:r>
              <a:rPr lang="en-US" sz="2800" dirty="0" err="1" smtClean="0">
                <a:solidFill>
                  <a:srgbClr val="00B050"/>
                </a:solidFill>
                <a:latin typeface="Arial Rounded MT Bold" pitchFamily="34" charset="0"/>
              </a:rPr>
              <a:t>spermiogenesis</a:t>
            </a:r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 </a:t>
            </a:r>
            <a:r>
              <a:rPr lang="en-US" sz="2800" dirty="0" smtClean="0">
                <a:latin typeface="Arial Rounded MT Bold" pitchFamily="34" charset="0"/>
              </a:rPr>
              <a:t>or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</a:t>
            </a:r>
            <a:r>
              <a:rPr lang="en-US" sz="2800" dirty="0" err="1" smtClean="0">
                <a:latin typeface="Arial Rounded MT Bold" pitchFamily="34" charset="0"/>
              </a:rPr>
              <a:t>spermiogenic</a:t>
            </a:r>
            <a:r>
              <a:rPr lang="en-US" sz="2800" dirty="0" smtClean="0">
                <a:latin typeface="Arial Rounded MT Bold" pitchFamily="34" charset="0"/>
              </a:rPr>
              <a:t> yield. </a:t>
            </a:r>
          </a:p>
          <a:p>
            <a:pPr lvl="0">
              <a:buFontTx/>
              <a:buChar char="-"/>
            </a:pPr>
            <a:endParaRPr lang="en-US" sz="2800" dirty="0" smtClean="0">
              <a:latin typeface="Arial Rounded MT Bold" pitchFamily="34" charset="0"/>
            </a:endParaRPr>
          </a:p>
          <a:p>
            <a:pPr lvl="0">
              <a:buFontTx/>
              <a:buChar char="-"/>
            </a:pP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Sertoli</a:t>
            </a:r>
            <a:r>
              <a:rPr lang="en-US" sz="2800" dirty="0" smtClean="0">
                <a:latin typeface="Arial Rounded MT Bold" pitchFamily="34" charset="0"/>
              </a:rPr>
              <a:t> cells form blood testes barrier just 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before the puberty to separate differentiating   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germ cells from blood circulation. </a:t>
            </a:r>
            <a:endParaRPr lang="en-IN" sz="2800" dirty="0" smtClean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533400"/>
            <a:ext cx="8534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Tx/>
              <a:buChar char="-"/>
            </a:pPr>
            <a:r>
              <a:rPr lang="en-US" sz="2800" dirty="0" smtClean="0">
                <a:latin typeface="Arial Rounded MT Bold" pitchFamily="34" charset="0"/>
              </a:rPr>
              <a:t> Interstitial space (out of Sem. tub.)    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Leydig cells (interstitial cells)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Blood vessels &amp; </a:t>
            </a:r>
            <a:r>
              <a:rPr lang="en-US" sz="2800" dirty="0" err="1" smtClean="0">
                <a:latin typeface="Arial Rounded MT Bold" pitchFamily="34" charset="0"/>
              </a:rPr>
              <a:t>Lymphatics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>
              <a:buFontTx/>
              <a:buChar char="-"/>
            </a:pPr>
            <a:r>
              <a:rPr lang="en-US" sz="2800" dirty="0" smtClean="0">
                <a:latin typeface="Arial Rounded MT Bold" pitchFamily="34" charset="0"/>
              </a:rPr>
              <a:t> In ram leydig cells are found in clusters around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blood vessels.</a:t>
            </a:r>
            <a:endParaRPr lang="en-IN" sz="2800" dirty="0" smtClean="0">
              <a:latin typeface="Arial Rounded MT Bold" pitchFamily="34" charset="0"/>
            </a:endParaRP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>
              <a:buFontTx/>
              <a:buChar char="-"/>
            </a:pPr>
            <a:r>
              <a:rPr lang="en-US" sz="2800" dirty="0" smtClean="0">
                <a:latin typeface="Arial Rounded MT Bold" pitchFamily="34" charset="0"/>
              </a:rPr>
              <a:t> Length of seminiferous tubules :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    Boar  –  6 Km</a:t>
            </a:r>
            <a:endParaRPr lang="en-IN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                Bull    –  5 Km</a:t>
            </a:r>
            <a:endParaRPr lang="en-IN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                Ram   –  4 Km</a:t>
            </a:r>
            <a:endParaRPr lang="en-IN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                Dog    –  150 m</a:t>
            </a:r>
            <a:endParaRPr lang="en-IN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                Tom    –  25 m</a:t>
            </a:r>
            <a:endParaRPr lang="en-IN" sz="28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533400"/>
            <a:ext cx="86106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latin typeface="Arial Rounded MT Bold" pitchFamily="34" charset="0"/>
              </a:rPr>
              <a:t> - </a:t>
            </a:r>
            <a:r>
              <a:rPr lang="en-US" sz="2800" b="1" dirty="0" smtClean="0">
                <a:solidFill>
                  <a:srgbClr val="FF0000"/>
                </a:solidFill>
                <a:latin typeface="Arial Rounded MT Bold" pitchFamily="34" charset="0"/>
              </a:rPr>
              <a:t>RETE TESTES </a:t>
            </a:r>
            <a:r>
              <a:rPr lang="en-US" sz="2800" dirty="0" smtClean="0">
                <a:latin typeface="Arial Rounded MT Bold" pitchFamily="34" charset="0"/>
              </a:rPr>
              <a:t>– (in </a:t>
            </a:r>
            <a:r>
              <a:rPr lang="en-US" sz="2800" dirty="0" err="1" smtClean="0">
                <a:latin typeface="Arial Rounded MT Bold" pitchFamily="34" charset="0"/>
              </a:rPr>
              <a:t>mediastinum</a:t>
            </a:r>
            <a:r>
              <a:rPr lang="en-US" sz="2800" dirty="0" smtClean="0">
                <a:latin typeface="Arial Rounded MT Bold" pitchFamily="34" charset="0"/>
              </a:rPr>
              <a:t>)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Seminiferous tubules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    Collecting tubules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            </a:t>
            </a:r>
            <a:r>
              <a:rPr lang="en-US" sz="2800" dirty="0" err="1" smtClean="0">
                <a:latin typeface="Arial Rounded MT Bold" pitchFamily="34" charset="0"/>
              </a:rPr>
              <a:t>Rete</a:t>
            </a:r>
            <a:r>
              <a:rPr lang="en-US" sz="2800" dirty="0" smtClean="0">
                <a:latin typeface="Arial Rounded MT Bold" pitchFamily="34" charset="0"/>
              </a:rPr>
              <a:t> testes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			  Vas </a:t>
            </a:r>
            <a:r>
              <a:rPr lang="en-US" sz="2800" dirty="0" err="1" smtClean="0">
                <a:latin typeface="Arial Rounded MT Bold" pitchFamily="34" charset="0"/>
              </a:rPr>
              <a:t>efferens</a:t>
            </a:r>
            <a:endParaRPr lang="en-US" sz="2800" dirty="0" smtClean="0">
              <a:latin typeface="Arial Rounded MT Bold" pitchFamily="34" charset="0"/>
            </a:endParaRP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>
              <a:buFontTx/>
              <a:buChar char="-"/>
            </a:pPr>
            <a:r>
              <a:rPr lang="en-US" sz="2800" dirty="0" smtClean="0">
                <a:latin typeface="Arial Rounded MT Bold" pitchFamily="34" charset="0"/>
              </a:rPr>
              <a:t> Lined by non </a:t>
            </a:r>
            <a:r>
              <a:rPr lang="en-US" sz="2800" dirty="0" err="1" smtClean="0">
                <a:latin typeface="Arial Rounded MT Bold" pitchFamily="34" charset="0"/>
              </a:rPr>
              <a:t>secretory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cuboidal</a:t>
            </a:r>
            <a:r>
              <a:rPr lang="en-US" sz="2800" dirty="0" smtClean="0">
                <a:latin typeface="Arial Rounded MT Bold" pitchFamily="34" charset="0"/>
              </a:rPr>
              <a:t> epithelial cells </a:t>
            </a:r>
          </a:p>
          <a:p>
            <a:pPr lvl="0">
              <a:buFontTx/>
              <a:buChar char="-"/>
            </a:pPr>
            <a:endParaRPr lang="en-US" sz="2800" dirty="0" smtClean="0">
              <a:latin typeface="Arial Rounded MT Bold" pitchFamily="34" charset="0"/>
            </a:endParaRPr>
          </a:p>
          <a:p>
            <a:pPr lvl="0">
              <a:buFontTx/>
              <a:buChar char="-"/>
            </a:pPr>
            <a:endParaRPr lang="en-IN" sz="28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533400"/>
            <a:ext cx="86106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latin typeface="Arial Rounded MT Bold" pitchFamily="34" charset="0"/>
              </a:rPr>
              <a:t> - </a:t>
            </a:r>
            <a:r>
              <a:rPr lang="en-US" sz="2800" b="1" dirty="0" smtClean="0">
                <a:solidFill>
                  <a:srgbClr val="FF0000"/>
                </a:solidFill>
                <a:latin typeface="Arial Rounded MT Bold" pitchFamily="34" charset="0"/>
              </a:rPr>
              <a:t>TESTES</a:t>
            </a:r>
            <a:r>
              <a:rPr lang="en-US" sz="2800" dirty="0" smtClean="0">
                <a:latin typeface="Arial Rounded MT Bold" pitchFamily="34" charset="0"/>
              </a:rPr>
              <a:t>   (paired male gonads)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- In scrotum at inguinal region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- With help of tunics and spermatic cord </a:t>
            </a: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>
              <a:buFontTx/>
              <a:buChar char="-"/>
            </a:pPr>
            <a:r>
              <a:rPr lang="en-US" sz="2800" dirty="0" smtClean="0">
                <a:latin typeface="Arial Rounded MT Bold" pitchFamily="34" charset="0"/>
              </a:rPr>
              <a:t> C</a:t>
            </a:r>
            <a:r>
              <a:rPr lang="en-IN" sz="2800" dirty="0" err="1" smtClean="0">
                <a:latin typeface="Arial Rounded MT Bold" pitchFamily="34" charset="0"/>
              </a:rPr>
              <a:t>overed</a:t>
            </a:r>
            <a:r>
              <a:rPr lang="en-IN" sz="2800" dirty="0" smtClean="0">
                <a:latin typeface="Arial Rounded MT Bold" pitchFamily="34" charset="0"/>
              </a:rPr>
              <a:t> with extra-abdominal tunic 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- Tunica </a:t>
            </a:r>
            <a:r>
              <a:rPr lang="en-IN" sz="2800" dirty="0" err="1" smtClean="0">
                <a:latin typeface="Arial Rounded MT Bold" pitchFamily="34" charset="0"/>
              </a:rPr>
              <a:t>vaginalis</a:t>
            </a:r>
            <a:r>
              <a:rPr lang="en-IN" sz="2800" dirty="0" smtClean="0">
                <a:latin typeface="Arial Rounded MT Bold" pitchFamily="34" charset="0"/>
              </a:rPr>
              <a:t>…</a:t>
            </a:r>
            <a:r>
              <a:rPr lang="en-IN" sz="2800" dirty="0" err="1" smtClean="0">
                <a:latin typeface="Arial Rounded MT Bold" pitchFamily="34" charset="0"/>
              </a:rPr>
              <a:t>albugenia</a:t>
            </a:r>
            <a:r>
              <a:rPr lang="en-IN" sz="2800" dirty="0" smtClean="0">
                <a:latin typeface="Arial Rounded MT Bold" pitchFamily="34" charset="0"/>
              </a:rPr>
              <a:t>….</a:t>
            </a:r>
            <a:r>
              <a:rPr lang="en-IN" sz="2800" dirty="0" err="1" smtClean="0">
                <a:latin typeface="Arial Rounded MT Bold" pitchFamily="34" charset="0"/>
              </a:rPr>
              <a:t>vasculosa</a:t>
            </a:r>
            <a:r>
              <a:rPr lang="en-IN" sz="2800" dirty="0" smtClean="0">
                <a:latin typeface="Arial Rounded MT Bold" pitchFamily="34" charset="0"/>
              </a:rPr>
              <a:t> </a:t>
            </a:r>
          </a:p>
          <a:p>
            <a:pPr lvl="0"/>
            <a:endParaRPr lang="en-IN" sz="2800" dirty="0" smtClean="0">
              <a:latin typeface="Arial Rounded MT Bold" pitchFamily="34" charset="0"/>
            </a:endParaRPr>
          </a:p>
          <a:p>
            <a:pPr lvl="0">
              <a:buFontTx/>
              <a:buChar char="-"/>
            </a:pPr>
            <a:r>
              <a:rPr lang="en-IN" sz="2800" dirty="0" smtClean="0">
                <a:latin typeface="Arial Rounded MT Bold" pitchFamily="34" charset="0"/>
              </a:rPr>
              <a:t> Fluid in vaginal process  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- Movement of testis within scrotum</a:t>
            </a:r>
          </a:p>
          <a:p>
            <a:pPr lvl="0"/>
            <a:endParaRPr lang="en-IN" sz="2800" dirty="0" smtClean="0">
              <a:latin typeface="Arial Rounded MT Bold" pitchFamily="34" charset="0"/>
            </a:endParaRP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- </a:t>
            </a:r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Plane of testes </a:t>
            </a:r>
            <a:r>
              <a:rPr lang="en-US" sz="2800" dirty="0" smtClean="0">
                <a:latin typeface="Arial Rounded MT Bold" pitchFamily="34" charset="0"/>
              </a:rPr>
              <a:t>:  Horizontal –  Stallion</a:t>
            </a:r>
            <a:endParaRPr lang="en-IN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                                    Vertical     –  Cattle, ram, buck</a:t>
            </a:r>
            <a:endParaRPr lang="en-IN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                                    Oblique     –  Boar, Dog, Tom</a:t>
            </a:r>
          </a:p>
          <a:p>
            <a:pPr lvl="0">
              <a:buFontTx/>
              <a:buChar char="-"/>
            </a:pPr>
            <a:endParaRPr lang="en-IN" sz="28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86868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Arial Rounded MT Bold" pitchFamily="34" charset="0"/>
              </a:rPr>
              <a:t> </a:t>
            </a:r>
            <a:endParaRPr lang="en-IN" sz="2800" dirty="0" smtClean="0">
              <a:latin typeface="Arial Rounded MT Bold" pitchFamily="34" charset="0"/>
            </a:endParaRP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Testicular diameter – Bull – 5-9 cm</a:t>
            </a:r>
            <a:endParaRPr lang="en-IN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                                         Stallion – 4-8 cm</a:t>
            </a:r>
            <a:endParaRPr lang="en-IN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                                         Ram and Buck – 4-7 cm</a:t>
            </a:r>
            <a:endParaRPr lang="en-IN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                                         Boar – 5-9 cm</a:t>
            </a:r>
            <a:endParaRPr lang="en-IN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                                         Dog – 1-3 cm</a:t>
            </a:r>
            <a:endParaRPr lang="en-IN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                                         Tom – 0.7 – 1.5 cm</a:t>
            </a:r>
          </a:p>
          <a:p>
            <a:endParaRPr lang="en-US" sz="2800" dirty="0" smtClean="0">
              <a:latin typeface="Arial Rounded MT Bold" pitchFamily="34" charset="0"/>
            </a:endParaRPr>
          </a:p>
          <a:p>
            <a:endParaRPr lang="en-IN" sz="2800" dirty="0" smtClean="0">
              <a:latin typeface="Arial Rounded MT Bold" pitchFamily="34" charset="0"/>
            </a:endParaRPr>
          </a:p>
          <a:p>
            <a:pPr lvl="0"/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Shape of testes </a:t>
            </a:r>
            <a:r>
              <a:rPr lang="en-US" sz="2800" dirty="0" smtClean="0">
                <a:latin typeface="Arial Rounded MT Bold" pitchFamily="34" charset="0"/>
              </a:rPr>
              <a:t>–       Oval –stallion</a:t>
            </a:r>
            <a:endParaRPr lang="en-IN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                                        Elliptical – boar</a:t>
            </a:r>
            <a:endParaRPr lang="en-IN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                                        Elongates oval – bull, ram</a:t>
            </a:r>
            <a:endParaRPr lang="en-IN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                                        Round to oval – Dog, Tom</a:t>
            </a:r>
            <a:endParaRPr lang="en-IN" sz="2800" dirty="0" smtClean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800" dirty="0" smtClean="0">
                <a:latin typeface="Arial Rounded MT Bold" pitchFamily="34" charset="0"/>
              </a:rPr>
              <a:t> Size of testes varies throughout the year in  </a:t>
            </a:r>
          </a:p>
          <a:p>
            <a:r>
              <a:rPr lang="en-US" sz="2800" dirty="0" smtClean="0">
                <a:latin typeface="Arial Rounded MT Bold" pitchFamily="34" charset="0"/>
              </a:rPr>
              <a:t>   seasonal breeder e.g. ram, stallion, camel</a:t>
            </a:r>
            <a:endParaRPr lang="en-IN" sz="2800" dirty="0" smtClean="0">
              <a:latin typeface="Arial Rounded MT Bold" pitchFamily="34" charset="0"/>
            </a:endParaRP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- Weight of testis –</a:t>
            </a:r>
            <a:endParaRPr lang="en-IN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                               Bull                     – 200-500 gm</a:t>
            </a:r>
            <a:endParaRPr lang="en-IN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                               Ram and buck – 200-400 gm</a:t>
            </a:r>
            <a:endParaRPr lang="en-IN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                               Stallion              – 150-300 gm</a:t>
            </a:r>
            <a:endParaRPr lang="en-IN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                               Boar                   – 500-800 gm</a:t>
            </a:r>
            <a:endParaRPr lang="en-IN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                               Dog                     – 8-15 gm</a:t>
            </a:r>
            <a:endParaRPr lang="en-IN" sz="2800" dirty="0" smtClean="0">
              <a:latin typeface="Arial Rounded MT Bold" pitchFamily="34" charset="0"/>
            </a:endParaRP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endParaRPr lang="en-IN" sz="2800" dirty="0" smtClean="0">
              <a:latin typeface="Arial Rounded MT Bold" pitchFamily="34" charset="0"/>
            </a:endParaRPr>
          </a:p>
          <a:p>
            <a:pPr lvl="0">
              <a:buFontTx/>
              <a:buChar char="-"/>
            </a:pPr>
            <a:r>
              <a:rPr lang="en-IN" sz="2800" dirty="0" smtClean="0">
                <a:latin typeface="Arial Rounded MT Bold" pitchFamily="34" charset="0"/>
              </a:rPr>
              <a:t> In buffalo bull testes and scrotum are smaller 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and the penile sheath is less pendulous than  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cattle bull.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534400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Tx/>
              <a:buChar char="-"/>
            </a:pPr>
            <a:r>
              <a:rPr lang="en-US" sz="2800" dirty="0" smtClean="0">
                <a:latin typeface="Arial Rounded MT Bold" pitchFamily="34" charset="0"/>
              </a:rPr>
              <a:t> Testes –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</a:t>
            </a:r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Endocrine</a:t>
            </a:r>
            <a:r>
              <a:rPr lang="en-US" sz="2800" dirty="0" smtClean="0">
                <a:latin typeface="Arial Rounded MT Bold" pitchFamily="34" charset="0"/>
              </a:rPr>
              <a:t> – Production of testosterone  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                  (By leydig cells ….. LH/ICSH) </a:t>
            </a:r>
            <a:endParaRPr lang="en-IN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        </a:t>
            </a:r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Exocrine</a:t>
            </a:r>
            <a:r>
              <a:rPr lang="en-US" sz="2800" dirty="0" smtClean="0">
                <a:latin typeface="Arial Rounded MT Bold" pitchFamily="34" charset="0"/>
              </a:rPr>
              <a:t>   – Spermatogenesis </a:t>
            </a:r>
          </a:p>
          <a:p>
            <a:r>
              <a:rPr lang="en-US" sz="2800" dirty="0" smtClean="0">
                <a:latin typeface="Arial Rounded MT Bold" pitchFamily="34" charset="0"/>
              </a:rPr>
              <a:t>                              (FSH &amp; testosterone)</a:t>
            </a:r>
            <a:endParaRPr lang="en-IN" sz="2800" dirty="0" smtClean="0">
              <a:latin typeface="Arial Rounded MT Bold" pitchFamily="34" charset="0"/>
            </a:endParaRPr>
          </a:p>
          <a:p>
            <a:pPr lvl="0"/>
            <a:endParaRPr lang="en-IN" sz="2800" dirty="0" smtClean="0">
              <a:latin typeface="Arial Rounded MT Bold" pitchFamily="34" charset="0"/>
            </a:endParaRPr>
          </a:p>
          <a:p>
            <a:pPr lvl="0">
              <a:buFontTx/>
              <a:buChar char="-"/>
            </a:pPr>
            <a:r>
              <a:rPr lang="en-IN" sz="2800" dirty="0" smtClean="0">
                <a:latin typeface="Arial Rounded MT Bold" pitchFamily="34" charset="0"/>
              </a:rPr>
              <a:t> Body weight ….. positively correlated 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with testicular weight, testicular volume,     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total </a:t>
            </a:r>
            <a:r>
              <a:rPr lang="en-IN" sz="2800" dirty="0" err="1" smtClean="0">
                <a:latin typeface="Arial Rounded MT Bold" pitchFamily="34" charset="0"/>
              </a:rPr>
              <a:t>epididymal</a:t>
            </a:r>
            <a:r>
              <a:rPr lang="en-IN" sz="2800" dirty="0" smtClean="0">
                <a:latin typeface="Arial Rounded MT Bold" pitchFamily="34" charset="0"/>
              </a:rPr>
              <a:t> mass, total scrotal width</a:t>
            </a:r>
          </a:p>
          <a:p>
            <a:pPr lvl="0"/>
            <a:endParaRPr lang="en-IN" sz="28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US" sz="2800" dirty="0" smtClean="0">
                <a:latin typeface="Arial Rounded MT Bold" pitchFamily="34" charset="0"/>
              </a:rPr>
              <a:t> Castration (Removal of testicles)– </a:t>
            </a:r>
          </a:p>
          <a:p>
            <a:r>
              <a:rPr lang="en-US" sz="2800" dirty="0" smtClean="0">
                <a:latin typeface="Arial Rounded MT Bold" pitchFamily="34" charset="0"/>
              </a:rPr>
              <a:t>      Reduces aggressive behavior of male animal    </a:t>
            </a:r>
          </a:p>
          <a:p>
            <a:r>
              <a:rPr lang="en-US" sz="2800" dirty="0" smtClean="0">
                <a:latin typeface="Arial Rounded MT Bold" pitchFamily="34" charset="0"/>
              </a:rPr>
              <a:t>      </a:t>
            </a:r>
            <a:r>
              <a:rPr lang="en-US" sz="2800" dirty="0" err="1" smtClean="0">
                <a:latin typeface="Arial Rounded MT Bold" pitchFamily="34" charset="0"/>
              </a:rPr>
              <a:t>Rreduces</a:t>
            </a:r>
            <a:r>
              <a:rPr lang="en-US" sz="2800" dirty="0" smtClean="0">
                <a:latin typeface="Arial Rounded MT Bold" pitchFamily="34" charset="0"/>
              </a:rPr>
              <a:t> the boar taint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81000"/>
            <a:ext cx="85344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FontTx/>
              <a:buChar char="-"/>
            </a:pPr>
            <a:r>
              <a:rPr lang="en-US" sz="2800" b="1" dirty="0" smtClean="0">
                <a:latin typeface="Arial Rounded MT Bold" pitchFamily="34" charset="0"/>
              </a:rPr>
              <a:t> </a:t>
            </a:r>
            <a:r>
              <a:rPr lang="en-US" sz="2800" b="1" dirty="0" err="1" smtClean="0">
                <a:solidFill>
                  <a:srgbClr val="00B050"/>
                </a:solidFill>
                <a:latin typeface="Arial Rounded MT Bold" pitchFamily="34" charset="0"/>
              </a:rPr>
              <a:t>Cremester</a:t>
            </a:r>
            <a:r>
              <a:rPr lang="en-US" sz="2800" b="1" dirty="0" smtClean="0">
                <a:solidFill>
                  <a:srgbClr val="00B050"/>
                </a:solidFill>
                <a:latin typeface="Arial Rounded MT Bold" pitchFamily="34" charset="0"/>
              </a:rPr>
              <a:t> muscle</a:t>
            </a:r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-Internal abdominal oblique muscle to tunica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</a:t>
            </a:r>
            <a:r>
              <a:rPr lang="en-US" sz="2800" dirty="0" err="1" smtClean="0">
                <a:latin typeface="Arial Rounded MT Bold" pitchFamily="34" charset="0"/>
              </a:rPr>
              <a:t>vaginalis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propria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</a:t>
            </a: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>
              <a:buFontTx/>
              <a:buChar char="-"/>
            </a:pPr>
            <a:r>
              <a:rPr lang="en-US" sz="2800" dirty="0" smtClean="0">
                <a:latin typeface="Arial Rounded MT Bold" pitchFamily="34" charset="0"/>
              </a:rPr>
              <a:t> Loosening &amp; Raising of testes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- In response to environmental temperature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                        any abnormal stimulus is the    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- To maintain the testicular temperature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</a:t>
            </a: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- R</a:t>
            </a:r>
            <a:r>
              <a:rPr lang="en-IN" sz="2800" dirty="0" err="1" smtClean="0">
                <a:latin typeface="Arial Rounded MT Bold" pitchFamily="34" charset="0"/>
              </a:rPr>
              <a:t>etracting</a:t>
            </a:r>
            <a:r>
              <a:rPr lang="en-IN" sz="2800" dirty="0" smtClean="0">
                <a:latin typeface="Arial Rounded MT Bold" pitchFamily="34" charset="0"/>
              </a:rPr>
              <a:t> the testes within abdomen    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(Elephant, deer, and rabbit etc during their   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  non breeding season)</a:t>
            </a:r>
            <a:endParaRPr lang="en-IN" sz="28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6106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 smtClean="0">
                <a:latin typeface="Arial Rounded MT Bold" pitchFamily="34" charset="0"/>
              </a:rPr>
              <a:t> - </a:t>
            </a:r>
            <a:r>
              <a:rPr lang="en-US" sz="2800" dirty="0" smtClean="0">
                <a:latin typeface="Arial Rounded MT Bold" pitchFamily="34" charset="0"/>
              </a:rPr>
              <a:t>Testes (in scrotum with help of spermatic cord) </a:t>
            </a:r>
            <a:endParaRPr lang="en-IN" sz="2800" dirty="0" smtClean="0">
              <a:latin typeface="Arial Rounded MT Bold" pitchFamily="34" charset="0"/>
            </a:endParaRP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 </a:t>
            </a:r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Spermatic cord </a:t>
            </a:r>
            <a:r>
              <a:rPr lang="en-US" sz="2800" dirty="0" smtClean="0">
                <a:latin typeface="Arial Rounded MT Bold" pitchFamily="34" charset="0"/>
              </a:rPr>
              <a:t>comprises of – </a:t>
            </a:r>
            <a:endParaRPr lang="en-IN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                . Internal spermatic artery </a:t>
            </a:r>
            <a:endParaRPr lang="en-IN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                . Spermatic veins (</a:t>
            </a:r>
            <a:r>
              <a:rPr lang="en-US" sz="2800" dirty="0" err="1" smtClean="0">
                <a:latin typeface="Arial Rounded MT Bold" pitchFamily="34" charset="0"/>
              </a:rPr>
              <a:t>pampiniform</a:t>
            </a:r>
            <a:r>
              <a:rPr lang="en-US" sz="2800" dirty="0" smtClean="0">
                <a:latin typeface="Arial Rounded MT Bold" pitchFamily="34" charset="0"/>
              </a:rPr>
              <a:t> plexus)</a:t>
            </a:r>
            <a:endParaRPr lang="en-IN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                . Lymphatic vessels</a:t>
            </a:r>
            <a:endParaRPr lang="en-IN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                . Autonomic nerves from renal and  </a:t>
            </a:r>
          </a:p>
          <a:p>
            <a:r>
              <a:rPr lang="en-US" sz="2800" dirty="0" smtClean="0">
                <a:latin typeface="Arial Rounded MT Bold" pitchFamily="34" charset="0"/>
              </a:rPr>
              <a:t>                                             mesenteric plexus</a:t>
            </a:r>
            <a:endParaRPr lang="en-IN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                . Internal </a:t>
            </a:r>
            <a:r>
              <a:rPr lang="en-US" sz="2800" dirty="0" err="1" smtClean="0">
                <a:latin typeface="Arial Rounded MT Bold" pitchFamily="34" charset="0"/>
              </a:rPr>
              <a:t>cremester</a:t>
            </a:r>
            <a:r>
              <a:rPr lang="en-US" sz="2800" dirty="0" smtClean="0">
                <a:latin typeface="Arial Rounded MT Bold" pitchFamily="34" charset="0"/>
              </a:rPr>
              <a:t> muscle</a:t>
            </a:r>
            <a:endParaRPr lang="en-IN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                . Tunica </a:t>
            </a:r>
            <a:r>
              <a:rPr lang="en-US" sz="2800" dirty="0" err="1" smtClean="0">
                <a:latin typeface="Arial Rounded MT Bold" pitchFamily="34" charset="0"/>
              </a:rPr>
              <a:t>vaginalis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propria</a:t>
            </a:r>
            <a:endParaRPr lang="en-IN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                . Vas deferens</a:t>
            </a:r>
            <a:endParaRPr lang="en-IN" sz="2800" dirty="0" smtClean="0">
              <a:latin typeface="Arial Rounded MT Bold" pitchFamily="34" charset="0"/>
            </a:endParaRP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</a:t>
            </a:r>
          </a:p>
          <a:p>
            <a:pPr lvl="0"/>
            <a:endParaRPr lang="en-IN" sz="2800" dirty="0" smtClean="0">
              <a:latin typeface="Arial Rounded MT Bold" pitchFamily="34" charset="0"/>
            </a:endParaRP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- </a:t>
            </a:r>
            <a:r>
              <a:rPr lang="en-US" sz="2800" dirty="0" err="1" smtClean="0">
                <a:latin typeface="Arial Rounded MT Bold" pitchFamily="34" charset="0"/>
              </a:rPr>
              <a:t>Mesorchium</a:t>
            </a:r>
            <a:r>
              <a:rPr lang="en-US" sz="2800" dirty="0" smtClean="0">
                <a:latin typeface="Arial Rounded MT Bold" pitchFamily="34" charset="0"/>
              </a:rPr>
              <a:t> &amp; </a:t>
            </a:r>
            <a:r>
              <a:rPr lang="en-IN" sz="2800" dirty="0" err="1" smtClean="0">
                <a:latin typeface="Arial Rounded MT Bold" pitchFamily="34" charset="0"/>
              </a:rPr>
              <a:t>mesepididymis</a:t>
            </a:r>
            <a:endParaRPr lang="en-IN" sz="2800" dirty="0" smtClean="0">
              <a:latin typeface="Arial Rounded MT Bold" pitchFamily="34" charset="0"/>
            </a:endParaRPr>
          </a:p>
          <a:p>
            <a:pPr lvl="0"/>
            <a:endParaRPr lang="en-IN" sz="28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381000" y="352246"/>
            <a:ext cx="84582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- The male reproduction system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testes, scrotum, reproductive ducts,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 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accessory sex glands, prepuce and penis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Times New Roman" pitchFamily="18" charset="0"/>
              <a:cs typeface="Mangal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 Production of -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Spermatozoas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                                Male sex hormone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Primary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sex organs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– Testicles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Secondary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sex organs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ductus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system)-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Epididymis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V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as deference, urethra, penis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/>
            </a:r>
            <a:b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</a:b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Mangal" pitchFamily="18" charset="0"/>
              </a:rPr>
              <a:t>-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Accessory sex glands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–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Seminal vesicles, prostate and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sz="2800" dirty="0" smtClean="0"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         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bulbo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-urethral glands/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cowpers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Times New Roman" pitchFamily="18" charset="0"/>
                <a:cs typeface="Times New Roman" pitchFamily="18" charset="0"/>
              </a:rPr>
              <a:t> gland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2209800"/>
            <a:ext cx="86106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8800" b="1" dirty="0" smtClean="0">
                <a:latin typeface="Arial Rounded MT Bold" pitchFamily="34" charset="0"/>
              </a:rPr>
              <a:t> THANK  YOU</a:t>
            </a:r>
            <a:endParaRPr lang="en-IN" sz="8800" dirty="0" smtClean="0">
              <a:latin typeface="Arial Rounded MT Bold" pitchFamily="34" charset="0"/>
            </a:endParaRPr>
          </a:p>
          <a:p>
            <a:pPr lvl="0"/>
            <a:endParaRPr lang="en-IN" sz="88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" y="352246"/>
            <a:ext cx="86868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Tx/>
              <a:buChar char="-"/>
            </a:pPr>
            <a:r>
              <a:rPr lang="en-US" sz="2800" b="1" dirty="0" smtClean="0">
                <a:latin typeface="Arial Rounded MT Bold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 Rounded MT Bold" pitchFamily="34" charset="0"/>
              </a:rPr>
              <a:t>SCROTUM</a:t>
            </a:r>
            <a:r>
              <a:rPr lang="en-US" sz="2800" dirty="0" smtClean="0">
                <a:solidFill>
                  <a:srgbClr val="FF0000"/>
                </a:solidFill>
                <a:latin typeface="Arial Rounded MT Bold" pitchFamily="34" charset="0"/>
              </a:rPr>
              <a:t> –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. C</a:t>
            </a:r>
            <a:r>
              <a:rPr lang="en-IN" sz="2800" dirty="0" err="1" smtClean="0">
                <a:latin typeface="Arial Rounded MT Bold" pitchFamily="34" charset="0"/>
              </a:rPr>
              <a:t>utaneous</a:t>
            </a:r>
            <a:r>
              <a:rPr lang="en-IN" sz="2800" dirty="0" smtClean="0">
                <a:latin typeface="Arial Rounded MT Bold" pitchFamily="34" charset="0"/>
              </a:rPr>
              <a:t> pouch </a:t>
            </a:r>
          </a:p>
          <a:p>
            <a:pPr lvl="0"/>
            <a:endParaRPr lang="en-IN" sz="2800" dirty="0" smtClean="0">
              <a:latin typeface="Arial Rounded MT Bold" pitchFamily="34" charset="0"/>
            </a:endParaRP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 . Encloses the testis</a:t>
            </a:r>
          </a:p>
          <a:p>
            <a:pPr lvl="0"/>
            <a:endParaRPr lang="en-IN" sz="2800" dirty="0" smtClean="0">
              <a:latin typeface="Arial Rounded MT Bold" pitchFamily="34" charset="0"/>
            </a:endParaRP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 . </a:t>
            </a:r>
            <a:r>
              <a:rPr lang="en-US" sz="2800" dirty="0" smtClean="0">
                <a:latin typeface="Arial Rounded MT Bold" pitchFamily="34" charset="0"/>
              </a:rPr>
              <a:t>Testes fix by </a:t>
            </a:r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scrotal ligament </a:t>
            </a:r>
          </a:p>
          <a:p>
            <a:pPr lvl="0"/>
            <a:endParaRPr lang="en-US" sz="2800" dirty="0" smtClean="0">
              <a:solidFill>
                <a:srgbClr val="00B050"/>
              </a:solidFill>
              <a:latin typeface="Arial Rounded MT Bold" pitchFamily="34" charset="0"/>
            </a:endParaRP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 . Scrotal hairs (except buck, ram, stallion   </a:t>
            </a: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                              and tom)</a:t>
            </a:r>
          </a:p>
          <a:p>
            <a:r>
              <a:rPr lang="en-US" sz="2800" dirty="0" smtClean="0">
                <a:latin typeface="Arial Rounded MT Bold" pitchFamily="34" charset="0"/>
              </a:rPr>
              <a:t>       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52400" y="352246"/>
            <a:ext cx="86868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Tx/>
              <a:buChar char="-"/>
            </a:pP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Scrotal position </a:t>
            </a:r>
          </a:p>
          <a:p>
            <a:r>
              <a:rPr lang="en-US" sz="2800" dirty="0" smtClean="0">
                <a:latin typeface="Arial Rounded MT Bold" pitchFamily="34" charset="0"/>
              </a:rPr>
              <a:t>                 Caudal to thighs      – Boar and Tom</a:t>
            </a:r>
            <a:endParaRPr lang="en-IN" sz="2800" dirty="0" smtClean="0">
              <a:latin typeface="Arial Rounded MT Bold" pitchFamily="34" charset="0"/>
            </a:endParaRPr>
          </a:p>
          <a:p>
            <a:r>
              <a:rPr lang="en-US" sz="2800" dirty="0" smtClean="0">
                <a:latin typeface="Arial Rounded MT Bold" pitchFamily="34" charset="0"/>
              </a:rPr>
              <a:t>                 Between the thighs – All others</a:t>
            </a:r>
          </a:p>
          <a:p>
            <a:endParaRPr lang="en-US" sz="2800" dirty="0" smtClean="0">
              <a:latin typeface="Arial Rounded MT Bold" pitchFamily="34" charset="0"/>
            </a:endParaRPr>
          </a:p>
          <a:p>
            <a:endParaRPr lang="en-US" sz="2800" dirty="0" smtClean="0">
              <a:latin typeface="Arial Rounded MT Bold" pitchFamily="34" charset="0"/>
            </a:endParaRPr>
          </a:p>
          <a:p>
            <a:endParaRPr lang="en-US" sz="2800" dirty="0" smtClean="0">
              <a:latin typeface="Arial Rounded MT Bold" pitchFamily="34" charset="0"/>
            </a:endParaRPr>
          </a:p>
          <a:p>
            <a:endParaRPr lang="en-US" sz="2800" dirty="0" smtClean="0">
              <a:latin typeface="Arial Rounded MT Bold" pitchFamily="34" charset="0"/>
            </a:endParaRPr>
          </a:p>
          <a:p>
            <a:endParaRPr lang="en-US" sz="2800" dirty="0" smtClean="0">
              <a:latin typeface="Arial Rounded MT Bold" pitchFamily="34" charset="0"/>
            </a:endParaRPr>
          </a:p>
          <a:p>
            <a:endParaRPr lang="en-US" sz="2800" dirty="0" smtClean="0">
              <a:latin typeface="Arial Rounded MT Bold" pitchFamily="34" charset="0"/>
            </a:endParaRPr>
          </a:p>
          <a:p>
            <a:endParaRPr lang="en-IN" sz="2800" dirty="0" smtClean="0">
              <a:latin typeface="Arial Rounded MT Bold" pitchFamily="34" charset="0"/>
            </a:endParaRPr>
          </a:p>
          <a:p>
            <a:pPr lvl="0"/>
            <a:r>
              <a:rPr lang="en-IN" sz="2800" dirty="0" smtClean="0">
                <a:latin typeface="Arial Rounded MT Bold" pitchFamily="34" charset="0"/>
              </a:rPr>
              <a:t>        . </a:t>
            </a:r>
            <a:r>
              <a:rPr lang="en-IN" sz="2800" dirty="0" smtClean="0">
                <a:solidFill>
                  <a:srgbClr val="00B050"/>
                </a:solidFill>
                <a:latin typeface="Arial Rounded MT Bold" pitchFamily="34" charset="0"/>
              </a:rPr>
              <a:t>T</a:t>
            </a:r>
            <a:r>
              <a:rPr lang="en-US" sz="2800" dirty="0" err="1" smtClean="0">
                <a:solidFill>
                  <a:srgbClr val="00B050"/>
                </a:solidFill>
                <a:latin typeface="Arial Rounded MT Bold" pitchFamily="34" charset="0"/>
              </a:rPr>
              <a:t>hermoregulation</a:t>
            </a:r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 </a:t>
            </a:r>
            <a:r>
              <a:rPr lang="en-US" sz="2800" dirty="0" smtClean="0">
                <a:latin typeface="Arial Rounded MT Bold" pitchFamily="34" charset="0"/>
              </a:rPr>
              <a:t>of testes </a:t>
            </a: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.  </a:t>
            </a:r>
            <a:r>
              <a:rPr lang="en-IN" sz="2800" dirty="0" smtClean="0">
                <a:latin typeface="Arial Rounded MT Bold" pitchFamily="34" charset="0"/>
              </a:rPr>
              <a:t>Sebaceous and sweat glands (Stallion, dog)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  <p:pic>
        <p:nvPicPr>
          <p:cNvPr id="1026" name="Picture 2" descr="G:\Andro and AI\testes of bo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286000"/>
            <a:ext cx="2514600" cy="1892097"/>
          </a:xfrm>
          <a:prstGeom prst="rect">
            <a:avLst/>
          </a:prstGeom>
          <a:noFill/>
        </p:spPr>
      </p:pic>
      <p:pic>
        <p:nvPicPr>
          <p:cNvPr id="1027" name="Picture 3" descr="G:\Andro and AI\testes of cat to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2209800"/>
            <a:ext cx="2645004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04800" y="228600"/>
            <a:ext cx="86868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>
              <a:buFontTx/>
              <a:buChar char="-"/>
            </a:pP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SCROTUM  LAYERS </a:t>
            </a:r>
            <a:r>
              <a:rPr lang="en-US" sz="2800" dirty="0" smtClean="0">
                <a:latin typeface="Arial Rounded MT Bold" pitchFamily="34" charset="0"/>
              </a:rPr>
              <a:t>– (outward to inward)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1. Epidermis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2. Dermis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3. Tunica </a:t>
            </a:r>
            <a:r>
              <a:rPr lang="en-US" sz="2800" dirty="0" err="1" smtClean="0">
                <a:solidFill>
                  <a:srgbClr val="C00000"/>
                </a:solidFill>
                <a:latin typeface="Arial Rounded MT Bold" pitchFamily="34" charset="0"/>
              </a:rPr>
              <a:t>dartos</a:t>
            </a:r>
            <a:endParaRPr lang="en-US" sz="2800" dirty="0" smtClean="0">
              <a:solidFill>
                <a:srgbClr val="C00000"/>
              </a:solidFill>
              <a:latin typeface="Arial Rounded MT Bold" pitchFamily="34" charset="0"/>
            </a:endParaRP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 (</a:t>
            </a:r>
            <a:r>
              <a:rPr lang="en-US" sz="2800" dirty="0" err="1" smtClean="0">
                <a:latin typeface="Arial Rounded MT Bold" pitchFamily="34" charset="0"/>
              </a:rPr>
              <a:t>fibroelastic</a:t>
            </a:r>
            <a:r>
              <a:rPr lang="en-US" sz="2800" dirty="0" smtClean="0">
                <a:latin typeface="Arial Rounded MT Bold" pitchFamily="34" charset="0"/>
              </a:rPr>
              <a:t> CT &amp; smooth muscles)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4. Tunica </a:t>
            </a:r>
            <a:r>
              <a:rPr lang="en-US" sz="2800" dirty="0" err="1" smtClean="0">
                <a:solidFill>
                  <a:srgbClr val="C00000"/>
                </a:solidFill>
                <a:latin typeface="Arial Rounded MT Bold" pitchFamily="34" charset="0"/>
              </a:rPr>
              <a:t>vaginalis</a:t>
            </a:r>
            <a:r>
              <a:rPr lang="en-US" sz="2800" dirty="0" smtClean="0">
                <a:solidFill>
                  <a:srgbClr val="C0000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 Rounded MT Bold" pitchFamily="34" charset="0"/>
              </a:rPr>
              <a:t>communis</a:t>
            </a:r>
            <a:r>
              <a:rPr lang="en-US" sz="2800" dirty="0" smtClean="0">
                <a:latin typeface="Arial Rounded MT Bold" pitchFamily="34" charset="0"/>
              </a:rPr>
              <a:t>/ </a:t>
            </a:r>
            <a:r>
              <a:rPr lang="en-US" sz="2800" dirty="0" err="1" smtClean="0">
                <a:latin typeface="Arial Rounded MT Bold" pitchFamily="34" charset="0"/>
              </a:rPr>
              <a:t>reflexa</a:t>
            </a:r>
            <a:endParaRPr lang="en-US" sz="2800" dirty="0" smtClean="0">
              <a:latin typeface="Arial Rounded MT Bold" pitchFamily="34" charset="0"/>
            </a:endParaRP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(Extension of parietal peritoneum)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5. Vaginal process/cavity (space in between)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6. Tunica </a:t>
            </a:r>
            <a:r>
              <a:rPr lang="en-US" sz="2800" dirty="0" err="1" smtClean="0">
                <a:solidFill>
                  <a:srgbClr val="C00000"/>
                </a:solidFill>
                <a:latin typeface="Arial Rounded MT Bold" pitchFamily="34" charset="0"/>
              </a:rPr>
              <a:t>vaginalis</a:t>
            </a:r>
            <a:r>
              <a:rPr lang="en-US" sz="2800" dirty="0" smtClean="0">
                <a:solidFill>
                  <a:srgbClr val="C00000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Arial Rounded MT Bold" pitchFamily="34" charset="0"/>
              </a:rPr>
              <a:t>propria</a:t>
            </a:r>
            <a:r>
              <a:rPr lang="en-US" sz="2800" dirty="0" smtClean="0">
                <a:solidFill>
                  <a:srgbClr val="C00000"/>
                </a:solidFill>
                <a:latin typeface="Arial Rounded MT Bold" pitchFamily="34" charset="0"/>
              </a:rPr>
              <a:t>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 (Extension of visceral peritoneum)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7. Tunica </a:t>
            </a:r>
            <a:r>
              <a:rPr lang="en-US" sz="2800" dirty="0" err="1" smtClean="0">
                <a:solidFill>
                  <a:srgbClr val="C00000"/>
                </a:solidFill>
                <a:latin typeface="Arial Rounded MT Bold" pitchFamily="34" charset="0"/>
              </a:rPr>
              <a:t>albuginea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 (fibrous layer with some smooth muscles)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8. Tunica </a:t>
            </a:r>
            <a:r>
              <a:rPr lang="en-US" sz="2800" dirty="0" err="1" smtClean="0">
                <a:latin typeface="Arial Rounded MT Bold" pitchFamily="34" charset="0"/>
              </a:rPr>
              <a:t>vasculosa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        (layer with blood vessels)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Andro and AI\scrotal layer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0"/>
            <a:ext cx="4495800" cy="632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533400"/>
            <a:ext cx="8458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2800" dirty="0" smtClean="0">
                <a:latin typeface="Arial Rounded MT Bold" pitchFamily="34" charset="0"/>
              </a:rPr>
              <a:t> Tunica </a:t>
            </a:r>
            <a:r>
              <a:rPr lang="en-US" sz="2800" dirty="0" err="1" smtClean="0">
                <a:latin typeface="Arial Rounded MT Bold" pitchFamily="34" charset="0"/>
              </a:rPr>
              <a:t>dartos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</a:p>
          <a:p>
            <a:r>
              <a:rPr lang="en-US" sz="2800" dirty="0" smtClean="0">
                <a:latin typeface="Arial Rounded MT Bold" pitchFamily="34" charset="0"/>
              </a:rPr>
              <a:t>        - Form </a:t>
            </a:r>
            <a:r>
              <a:rPr lang="en-US" sz="2800" dirty="0" err="1" smtClean="0">
                <a:latin typeface="Arial Rounded MT Bold" pitchFamily="34" charset="0"/>
              </a:rPr>
              <a:t>intertesticular</a:t>
            </a:r>
            <a:r>
              <a:rPr lang="en-US" sz="2800" dirty="0" smtClean="0">
                <a:latin typeface="Arial Rounded MT Bold" pitchFamily="34" charset="0"/>
              </a:rPr>
              <a:t> septum</a:t>
            </a:r>
          </a:p>
          <a:p>
            <a:endParaRPr lang="en-US" sz="2800" dirty="0" smtClean="0">
              <a:latin typeface="Arial Rounded MT Bold" pitchFamily="34" charset="0"/>
            </a:endParaRPr>
          </a:p>
          <a:p>
            <a:endParaRPr lang="en-US" sz="28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800" dirty="0" smtClean="0">
                <a:latin typeface="Arial Rounded MT Bold" pitchFamily="34" charset="0"/>
              </a:rPr>
              <a:t> Stallion scrotum - short and non-pendulous </a:t>
            </a:r>
          </a:p>
          <a:p>
            <a:pPr>
              <a:buFontTx/>
              <a:buChar char="-"/>
            </a:pPr>
            <a:endParaRPr lang="en-US" sz="28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endParaRPr lang="en-IN" sz="2800" dirty="0" smtClean="0">
              <a:latin typeface="Arial Rounded MT Bold" pitchFamily="34" charset="0"/>
            </a:endParaRPr>
          </a:p>
          <a:p>
            <a:pPr>
              <a:buFontTx/>
              <a:buChar char="-"/>
            </a:pPr>
            <a:r>
              <a:rPr lang="en-IN" sz="2800" dirty="0" smtClean="0">
                <a:latin typeface="Arial Rounded MT Bold" pitchFamily="34" charset="0"/>
              </a:rPr>
              <a:t> Testes in camel - non pendulous scrotum                  </a:t>
            </a:r>
          </a:p>
          <a:p>
            <a:r>
              <a:rPr lang="en-IN" sz="2800" dirty="0" smtClean="0">
                <a:latin typeface="Arial Rounded MT Bold" pitchFamily="34" charset="0"/>
              </a:rPr>
              <a:t>                                    (in </a:t>
            </a:r>
            <a:r>
              <a:rPr lang="en-IN" sz="2800" dirty="0" err="1" smtClean="0">
                <a:latin typeface="Arial Rounded MT Bold" pitchFamily="34" charset="0"/>
              </a:rPr>
              <a:t>perineal</a:t>
            </a:r>
            <a:r>
              <a:rPr lang="en-IN" sz="2800" dirty="0" smtClean="0">
                <a:latin typeface="Arial Rounded MT Bold" pitchFamily="34" charset="0"/>
              </a:rPr>
              <a:t> region)</a:t>
            </a:r>
            <a:endParaRPr lang="en-IN" sz="28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Andro and AI\genital duc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990600"/>
            <a:ext cx="4328486" cy="5638800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381000" y="533400"/>
            <a:ext cx="84582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dirty="0" smtClean="0">
                <a:latin typeface="Arial Rounded MT Bold" pitchFamily="34" charset="0"/>
              </a:rPr>
              <a:t> - </a:t>
            </a:r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The </a:t>
            </a:r>
            <a:r>
              <a:rPr lang="en-US" sz="2800" dirty="0" err="1" smtClean="0">
                <a:solidFill>
                  <a:srgbClr val="00B050"/>
                </a:solidFill>
                <a:latin typeface="Arial Rounded MT Bold" pitchFamily="34" charset="0"/>
              </a:rPr>
              <a:t>ductus</a:t>
            </a:r>
            <a:r>
              <a:rPr lang="en-US" sz="2800" dirty="0" smtClean="0">
                <a:solidFill>
                  <a:srgbClr val="00B050"/>
                </a:solidFill>
                <a:latin typeface="Arial Rounded MT Bold" pitchFamily="34" charset="0"/>
              </a:rPr>
              <a:t> system </a:t>
            </a:r>
            <a:r>
              <a:rPr lang="en-US" sz="2800" dirty="0" smtClean="0">
                <a:latin typeface="Arial Rounded MT Bold" pitchFamily="34" charset="0"/>
              </a:rPr>
              <a:t>(in to out) :  </a:t>
            </a: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endParaRPr lang="en-US" sz="2800" dirty="0" smtClean="0">
              <a:latin typeface="Arial Rounded MT Bold" pitchFamily="34" charset="0"/>
            </a:endParaRP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</a:t>
            </a:r>
            <a:r>
              <a:rPr lang="en-US" sz="2800" dirty="0" err="1" smtClean="0">
                <a:latin typeface="Arial Rounded MT Bold" pitchFamily="34" charset="0"/>
              </a:rPr>
              <a:t>Seminiferous</a:t>
            </a:r>
            <a:r>
              <a:rPr lang="en-US" sz="2800" dirty="0" smtClean="0">
                <a:latin typeface="Arial Rounded MT Bold" pitchFamily="34" charset="0"/>
              </a:rPr>
              <a:t> tubules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</a:t>
            </a:r>
            <a:r>
              <a:rPr lang="en-US" sz="2800" dirty="0" err="1" smtClean="0">
                <a:latin typeface="Arial Rounded MT Bold" pitchFamily="34" charset="0"/>
              </a:rPr>
              <a:t>Rete</a:t>
            </a:r>
            <a:r>
              <a:rPr lang="en-US" sz="2800" dirty="0" smtClean="0">
                <a:latin typeface="Arial Rounded MT Bold" pitchFamily="34" charset="0"/>
              </a:rPr>
              <a:t> testes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Efferent duct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Caput </a:t>
            </a:r>
            <a:r>
              <a:rPr lang="en-US" sz="2800" dirty="0" err="1" smtClean="0">
                <a:latin typeface="Arial Rounded MT Bold" pitchFamily="34" charset="0"/>
              </a:rPr>
              <a:t>epididymis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Corpus </a:t>
            </a:r>
            <a:r>
              <a:rPr lang="en-US" sz="2800" dirty="0" err="1" smtClean="0">
                <a:latin typeface="Arial Rounded MT Bold" pitchFamily="34" charset="0"/>
              </a:rPr>
              <a:t>epididymis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</a:t>
            </a:r>
            <a:r>
              <a:rPr lang="en-US" sz="2800" dirty="0" err="1" smtClean="0">
                <a:latin typeface="Arial Rounded MT Bold" pitchFamily="34" charset="0"/>
              </a:rPr>
              <a:t>Cauda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  <a:r>
              <a:rPr lang="en-US" sz="2800" dirty="0" err="1" smtClean="0">
                <a:latin typeface="Arial Rounded MT Bold" pitchFamily="34" charset="0"/>
              </a:rPr>
              <a:t>epididymis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Vas </a:t>
            </a:r>
            <a:r>
              <a:rPr lang="en-US" sz="2800" dirty="0" err="1" smtClean="0">
                <a:latin typeface="Arial Rounded MT Bold" pitchFamily="34" charset="0"/>
              </a:rPr>
              <a:t>deferense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</a:t>
            </a:r>
            <a:r>
              <a:rPr lang="en-US" sz="2800" dirty="0" err="1" smtClean="0">
                <a:latin typeface="Arial Rounded MT Bold" pitchFamily="34" charset="0"/>
              </a:rPr>
              <a:t>Ampulla</a:t>
            </a:r>
            <a:r>
              <a:rPr lang="en-US" sz="2800" dirty="0" smtClean="0">
                <a:latin typeface="Arial Rounded MT Bold" pitchFamily="34" charset="0"/>
              </a:rPr>
              <a:t>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Pelvic urethra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Penile urethra (in penis) </a:t>
            </a:r>
          </a:p>
          <a:p>
            <a:pPr lvl="0"/>
            <a:r>
              <a:rPr lang="en-US" sz="2800" dirty="0" smtClean="0">
                <a:latin typeface="Arial Rounded MT Bold" pitchFamily="34" charset="0"/>
              </a:rPr>
              <a:t>      ……. – Exit</a:t>
            </a:r>
            <a:endParaRPr lang="en-IN" sz="2800" dirty="0"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Andro and AI\ducts of test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304800"/>
            <a:ext cx="3819676" cy="6096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953</Words>
  <Application>Microsoft Office PowerPoint</Application>
  <PresentationFormat>On-screen Show (4:3)</PresentationFormat>
  <Paragraphs>211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Rishab Sharma</cp:lastModifiedBy>
  <cp:revision>2</cp:revision>
  <dcterms:created xsi:type="dcterms:W3CDTF">2006-08-16T00:00:00Z</dcterms:created>
  <dcterms:modified xsi:type="dcterms:W3CDTF">2020-12-21T17:08:26Z</dcterms:modified>
</cp:coreProperties>
</file>